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84" r:id="rId3"/>
    <p:sldId id="289" r:id="rId4"/>
    <p:sldId id="319" r:id="rId5"/>
    <p:sldId id="290" r:id="rId6"/>
    <p:sldId id="291" r:id="rId7"/>
    <p:sldId id="320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14" r:id="rId20"/>
    <p:sldId id="304" r:id="rId21"/>
    <p:sldId id="305" r:id="rId22"/>
    <p:sldId id="318" r:id="rId23"/>
    <p:sldId id="307" r:id="rId24"/>
    <p:sldId id="308" r:id="rId25"/>
    <p:sldId id="309" r:id="rId26"/>
    <p:sldId id="317" r:id="rId27"/>
    <p:sldId id="311" r:id="rId28"/>
    <p:sldId id="316" r:id="rId29"/>
    <p:sldId id="313" r:id="rId30"/>
    <p:sldId id="315" r:id="rId3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8" autoAdjust="0"/>
    <p:restoredTop sz="94580"/>
  </p:normalViewPr>
  <p:slideViewPr>
    <p:cSldViewPr snapToGrid="0" snapToObjects="1">
      <p:cViewPr varScale="1">
        <p:scale>
          <a:sx n="140" d="100"/>
          <a:sy n="140" d="100"/>
        </p:scale>
        <p:origin x="200" y="5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307E-780F-B940-8FAB-0C6854B53B6B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A2BB-2347-0841-80FC-76FE7A78F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406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307E-780F-B940-8FAB-0C6854B53B6B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A2BB-2347-0841-80FC-76FE7A78F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069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307E-780F-B940-8FAB-0C6854B53B6B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A2BB-2347-0841-80FC-76FE7A78F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263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307E-780F-B940-8FAB-0C6854B53B6B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A2BB-2347-0841-80FC-76FE7A78F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622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307E-780F-B940-8FAB-0C6854B53B6B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A2BB-2347-0841-80FC-76FE7A78F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662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307E-780F-B940-8FAB-0C6854B53B6B}" type="datetimeFigureOut">
              <a:rPr lang="en-US" smtClean="0"/>
              <a:t>6/6/18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A2BB-2347-0841-80FC-76FE7A78F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136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307E-780F-B940-8FAB-0C6854B53B6B}" type="datetimeFigureOut">
              <a:rPr lang="en-US" smtClean="0"/>
              <a:t>6/6/18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A2BB-2347-0841-80FC-76FE7A78F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07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307E-780F-B940-8FAB-0C6854B53B6B}" type="datetimeFigureOut">
              <a:rPr lang="en-US" smtClean="0"/>
              <a:t>6/6/18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A2BB-2347-0841-80FC-76FE7A78F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28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307E-780F-B940-8FAB-0C6854B53B6B}" type="datetimeFigureOut">
              <a:rPr lang="en-US" smtClean="0"/>
              <a:t>6/6/18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A2BB-2347-0841-80FC-76FE7A78F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01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307E-780F-B940-8FAB-0C6854B53B6B}" type="datetimeFigureOut">
              <a:rPr lang="en-US" smtClean="0"/>
              <a:t>6/6/18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A2BB-2347-0841-80FC-76FE7A78F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75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B307E-780F-B940-8FAB-0C6854B53B6B}" type="datetimeFigureOut">
              <a:rPr lang="en-US" smtClean="0"/>
              <a:t>6/6/18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1A2BB-2347-0841-80FC-76FE7A78F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253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B307E-780F-B940-8FAB-0C6854B53B6B}" type="datetimeFigureOut">
              <a:rPr lang="en-US" smtClean="0"/>
              <a:t>6/6/18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1A2BB-2347-0841-80FC-76FE7A78F5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851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654204"/>
            <a:ext cx="8229600" cy="391036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7600" b="1" dirty="0">
                <a:latin typeface="Arial" panose="020B0604020202020204" pitchFamily="34" charset="0"/>
                <a:cs typeface="Arial" panose="020B0604020202020204" pitchFamily="34" charset="0"/>
              </a:rPr>
              <a:t>Do Not  </a:t>
            </a:r>
          </a:p>
          <a:p>
            <a:pPr marL="0" indent="0" algn="ctr">
              <a:buNone/>
            </a:pPr>
            <a:r>
              <a:rPr lang="en-US" sz="7600" b="1" dirty="0">
                <a:latin typeface="Arial" panose="020B0604020202020204" pitchFamily="34" charset="0"/>
                <a:cs typeface="Arial" panose="020B0604020202020204" pitchFamily="34" charset="0"/>
              </a:rPr>
              <a:t>Harden </a:t>
            </a:r>
          </a:p>
          <a:p>
            <a:pPr marL="0" indent="0" algn="ctr">
              <a:buNone/>
            </a:pPr>
            <a:r>
              <a:rPr lang="en-US" sz="7600" b="1" dirty="0">
                <a:latin typeface="Arial" panose="020B0604020202020204" pitchFamily="34" charset="0"/>
                <a:cs typeface="Arial" panose="020B0604020202020204" pitchFamily="34" charset="0"/>
              </a:rPr>
              <a:t>Your Heart</a:t>
            </a:r>
          </a:p>
          <a:p>
            <a:pPr marL="0" indent="0" algn="ctr">
              <a:buNone/>
            </a:pPr>
            <a:r>
              <a:rPr lang="en-US" sz="4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Heb. 3:7-15</a:t>
            </a:r>
            <a:endParaRPr lang="en-US" sz="7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2438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14080E5-C092-1E4E-94DC-83A7E8526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3533" y="0"/>
            <a:ext cx="3816933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256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02C973A-BCD9-CE47-BC6C-B9F0E4698D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6218"/>
            <a:ext cx="9144000" cy="3891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899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E200CA-2392-D146-9936-4990816C63CE}"/>
              </a:ext>
            </a:extLst>
          </p:cNvPr>
          <p:cNvSpPr txBox="1"/>
          <p:nvPr/>
        </p:nvSpPr>
        <p:spPr>
          <a:xfrm>
            <a:off x="133816" y="676510"/>
            <a:ext cx="8764858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3400" dirty="0">
                <a:latin typeface="Arial" panose="020B0604020202020204" pitchFamily="34" charset="0"/>
                <a:cs typeface="Arial" panose="020B0604020202020204" pitchFamily="34" charset="0"/>
              </a:rPr>
              <a:t>Batter my heart, three-</a:t>
            </a:r>
            <a:r>
              <a:rPr lang="en-SG" sz="3400" dirty="0" err="1">
                <a:latin typeface="Arial" panose="020B0604020202020204" pitchFamily="34" charset="0"/>
                <a:cs typeface="Arial" panose="020B0604020202020204" pitchFamily="34" charset="0"/>
              </a:rPr>
              <a:t>person'd</a:t>
            </a:r>
            <a:r>
              <a:rPr lang="en-SG" sz="3400" dirty="0">
                <a:latin typeface="Arial" panose="020B0604020202020204" pitchFamily="34" charset="0"/>
                <a:cs typeface="Arial" panose="020B0604020202020204" pitchFamily="34" charset="0"/>
              </a:rPr>
              <a:t> God, for you</a:t>
            </a:r>
          </a:p>
          <a:p>
            <a:pPr algn="ctr" fontAlgn="base"/>
            <a:r>
              <a:rPr lang="en-SG" sz="3400" dirty="0">
                <a:latin typeface="Arial" panose="020B0604020202020204" pitchFamily="34" charset="0"/>
                <a:cs typeface="Arial" panose="020B0604020202020204" pitchFamily="34" charset="0"/>
              </a:rPr>
              <a:t>As yet but knock, </a:t>
            </a:r>
          </a:p>
          <a:p>
            <a:pPr algn="ctr" fontAlgn="base"/>
            <a:r>
              <a:rPr lang="en-SG" sz="3400" dirty="0">
                <a:latin typeface="Arial" panose="020B0604020202020204" pitchFamily="34" charset="0"/>
                <a:cs typeface="Arial" panose="020B0604020202020204" pitchFamily="34" charset="0"/>
              </a:rPr>
              <a:t>breathe, shine, and seek to mend;</a:t>
            </a:r>
          </a:p>
          <a:p>
            <a:pPr algn="ctr" fontAlgn="base"/>
            <a:r>
              <a:rPr lang="en-SG" sz="3400" dirty="0">
                <a:latin typeface="Arial" panose="020B0604020202020204" pitchFamily="34" charset="0"/>
                <a:cs typeface="Arial" panose="020B0604020202020204" pitchFamily="34" charset="0"/>
              </a:rPr>
              <a:t>That I may rise and stand, </a:t>
            </a:r>
          </a:p>
          <a:p>
            <a:pPr algn="ctr" fontAlgn="base"/>
            <a:r>
              <a:rPr lang="en-SG" sz="3400" dirty="0" err="1">
                <a:latin typeface="Arial" panose="020B0604020202020204" pitchFamily="34" charset="0"/>
                <a:cs typeface="Arial" panose="020B0604020202020204" pitchFamily="34" charset="0"/>
              </a:rPr>
              <a:t>o'erthrow</a:t>
            </a:r>
            <a:r>
              <a:rPr lang="en-SG" sz="3400" dirty="0">
                <a:latin typeface="Arial" panose="020B0604020202020204" pitchFamily="34" charset="0"/>
                <a:cs typeface="Arial" panose="020B0604020202020204" pitchFamily="34" charset="0"/>
              </a:rPr>
              <a:t> me, and bend</a:t>
            </a:r>
          </a:p>
          <a:p>
            <a:pPr algn="ctr"/>
            <a:r>
              <a:rPr lang="en-SG" sz="3400" dirty="0">
                <a:latin typeface="Arial" panose="020B0604020202020204" pitchFamily="34" charset="0"/>
                <a:cs typeface="Arial" panose="020B0604020202020204" pitchFamily="34" charset="0"/>
              </a:rPr>
              <a:t>Your force to break, </a:t>
            </a:r>
          </a:p>
          <a:p>
            <a:pPr algn="ctr"/>
            <a:r>
              <a:rPr lang="en-SG" sz="3400" dirty="0">
                <a:latin typeface="Arial" panose="020B0604020202020204" pitchFamily="34" charset="0"/>
                <a:cs typeface="Arial" panose="020B0604020202020204" pitchFamily="34" charset="0"/>
              </a:rPr>
              <a:t>blow, burn, and make me new.</a:t>
            </a:r>
          </a:p>
          <a:p>
            <a:pPr algn="r"/>
            <a:r>
              <a:rPr lang="en-SG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Donne, 1623</a:t>
            </a:r>
          </a:p>
        </p:txBody>
      </p:sp>
    </p:spTree>
    <p:extLst>
      <p:ext uri="{BB962C8B-B14F-4D97-AF65-F5344CB8AC3E}">
        <p14:creationId xmlns:p14="http://schemas.microsoft.com/office/powerpoint/2010/main" val="42304398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E200CA-2392-D146-9936-4990816C63CE}"/>
              </a:ext>
            </a:extLst>
          </p:cNvPr>
          <p:cNvSpPr txBox="1"/>
          <p:nvPr/>
        </p:nvSpPr>
        <p:spPr>
          <a:xfrm>
            <a:off x="96646" y="1977482"/>
            <a:ext cx="876485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7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= </a:t>
            </a:r>
            <a:r>
              <a:rPr lang="en-SG" sz="70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rakak</a:t>
            </a:r>
            <a:r>
              <a:rPr lang="en-SG" sz="7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7000" dirty="0">
                <a:latin typeface="Arial" panose="020B0604020202020204" pitchFamily="34" charset="0"/>
                <a:cs typeface="Arial" panose="020B0604020202020204" pitchFamily="34" charset="0"/>
              </a:rPr>
              <a:t>= soft</a:t>
            </a:r>
          </a:p>
          <a:p>
            <a:pPr algn="r"/>
            <a:endParaRPr lang="en-SG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5612B04-BEF5-0540-834E-6381159FD87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430" y="1807891"/>
            <a:ext cx="2257529" cy="156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9761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E200CA-2392-D146-9936-4990816C63CE}"/>
              </a:ext>
            </a:extLst>
          </p:cNvPr>
          <p:cNvSpPr txBox="1"/>
          <p:nvPr/>
        </p:nvSpPr>
        <p:spPr>
          <a:xfrm>
            <a:off x="312233" y="825190"/>
            <a:ext cx="846005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600" dirty="0">
                <a:latin typeface="Arial" panose="020B0604020202020204" pitchFamily="34" charset="0"/>
                <a:cs typeface="Arial" panose="020B0604020202020204" pitchFamily="34" charset="0"/>
              </a:rPr>
              <a:t>“I am this day </a:t>
            </a:r>
            <a:r>
              <a:rPr lang="en-SG" sz="66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rakak</a:t>
            </a:r>
            <a:r>
              <a:rPr lang="en-SG" sz="6600" dirty="0">
                <a:latin typeface="Arial" panose="020B0604020202020204" pitchFamily="34" charset="0"/>
                <a:cs typeface="Arial" panose="020B0604020202020204" pitchFamily="34" charset="0"/>
              </a:rPr>
              <a:t> though anointed King”</a:t>
            </a:r>
            <a:r>
              <a:rPr lang="en-SG" sz="7200" dirty="0"/>
              <a:t> </a:t>
            </a:r>
          </a:p>
          <a:p>
            <a:r>
              <a:rPr lang="en-SG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	2 Sam. 3:39</a:t>
            </a:r>
            <a:endParaRPr lang="en-SG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2230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E200CA-2392-D146-9936-4990816C63CE}"/>
              </a:ext>
            </a:extLst>
          </p:cNvPr>
          <p:cNvSpPr txBox="1"/>
          <p:nvPr/>
        </p:nvSpPr>
        <p:spPr>
          <a:xfrm>
            <a:off x="312233" y="580823"/>
            <a:ext cx="846005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6600" dirty="0">
                <a:latin typeface="Arial" panose="020B0604020202020204" pitchFamily="34" charset="0"/>
                <a:cs typeface="Arial" panose="020B0604020202020204" pitchFamily="34" charset="0"/>
              </a:rPr>
              <a:t>“My son Solomon, the one whom God has chosen, is young and </a:t>
            </a:r>
            <a:r>
              <a:rPr lang="en-SG" sz="66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rakak</a:t>
            </a:r>
            <a:r>
              <a:rPr lang="en-SG" sz="6600" dirty="0">
                <a:latin typeface="Arial" panose="020B0604020202020204" pitchFamily="34" charset="0"/>
                <a:cs typeface="Arial" panose="020B0604020202020204" pitchFamily="34" charset="0"/>
              </a:rPr>
              <a:t>”	</a:t>
            </a:r>
            <a:r>
              <a:rPr lang="en-SG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Chr. 29:1</a:t>
            </a:r>
            <a:endParaRPr lang="en-SG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143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E200CA-2392-D146-9936-4990816C63CE}"/>
              </a:ext>
            </a:extLst>
          </p:cNvPr>
          <p:cNvSpPr txBox="1"/>
          <p:nvPr/>
        </p:nvSpPr>
        <p:spPr>
          <a:xfrm>
            <a:off x="312233" y="580823"/>
            <a:ext cx="846005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7000" dirty="0">
                <a:latin typeface="Arial" panose="020B0604020202020204" pitchFamily="34" charset="0"/>
                <a:cs typeface="Arial" panose="020B0604020202020204" pitchFamily="34" charset="0"/>
              </a:rPr>
              <a:t>“A </a:t>
            </a:r>
            <a:r>
              <a:rPr lang="en-SG" sz="70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rakak</a:t>
            </a:r>
            <a:r>
              <a:rPr lang="en-SG" sz="7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7000" dirty="0">
                <a:latin typeface="Arial" panose="020B0604020202020204" pitchFamily="34" charset="0"/>
                <a:cs typeface="Arial" panose="020B0604020202020204" pitchFamily="34" charset="0"/>
              </a:rPr>
              <a:t>answer turns away anger and wrath”</a:t>
            </a:r>
            <a:r>
              <a:rPr lang="en-SG" sz="6600" dirty="0"/>
              <a:t> </a:t>
            </a:r>
            <a:r>
              <a:rPr lang="en-SG" sz="6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SG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Prov. 15:1</a:t>
            </a:r>
            <a:endParaRPr lang="en-SG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5898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E200CA-2392-D146-9936-4990816C63CE}"/>
              </a:ext>
            </a:extLst>
          </p:cNvPr>
          <p:cNvSpPr txBox="1"/>
          <p:nvPr/>
        </p:nvSpPr>
        <p:spPr>
          <a:xfrm>
            <a:off x="312233" y="580823"/>
            <a:ext cx="846005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7000" dirty="0">
                <a:latin typeface="Arial" panose="020B0604020202020204" pitchFamily="34" charset="0"/>
                <a:cs typeface="Arial" panose="020B0604020202020204" pitchFamily="34" charset="0"/>
              </a:rPr>
              <a:t>“A </a:t>
            </a:r>
            <a:r>
              <a:rPr lang="en-SG" sz="70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rakak</a:t>
            </a:r>
            <a:r>
              <a:rPr lang="en-SG" sz="7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7000" dirty="0">
                <a:latin typeface="Arial" panose="020B0604020202020204" pitchFamily="34" charset="0"/>
                <a:cs typeface="Arial" panose="020B0604020202020204" pitchFamily="34" charset="0"/>
              </a:rPr>
              <a:t>tongue can break bones”</a:t>
            </a:r>
            <a:r>
              <a:rPr lang="en-SG" sz="6600" dirty="0"/>
              <a:t> </a:t>
            </a:r>
            <a:r>
              <a:rPr lang="en-SG" sz="6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SG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Prov. 25:15</a:t>
            </a:r>
            <a:endParaRPr lang="en-SG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9891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7EB4333-CBF5-EF47-BFCD-C582A7603F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88698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C2EA029-7427-5344-BE93-E23352E81B75}"/>
              </a:ext>
            </a:extLst>
          </p:cNvPr>
          <p:cNvSpPr txBox="1"/>
          <p:nvPr/>
        </p:nvSpPr>
        <p:spPr>
          <a:xfrm>
            <a:off x="1" y="4445876"/>
            <a:ext cx="9144000" cy="646331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r>
              <a:rPr lang="en-SG" i="1" dirty="0">
                <a:latin typeface="Arial" panose="020B0604020202020204" pitchFamily="34" charset="0"/>
                <a:cs typeface="Arial" panose="020B0604020202020204" pitchFamily="34" charset="0"/>
              </a:rPr>
              <a:t>“But soft, what light through yonder window breaks? It is the east and Juliet is the sun!” 								</a:t>
            </a:r>
            <a:r>
              <a:rPr lang="en-S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Shakespeare, </a:t>
            </a:r>
            <a:r>
              <a:rPr lang="en-SG" i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Romeo and Juliet</a:t>
            </a:r>
            <a:r>
              <a:rPr lang="en-SG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Act 2, scene II.</a:t>
            </a:r>
          </a:p>
        </p:txBody>
      </p:sp>
    </p:spTree>
    <p:extLst>
      <p:ext uri="{BB962C8B-B14F-4D97-AF65-F5344CB8AC3E}">
        <p14:creationId xmlns:p14="http://schemas.microsoft.com/office/powerpoint/2010/main" val="9615710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654204"/>
            <a:ext cx="8229600" cy="391036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7600" b="1" dirty="0">
                <a:latin typeface="Arial" panose="020B0604020202020204" pitchFamily="34" charset="0"/>
                <a:cs typeface="Arial" panose="020B0604020202020204" pitchFamily="34" charset="0"/>
              </a:rPr>
              <a:t>Do Not  </a:t>
            </a:r>
          </a:p>
          <a:p>
            <a:pPr marL="0" indent="0" algn="ctr">
              <a:buNone/>
            </a:pPr>
            <a:r>
              <a:rPr lang="en-US" sz="7600" b="1" dirty="0">
                <a:latin typeface="Arial" panose="020B0604020202020204" pitchFamily="34" charset="0"/>
                <a:cs typeface="Arial" panose="020B0604020202020204" pitchFamily="34" charset="0"/>
              </a:rPr>
              <a:t>Harden </a:t>
            </a:r>
          </a:p>
          <a:p>
            <a:pPr marL="0" indent="0" algn="ctr">
              <a:buNone/>
            </a:pPr>
            <a:r>
              <a:rPr lang="en-US" sz="7600" b="1" dirty="0">
                <a:latin typeface="Arial" panose="020B0604020202020204" pitchFamily="34" charset="0"/>
                <a:cs typeface="Arial" panose="020B0604020202020204" pitchFamily="34" charset="0"/>
              </a:rPr>
              <a:t>Your Heart</a:t>
            </a:r>
          </a:p>
          <a:p>
            <a:pPr marL="0" indent="0" algn="ctr">
              <a:buNone/>
            </a:pPr>
            <a:r>
              <a:rPr lang="en-US" sz="4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Heb. 3:7-15</a:t>
            </a:r>
            <a:endParaRPr lang="en-US" sz="7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7881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93BE48C-610C-794A-8398-A6FF6AFBF149}"/>
              </a:ext>
            </a:extLst>
          </p:cNvPr>
          <p:cNvSpPr txBox="1"/>
          <p:nvPr/>
        </p:nvSpPr>
        <p:spPr>
          <a:xfrm>
            <a:off x="141248" y="276433"/>
            <a:ext cx="889867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 </a:t>
            </a:r>
          </a:p>
          <a:p>
            <a:pPr algn="ctr"/>
            <a:r>
              <a:rPr lang="en-SG" sz="16600" i="1" dirty="0" err="1">
                <a:latin typeface="Arial" panose="020B0604020202020204" pitchFamily="34" charset="0"/>
                <a:cs typeface="Arial" panose="020B0604020202020204" pitchFamily="34" charset="0"/>
              </a:rPr>
              <a:t>meribah</a:t>
            </a:r>
            <a:endParaRPr lang="en-SG" sz="1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728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E200CA-2392-D146-9936-4990816C63CE}"/>
              </a:ext>
            </a:extLst>
          </p:cNvPr>
          <p:cNvSpPr txBox="1"/>
          <p:nvPr/>
        </p:nvSpPr>
        <p:spPr>
          <a:xfrm>
            <a:off x="312233" y="580823"/>
            <a:ext cx="84600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7200" dirty="0">
                <a:latin typeface="Arial" panose="020B0604020202020204" pitchFamily="34" charset="0"/>
                <a:cs typeface="Arial" panose="020B0604020202020204" pitchFamily="34" charset="0"/>
              </a:rPr>
              <a:t>“They will not enter my rest.”					</a:t>
            </a:r>
            <a:r>
              <a:rPr lang="en-SG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Heb. 3:11</a:t>
            </a:r>
            <a:endParaRPr lang="en-SG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965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E200CA-2392-D146-9936-4990816C63CE}"/>
              </a:ext>
            </a:extLst>
          </p:cNvPr>
          <p:cNvSpPr txBox="1"/>
          <p:nvPr/>
        </p:nvSpPr>
        <p:spPr>
          <a:xfrm>
            <a:off x="312233" y="580823"/>
            <a:ext cx="846005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7200" dirty="0">
                <a:latin typeface="Arial" panose="020B0604020202020204" pitchFamily="34" charset="0"/>
                <a:cs typeface="Arial" panose="020B0604020202020204" pitchFamily="34" charset="0"/>
              </a:rPr>
              <a:t>“They [</a:t>
            </a:r>
            <a:r>
              <a:rPr lang="en-SG" sz="72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 hard hearts</a:t>
            </a:r>
            <a:r>
              <a:rPr lang="en-SG" sz="7200" dirty="0">
                <a:latin typeface="Arial" panose="020B0604020202020204" pitchFamily="34" charset="0"/>
                <a:cs typeface="Arial" panose="020B0604020202020204" pitchFamily="34" charset="0"/>
              </a:rPr>
              <a:t>] will not enter my rest.”					</a:t>
            </a:r>
            <a:r>
              <a:rPr lang="en-SG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Heb. 3:11</a:t>
            </a:r>
            <a:endParaRPr lang="en-SG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53946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654204"/>
            <a:ext cx="8229600" cy="391036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7600" b="1" dirty="0">
                <a:latin typeface="Arial" panose="020B0604020202020204" pitchFamily="34" charset="0"/>
                <a:cs typeface="Arial" panose="020B0604020202020204" pitchFamily="34" charset="0"/>
              </a:rPr>
              <a:t>Do Not  </a:t>
            </a:r>
          </a:p>
          <a:p>
            <a:pPr marL="0" indent="0" algn="ctr">
              <a:buNone/>
            </a:pPr>
            <a:r>
              <a:rPr lang="en-US" sz="7600" b="1" dirty="0">
                <a:latin typeface="Arial" panose="020B0604020202020204" pitchFamily="34" charset="0"/>
                <a:cs typeface="Arial" panose="020B0604020202020204" pitchFamily="34" charset="0"/>
              </a:rPr>
              <a:t>Harden </a:t>
            </a:r>
          </a:p>
          <a:p>
            <a:pPr marL="0" indent="0" algn="ctr">
              <a:buNone/>
            </a:pPr>
            <a:r>
              <a:rPr lang="en-US" sz="7600" b="1" dirty="0">
                <a:latin typeface="Arial" panose="020B0604020202020204" pitchFamily="34" charset="0"/>
                <a:cs typeface="Arial" panose="020B0604020202020204" pitchFamily="34" charset="0"/>
              </a:rPr>
              <a:t>Your Heart</a:t>
            </a:r>
          </a:p>
          <a:p>
            <a:pPr marL="0" indent="0" algn="ctr">
              <a:buNone/>
            </a:pPr>
            <a:r>
              <a:rPr lang="en-US" sz="4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Heb. 3:7-15</a:t>
            </a:r>
            <a:endParaRPr lang="en-US" sz="7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29096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E200CA-2392-D146-9936-4990816C63CE}"/>
              </a:ext>
            </a:extLst>
          </p:cNvPr>
          <p:cNvSpPr txBox="1"/>
          <p:nvPr/>
        </p:nvSpPr>
        <p:spPr>
          <a:xfrm>
            <a:off x="60070" y="1940906"/>
            <a:ext cx="8764858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SG" sz="7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SG" sz="7000" i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shabbat</a:t>
            </a:r>
            <a:r>
              <a:rPr lang="en-SG" sz="7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7000" dirty="0">
                <a:latin typeface="Arial" panose="020B0604020202020204" pitchFamily="34" charset="0"/>
                <a:cs typeface="Arial" panose="020B0604020202020204" pitchFamily="34" charset="0"/>
              </a:rPr>
              <a:t>= rest</a:t>
            </a:r>
          </a:p>
          <a:p>
            <a:pPr algn="r"/>
            <a:endParaRPr lang="en-SG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BCDC403-5A44-BC45-B795-4CEFC84924D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943" r="16743"/>
          <a:stretch/>
        </p:blipFill>
        <p:spPr>
          <a:xfrm>
            <a:off x="246888" y="1662938"/>
            <a:ext cx="1901952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08491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E200CA-2392-D146-9936-4990816C63CE}"/>
              </a:ext>
            </a:extLst>
          </p:cNvPr>
          <p:cNvSpPr txBox="1"/>
          <p:nvPr/>
        </p:nvSpPr>
        <p:spPr>
          <a:xfrm>
            <a:off x="96646" y="487010"/>
            <a:ext cx="876485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7000" dirty="0">
                <a:latin typeface="Arial" panose="020B0604020202020204" pitchFamily="34" charset="0"/>
                <a:cs typeface="Arial" panose="020B0604020202020204" pitchFamily="34" charset="0"/>
              </a:rPr>
              <a:t>“The LORD blessed the Sabbath day and hallowed it” </a:t>
            </a:r>
          </a:p>
          <a:p>
            <a:r>
              <a:rPr lang="en-SG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									Ex. 20:11 </a:t>
            </a:r>
          </a:p>
        </p:txBody>
      </p:sp>
    </p:spTree>
    <p:extLst>
      <p:ext uri="{BB962C8B-B14F-4D97-AF65-F5344CB8AC3E}">
        <p14:creationId xmlns:p14="http://schemas.microsoft.com/office/powerpoint/2010/main" val="28269352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E200CA-2392-D146-9936-4990816C63CE}"/>
              </a:ext>
            </a:extLst>
          </p:cNvPr>
          <p:cNvSpPr txBox="1"/>
          <p:nvPr/>
        </p:nvSpPr>
        <p:spPr>
          <a:xfrm>
            <a:off x="429768" y="487010"/>
            <a:ext cx="82570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400" dirty="0">
                <a:latin typeface="Arial" panose="020B0604020202020204" pitchFamily="34" charset="0"/>
                <a:cs typeface="Arial" panose="020B0604020202020204" pitchFamily="34" charset="0"/>
              </a:rPr>
              <a:t>“Surely My Sabbaths you shall keep, for it is a sign between Me and you throughout your generations, that you may know that I am the LORD who sanctifies you.” </a:t>
            </a:r>
            <a:r>
              <a:rPr lang="en-SG" sz="24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n-SG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 31:13 </a:t>
            </a:r>
            <a:endParaRPr lang="en-SG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0507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654204"/>
            <a:ext cx="8229600" cy="391036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7600" b="1" dirty="0">
                <a:latin typeface="Arial" panose="020B0604020202020204" pitchFamily="34" charset="0"/>
                <a:cs typeface="Arial" panose="020B0604020202020204" pitchFamily="34" charset="0"/>
              </a:rPr>
              <a:t>Do Not  </a:t>
            </a:r>
          </a:p>
          <a:p>
            <a:pPr marL="0" indent="0" algn="ctr">
              <a:buNone/>
            </a:pPr>
            <a:r>
              <a:rPr lang="en-US" sz="7600" b="1" dirty="0">
                <a:latin typeface="Arial" panose="020B0604020202020204" pitchFamily="34" charset="0"/>
                <a:cs typeface="Arial" panose="020B0604020202020204" pitchFamily="34" charset="0"/>
              </a:rPr>
              <a:t>Harden </a:t>
            </a:r>
          </a:p>
          <a:p>
            <a:pPr marL="0" indent="0" algn="ctr">
              <a:buNone/>
            </a:pPr>
            <a:r>
              <a:rPr lang="en-US" sz="7600" b="1" dirty="0">
                <a:latin typeface="Arial" panose="020B0604020202020204" pitchFamily="34" charset="0"/>
                <a:cs typeface="Arial" panose="020B0604020202020204" pitchFamily="34" charset="0"/>
              </a:rPr>
              <a:t>Your Heart</a:t>
            </a:r>
          </a:p>
          <a:p>
            <a:pPr marL="0" indent="0" algn="ctr">
              <a:buNone/>
            </a:pPr>
            <a:r>
              <a:rPr lang="en-US" sz="4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Heb. 3:7-15</a:t>
            </a:r>
            <a:endParaRPr lang="en-US" sz="7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3937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E200CA-2392-D146-9936-4990816C63CE}"/>
              </a:ext>
            </a:extLst>
          </p:cNvPr>
          <p:cNvSpPr txBox="1"/>
          <p:nvPr/>
        </p:nvSpPr>
        <p:spPr>
          <a:xfrm>
            <a:off x="429768" y="487010"/>
            <a:ext cx="825703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4400" dirty="0">
                <a:latin typeface="Arial" panose="020B0604020202020204" pitchFamily="34" charset="0"/>
                <a:cs typeface="Arial" panose="020B0604020202020204" pitchFamily="34" charset="0"/>
              </a:rPr>
              <a:t>“The seventh day is the Sabbath of the LORD your God. In it you shall do no work… remember that you were a slave in the land of Egypt, and the LORD your God brought you out…”	 </a:t>
            </a:r>
            <a:r>
              <a:rPr lang="en-SG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Dt. 31:13 </a:t>
            </a:r>
            <a:endParaRPr lang="en-SG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8789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654204"/>
            <a:ext cx="8229600" cy="391036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7600" b="1" dirty="0">
                <a:latin typeface="Arial" panose="020B0604020202020204" pitchFamily="34" charset="0"/>
                <a:cs typeface="Arial" panose="020B0604020202020204" pitchFamily="34" charset="0"/>
              </a:rPr>
              <a:t>Do Not  </a:t>
            </a:r>
          </a:p>
          <a:p>
            <a:pPr marL="0" indent="0" algn="ctr">
              <a:buNone/>
            </a:pPr>
            <a:r>
              <a:rPr lang="en-US" sz="7600" b="1" dirty="0">
                <a:latin typeface="Arial" panose="020B0604020202020204" pitchFamily="34" charset="0"/>
                <a:cs typeface="Arial" panose="020B0604020202020204" pitchFamily="34" charset="0"/>
              </a:rPr>
              <a:t>Harden </a:t>
            </a:r>
          </a:p>
          <a:p>
            <a:pPr marL="0" indent="0" algn="ctr">
              <a:buNone/>
            </a:pPr>
            <a:r>
              <a:rPr lang="en-US" sz="7600" b="1" dirty="0">
                <a:latin typeface="Arial" panose="020B0604020202020204" pitchFamily="34" charset="0"/>
                <a:cs typeface="Arial" panose="020B0604020202020204" pitchFamily="34" charset="0"/>
              </a:rPr>
              <a:t>Your Heart</a:t>
            </a:r>
          </a:p>
          <a:p>
            <a:pPr marL="0" indent="0" algn="ctr">
              <a:buNone/>
            </a:pPr>
            <a:r>
              <a:rPr lang="en-US" sz="4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Heb. 3:7-15</a:t>
            </a:r>
            <a:endParaRPr lang="en-US" sz="7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09886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E200CA-2392-D146-9936-4990816C63CE}"/>
              </a:ext>
            </a:extLst>
          </p:cNvPr>
          <p:cNvSpPr txBox="1"/>
          <p:nvPr/>
        </p:nvSpPr>
        <p:spPr>
          <a:xfrm>
            <a:off x="429768" y="487010"/>
            <a:ext cx="82570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5600" baseline="30000" dirty="0"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SG" sz="5600" dirty="0">
                <a:latin typeface="Arial" panose="020B0604020202020204" pitchFamily="34" charset="0"/>
                <a:cs typeface="Arial" panose="020B0604020202020204" pitchFamily="34" charset="0"/>
              </a:rPr>
              <a:t>“You have been telling me to lead these people…</a:t>
            </a:r>
            <a:r>
              <a:rPr lang="en-SG" sz="56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5600" baseline="30000" dirty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SG" sz="5600" i="1" baseline="30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5600" i="1" dirty="0">
                <a:latin typeface="Arial" panose="020B0604020202020204" pitchFamily="34" charset="0"/>
                <a:cs typeface="Arial" panose="020B0604020202020204" pitchFamily="34" charset="0"/>
              </a:rPr>
              <a:t>my presence will go with you, and I will give you rest”		  </a:t>
            </a:r>
            <a:r>
              <a:rPr lang="en-SG" sz="36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 33:12-14 </a:t>
            </a:r>
            <a:endParaRPr lang="en-SG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07069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E200CA-2392-D146-9936-4990816C63CE}"/>
              </a:ext>
            </a:extLst>
          </p:cNvPr>
          <p:cNvSpPr txBox="1"/>
          <p:nvPr/>
        </p:nvSpPr>
        <p:spPr>
          <a:xfrm>
            <a:off x="401445" y="825190"/>
            <a:ext cx="833367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7000" dirty="0">
                <a:latin typeface="Arial" panose="020B0604020202020204" pitchFamily="34" charset="0"/>
                <a:cs typeface="Arial" panose="020B0604020202020204" pitchFamily="34" charset="0"/>
              </a:rPr>
              <a:t>“Why do you quarrel with Moses?”</a:t>
            </a:r>
            <a:r>
              <a:rPr lang="en-SG" sz="7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Ex.17:2</a:t>
            </a:r>
            <a:endParaRPr lang="en-SG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32011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654204"/>
            <a:ext cx="8229600" cy="391036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7600" b="1" dirty="0">
                <a:latin typeface="Arial" panose="020B0604020202020204" pitchFamily="34" charset="0"/>
                <a:cs typeface="Arial" panose="020B0604020202020204" pitchFamily="34" charset="0"/>
              </a:rPr>
              <a:t>Do Not  </a:t>
            </a:r>
          </a:p>
          <a:p>
            <a:pPr marL="0" indent="0" algn="ctr">
              <a:buNone/>
            </a:pPr>
            <a:r>
              <a:rPr lang="en-US" sz="7600" b="1" dirty="0">
                <a:latin typeface="Arial" panose="020B0604020202020204" pitchFamily="34" charset="0"/>
                <a:cs typeface="Arial" panose="020B0604020202020204" pitchFamily="34" charset="0"/>
              </a:rPr>
              <a:t>Harden </a:t>
            </a:r>
          </a:p>
          <a:p>
            <a:pPr marL="0" indent="0" algn="ctr">
              <a:buNone/>
            </a:pPr>
            <a:r>
              <a:rPr lang="en-US" sz="7600" b="1" dirty="0">
                <a:latin typeface="Arial" panose="020B0604020202020204" pitchFamily="34" charset="0"/>
                <a:cs typeface="Arial" panose="020B0604020202020204" pitchFamily="34" charset="0"/>
              </a:rPr>
              <a:t>Your Heart</a:t>
            </a:r>
          </a:p>
          <a:p>
            <a:pPr marL="0" indent="0" algn="ctr">
              <a:buNone/>
            </a:pPr>
            <a:r>
              <a:rPr lang="en-US" sz="4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Heb. 3:7-15</a:t>
            </a:r>
            <a:endParaRPr lang="en-US" sz="7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481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654204"/>
            <a:ext cx="8229600" cy="391036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7600" b="1" dirty="0">
                <a:latin typeface="Arial" panose="020B0604020202020204" pitchFamily="34" charset="0"/>
                <a:cs typeface="Arial" panose="020B0604020202020204" pitchFamily="34" charset="0"/>
              </a:rPr>
              <a:t>Do Not  </a:t>
            </a:r>
          </a:p>
          <a:p>
            <a:pPr marL="0" indent="0" algn="ctr">
              <a:buNone/>
            </a:pPr>
            <a:r>
              <a:rPr lang="en-US" sz="7600" b="1" dirty="0">
                <a:latin typeface="Arial" panose="020B0604020202020204" pitchFamily="34" charset="0"/>
                <a:cs typeface="Arial" panose="020B0604020202020204" pitchFamily="34" charset="0"/>
              </a:rPr>
              <a:t>Harden </a:t>
            </a:r>
          </a:p>
          <a:p>
            <a:pPr marL="0" indent="0" algn="ctr">
              <a:buNone/>
            </a:pPr>
            <a:r>
              <a:rPr lang="en-US" sz="7600" b="1" dirty="0">
                <a:latin typeface="Arial" panose="020B0604020202020204" pitchFamily="34" charset="0"/>
                <a:cs typeface="Arial" panose="020B0604020202020204" pitchFamily="34" charset="0"/>
              </a:rPr>
              <a:t>Your Heart</a:t>
            </a:r>
          </a:p>
          <a:p>
            <a:pPr marL="0" indent="0" algn="ctr">
              <a:buNone/>
            </a:pPr>
            <a:r>
              <a:rPr lang="en-US" sz="4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Heb. 3:7-15</a:t>
            </a:r>
            <a:endParaRPr lang="en-US" sz="7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7127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93BE48C-610C-794A-8398-A6FF6AFBF149}"/>
              </a:ext>
            </a:extLst>
          </p:cNvPr>
          <p:cNvSpPr txBox="1"/>
          <p:nvPr/>
        </p:nvSpPr>
        <p:spPr>
          <a:xfrm>
            <a:off x="141248" y="276433"/>
            <a:ext cx="8898673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 </a:t>
            </a:r>
          </a:p>
          <a:p>
            <a:pPr algn="ctr"/>
            <a:r>
              <a:rPr lang="en-SG" sz="16600" i="1" dirty="0" err="1">
                <a:latin typeface="Arial" panose="020B0604020202020204" pitchFamily="34" charset="0"/>
                <a:cs typeface="Arial" panose="020B0604020202020204" pitchFamily="34" charset="0"/>
              </a:rPr>
              <a:t>massah</a:t>
            </a:r>
            <a:endParaRPr lang="en-SG" sz="16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751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E200CA-2392-D146-9936-4990816C63CE}"/>
              </a:ext>
            </a:extLst>
          </p:cNvPr>
          <p:cNvSpPr txBox="1"/>
          <p:nvPr/>
        </p:nvSpPr>
        <p:spPr>
          <a:xfrm>
            <a:off x="401445" y="825190"/>
            <a:ext cx="8333676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7000" dirty="0">
                <a:latin typeface="Arial" panose="020B0604020202020204" pitchFamily="34" charset="0"/>
                <a:cs typeface="Arial" panose="020B0604020202020204" pitchFamily="34" charset="0"/>
              </a:rPr>
              <a:t>“Why do you say the Lord is not with us?”</a:t>
            </a:r>
            <a:r>
              <a:rPr lang="en-SG" sz="7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7200" i="1" dirty="0">
                <a:latin typeface="Arial" panose="020B0604020202020204" pitchFamily="34" charset="0"/>
                <a:cs typeface="Arial" panose="020B0604020202020204" pitchFamily="34" charset="0"/>
              </a:rPr>
              <a:t>														</a:t>
            </a:r>
            <a:r>
              <a:rPr lang="en-SG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Ex.17:7</a:t>
            </a:r>
            <a:endParaRPr lang="en-SG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296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654204"/>
            <a:ext cx="8229600" cy="3910361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US" sz="7600" b="1" dirty="0">
                <a:latin typeface="Arial" panose="020B0604020202020204" pitchFamily="34" charset="0"/>
                <a:cs typeface="Arial" panose="020B0604020202020204" pitchFamily="34" charset="0"/>
              </a:rPr>
              <a:t>Do Not  </a:t>
            </a:r>
          </a:p>
          <a:p>
            <a:pPr marL="0" indent="0" algn="ctr">
              <a:buNone/>
            </a:pPr>
            <a:r>
              <a:rPr lang="en-US" sz="7600" b="1" dirty="0">
                <a:latin typeface="Arial" panose="020B0604020202020204" pitchFamily="34" charset="0"/>
                <a:cs typeface="Arial" panose="020B0604020202020204" pitchFamily="34" charset="0"/>
              </a:rPr>
              <a:t>Harden </a:t>
            </a:r>
          </a:p>
          <a:p>
            <a:pPr marL="0" indent="0" algn="ctr">
              <a:buNone/>
            </a:pPr>
            <a:r>
              <a:rPr lang="en-US" sz="7600" b="1" dirty="0">
                <a:latin typeface="Arial" panose="020B0604020202020204" pitchFamily="34" charset="0"/>
                <a:cs typeface="Arial" panose="020B0604020202020204" pitchFamily="34" charset="0"/>
              </a:rPr>
              <a:t>Your Heart</a:t>
            </a:r>
          </a:p>
          <a:p>
            <a:pPr marL="0" indent="0" algn="ctr">
              <a:buNone/>
            </a:pPr>
            <a:r>
              <a:rPr lang="en-US" sz="43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Heb. 3:7-15</a:t>
            </a:r>
            <a:endParaRPr lang="en-US" sz="7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844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E200CA-2392-D146-9936-4990816C63CE}"/>
              </a:ext>
            </a:extLst>
          </p:cNvPr>
          <p:cNvSpPr txBox="1"/>
          <p:nvPr/>
        </p:nvSpPr>
        <p:spPr>
          <a:xfrm>
            <a:off x="401445" y="825190"/>
            <a:ext cx="833367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7000" dirty="0">
                <a:latin typeface="Arial" panose="020B0604020202020204" pitchFamily="34" charset="0"/>
                <a:cs typeface="Arial" panose="020B0604020202020204" pitchFamily="34" charset="0"/>
              </a:rPr>
              <a:t>“lead us not into temptation”</a:t>
            </a:r>
            <a:r>
              <a:rPr lang="en-SG" sz="7000" i="1" dirty="0"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en-SG" sz="4000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Mt.6:13</a:t>
            </a:r>
            <a:endParaRPr lang="en-SG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37961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0E200CA-2392-D146-9936-4990816C63CE}"/>
              </a:ext>
            </a:extLst>
          </p:cNvPr>
          <p:cNvSpPr txBox="1"/>
          <p:nvPr/>
        </p:nvSpPr>
        <p:spPr>
          <a:xfrm>
            <a:off x="223024" y="825190"/>
            <a:ext cx="867564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7000" dirty="0">
                <a:latin typeface="Arial" panose="020B0604020202020204" pitchFamily="34" charset="0"/>
                <a:cs typeface="Arial" panose="020B0604020202020204" pitchFamily="34" charset="0"/>
              </a:rPr>
              <a:t>“lead </a:t>
            </a:r>
            <a:r>
              <a:rPr lang="en-SG" sz="5400" dirty="0">
                <a:latin typeface="Arial" panose="020B0604020202020204" pitchFamily="34" charset="0"/>
                <a:cs typeface="Arial" panose="020B0604020202020204" pitchFamily="34" charset="0"/>
              </a:rPr>
              <a:t>us</a:t>
            </a:r>
            <a:r>
              <a:rPr lang="en-SG" sz="7000" dirty="0">
                <a:latin typeface="Arial" panose="020B0604020202020204" pitchFamily="34" charset="0"/>
                <a:cs typeface="Arial" panose="020B0604020202020204" pitchFamily="34" charset="0"/>
              </a:rPr>
              <a:t> not into </a:t>
            </a:r>
            <a:r>
              <a:rPr lang="en-SG" sz="7000" i="1" dirty="0" err="1">
                <a:latin typeface="Arial" panose="020B0604020202020204" pitchFamily="34" charset="0"/>
                <a:cs typeface="Arial" panose="020B0604020202020204" pitchFamily="34" charset="0"/>
              </a:rPr>
              <a:t>Meribah</a:t>
            </a:r>
            <a:r>
              <a:rPr lang="en-SG" sz="7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54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en-SG" sz="7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SG" sz="7000" i="1" dirty="0" err="1">
                <a:latin typeface="Arial" panose="020B0604020202020204" pitchFamily="34" charset="0"/>
                <a:cs typeface="Arial" panose="020B0604020202020204" pitchFamily="34" charset="0"/>
              </a:rPr>
              <a:t>Massah</a:t>
            </a:r>
            <a:r>
              <a:rPr lang="en-SG" sz="7000" i="1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SG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592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30512</TotalTime>
  <Words>334</Words>
  <Application>Microsoft Macintosh PowerPoint</Application>
  <PresentationFormat>On-screen Show (16:9)</PresentationFormat>
  <Paragraphs>63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Jienn</dc:creator>
  <cp:lastModifiedBy>James Harding</cp:lastModifiedBy>
  <cp:revision>290</cp:revision>
  <dcterms:created xsi:type="dcterms:W3CDTF">2016-09-05T03:41:13Z</dcterms:created>
  <dcterms:modified xsi:type="dcterms:W3CDTF">2018-06-14T09:14:54Z</dcterms:modified>
</cp:coreProperties>
</file>