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71" r:id="rId3"/>
    <p:sldId id="272" r:id="rId4"/>
    <p:sldId id="273" r:id="rId5"/>
    <p:sldId id="270" r:id="rId6"/>
    <p:sldId id="274" r:id="rId7"/>
    <p:sldId id="275" r:id="rId8"/>
    <p:sldId id="277" r:id="rId9"/>
    <p:sldId id="278" r:id="rId10"/>
    <p:sldId id="276" r:id="rId11"/>
    <p:sldId id="279" r:id="rId12"/>
    <p:sldId id="280" r:id="rId13"/>
    <p:sldId id="281" r:id="rId14"/>
    <p:sldId id="282" r:id="rId15"/>
    <p:sldId id="283" r:id="rId16"/>
    <p:sldId id="284" r:id="rId17"/>
    <p:sldId id="295" r:id="rId18"/>
    <p:sldId id="285" r:id="rId19"/>
    <p:sldId id="286" r:id="rId20"/>
    <p:sldId id="287" r:id="rId21"/>
    <p:sldId id="288" r:id="rId22"/>
    <p:sldId id="289" r:id="rId23"/>
    <p:sldId id="294" r:id="rId24"/>
    <p:sldId id="291" r:id="rId25"/>
    <p:sldId id="292" r:id="rId26"/>
    <p:sldId id="293" r:id="rId27"/>
    <p:sldId id="299" r:id="rId28"/>
    <p:sldId id="297" r:id="rId29"/>
    <p:sldId id="290" r:id="rId30"/>
    <p:sldId id="296" r:id="rId31"/>
    <p:sldId id="298"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2/25/2018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2/25/2018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2/25/2018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2/25/2018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2/25/2018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2/25/2018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2/25/2018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2/25/2018</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2/25/2018</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2/25/2018</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2/25/2018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2/25/2018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2/25/2018</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905000"/>
            <a:ext cx="9677399" cy="2667000"/>
          </a:xfrm>
        </p:spPr>
        <p:txBody>
          <a:bodyPr/>
          <a:lstStyle/>
          <a:p>
            <a:r>
              <a:rPr lang="en-US" dirty="0" smtClean="0"/>
              <a:t>Rooted in the Word of God</a:t>
            </a:r>
            <a:endParaRPr lang="en-US" dirty="0"/>
          </a:p>
        </p:txBody>
      </p:sp>
      <p:sp>
        <p:nvSpPr>
          <p:cNvPr id="3" name="Subtitle 2"/>
          <p:cNvSpPr>
            <a:spLocks noGrp="1"/>
          </p:cNvSpPr>
          <p:nvPr>
            <p:ph type="subTitle" idx="1"/>
          </p:nvPr>
        </p:nvSpPr>
        <p:spPr/>
        <p:txBody>
          <a:bodyPr/>
          <a:lstStyle/>
          <a:p>
            <a:r>
              <a:rPr lang="en-US" dirty="0" smtClean="0"/>
              <a:t>Eleven30 Service 25</a:t>
            </a:r>
            <a:r>
              <a:rPr lang="en-US" baseline="30000" dirty="0" smtClean="0"/>
              <a:t>th</a:t>
            </a:r>
            <a:r>
              <a:rPr lang="en-US" dirty="0" smtClean="0"/>
              <a:t> February 2018</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4038600"/>
            <a:ext cx="9753600" cy="1020762"/>
          </a:xfrm>
        </p:spPr>
        <p:txBody>
          <a:bodyPr>
            <a:noAutofit/>
          </a:bodyPr>
          <a:lstStyle/>
          <a:p>
            <a:r>
              <a:rPr lang="en-US" sz="6000" dirty="0" smtClean="0"/>
              <a:t>If the word of God does not disciple the church then evil will!</a:t>
            </a:r>
            <a:endParaRPr lang="en-US" sz="6000" dirty="0"/>
          </a:p>
        </p:txBody>
      </p:sp>
    </p:spTree>
    <p:extLst>
      <p:ext uri="{BB962C8B-B14F-4D97-AF65-F5344CB8AC3E}">
        <p14:creationId xmlns:p14="http://schemas.microsoft.com/office/powerpoint/2010/main" val="214105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36812" y="-33270"/>
            <a:ext cx="6705600" cy="6858000"/>
          </a:xfrm>
          <a:prstGeom prst="rect">
            <a:avLst/>
          </a:prstGeom>
        </p:spPr>
      </p:pic>
    </p:spTree>
    <p:extLst>
      <p:ext uri="{BB962C8B-B14F-4D97-AF65-F5344CB8AC3E}">
        <p14:creationId xmlns:p14="http://schemas.microsoft.com/office/powerpoint/2010/main" val="42173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2888171"/>
            <a:ext cx="2667000" cy="1020762"/>
          </a:xfrm>
        </p:spPr>
        <p:txBody>
          <a:bodyPr>
            <a:noAutofit/>
          </a:bodyPr>
          <a:lstStyle/>
          <a:p>
            <a:r>
              <a:rPr lang="en-US" sz="4800" dirty="0" smtClean="0"/>
              <a:t>The Welsh Revival</a:t>
            </a:r>
            <a:endParaRPr lang="en-US" sz="4800" dirty="0"/>
          </a:p>
        </p:txBody>
      </p:sp>
      <p:pic>
        <p:nvPicPr>
          <p:cNvPr id="4" name="Picture 3"/>
          <p:cNvPicPr>
            <a:picLocks noChangeAspect="1"/>
          </p:cNvPicPr>
          <p:nvPr/>
        </p:nvPicPr>
        <p:blipFill>
          <a:blip r:embed="rId2"/>
          <a:stretch>
            <a:fillRect/>
          </a:stretch>
        </p:blipFill>
        <p:spPr>
          <a:xfrm>
            <a:off x="3502025" y="-24553"/>
            <a:ext cx="8686800" cy="6846211"/>
          </a:xfrm>
          <a:prstGeom prst="rect">
            <a:avLst/>
          </a:prstGeom>
        </p:spPr>
      </p:pic>
    </p:spTree>
    <p:extLst>
      <p:ext uri="{BB962C8B-B14F-4D97-AF65-F5344CB8AC3E}">
        <p14:creationId xmlns:p14="http://schemas.microsoft.com/office/powerpoint/2010/main" val="134060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Welsh Revival (1904 – 1905)</a:t>
            </a:r>
            <a:endParaRPr lang="en-US" dirty="0"/>
          </a:p>
        </p:txBody>
      </p:sp>
      <p:sp>
        <p:nvSpPr>
          <p:cNvPr id="3" name="Content Placeholder 2"/>
          <p:cNvSpPr>
            <a:spLocks noGrp="1"/>
          </p:cNvSpPr>
          <p:nvPr>
            <p:ph idx="1"/>
          </p:nvPr>
        </p:nvSpPr>
        <p:spPr>
          <a:xfrm>
            <a:off x="1522414" y="1905000"/>
            <a:ext cx="7315198" cy="4267200"/>
          </a:xfrm>
        </p:spPr>
        <p:txBody>
          <a:bodyPr>
            <a:normAutofit/>
          </a:bodyPr>
          <a:lstStyle/>
          <a:p>
            <a:r>
              <a:rPr lang="en-US" sz="3200" dirty="0" smtClean="0"/>
              <a:t>Thousands of young people experienced God’s divine power</a:t>
            </a:r>
          </a:p>
          <a:p>
            <a:r>
              <a:rPr lang="en-US" sz="3200" dirty="0" smtClean="0"/>
              <a:t>Young people going around to revolutionize the church.</a:t>
            </a:r>
          </a:p>
          <a:p>
            <a:r>
              <a:rPr lang="en-US" sz="3200" dirty="0" smtClean="0"/>
              <a:t>The revivalist, Evan Roberts, at the age of 25 was repeatedly woken up at 1am to meet with God till 5am!</a:t>
            </a:r>
            <a:endParaRPr lang="en-US" sz="3200" dirty="0"/>
          </a:p>
        </p:txBody>
      </p:sp>
      <p:pic>
        <p:nvPicPr>
          <p:cNvPr id="4" name="Picture 3"/>
          <p:cNvPicPr>
            <a:picLocks noChangeAspect="1"/>
          </p:cNvPicPr>
          <p:nvPr/>
        </p:nvPicPr>
        <p:blipFill>
          <a:blip r:embed="rId2"/>
          <a:stretch>
            <a:fillRect/>
          </a:stretch>
        </p:blipFill>
        <p:spPr>
          <a:xfrm>
            <a:off x="8987724" y="76200"/>
            <a:ext cx="3201101" cy="6618329"/>
          </a:xfrm>
          <a:prstGeom prst="rect">
            <a:avLst/>
          </a:prstGeom>
        </p:spPr>
      </p:pic>
    </p:spTree>
    <p:extLst>
      <p:ext uri="{BB962C8B-B14F-4D97-AF65-F5344CB8AC3E}">
        <p14:creationId xmlns:p14="http://schemas.microsoft.com/office/powerpoint/2010/main" val="311027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Welsh Revival (1904 – 1905)</a:t>
            </a:r>
            <a:endParaRPr lang="en-US" dirty="0"/>
          </a:p>
        </p:txBody>
      </p:sp>
      <p:sp>
        <p:nvSpPr>
          <p:cNvPr id="3" name="Content Placeholder 2"/>
          <p:cNvSpPr>
            <a:spLocks noGrp="1"/>
          </p:cNvSpPr>
          <p:nvPr>
            <p:ph idx="1"/>
          </p:nvPr>
        </p:nvSpPr>
        <p:spPr>
          <a:xfrm>
            <a:off x="1522414" y="1905000"/>
            <a:ext cx="7315198" cy="4267200"/>
          </a:xfrm>
        </p:spPr>
        <p:txBody>
          <a:bodyPr>
            <a:normAutofit/>
          </a:bodyPr>
          <a:lstStyle/>
          <a:p>
            <a:r>
              <a:rPr lang="en-US" sz="3200" dirty="0" smtClean="0"/>
              <a:t>Families were transformed, healing took place, ignited their neighboring countries.</a:t>
            </a:r>
          </a:p>
          <a:p>
            <a:r>
              <a:rPr lang="en-US" sz="3200" dirty="0" smtClean="0"/>
              <a:t>It was estimated 150,000 people came to faith that year</a:t>
            </a:r>
          </a:p>
          <a:p>
            <a:r>
              <a:rPr lang="en-US" sz="3200" dirty="0" smtClean="0"/>
              <a:t>Many churches were planted.</a:t>
            </a:r>
            <a:endParaRPr lang="en-US" sz="3200" dirty="0"/>
          </a:p>
        </p:txBody>
      </p:sp>
      <p:pic>
        <p:nvPicPr>
          <p:cNvPr id="4" name="Picture 3"/>
          <p:cNvPicPr>
            <a:picLocks noChangeAspect="1"/>
          </p:cNvPicPr>
          <p:nvPr/>
        </p:nvPicPr>
        <p:blipFill>
          <a:blip r:embed="rId2"/>
          <a:stretch>
            <a:fillRect/>
          </a:stretch>
        </p:blipFill>
        <p:spPr>
          <a:xfrm>
            <a:off x="8987724" y="76200"/>
            <a:ext cx="3201101" cy="6618329"/>
          </a:xfrm>
          <a:prstGeom prst="rect">
            <a:avLst/>
          </a:prstGeom>
        </p:spPr>
      </p:pic>
    </p:spTree>
    <p:extLst>
      <p:ext uri="{BB962C8B-B14F-4D97-AF65-F5344CB8AC3E}">
        <p14:creationId xmlns:p14="http://schemas.microsoft.com/office/powerpoint/2010/main" val="367643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2362200"/>
            <a:ext cx="9143998" cy="1020762"/>
          </a:xfrm>
        </p:spPr>
        <p:txBody>
          <a:bodyPr>
            <a:noAutofit/>
          </a:bodyPr>
          <a:lstStyle/>
          <a:p>
            <a:r>
              <a:rPr lang="en-US" sz="6000" dirty="0" smtClean="0"/>
              <a:t>What happened to the Welsh Revival today?</a:t>
            </a:r>
            <a:endParaRPr lang="en-US" sz="6000" dirty="0"/>
          </a:p>
        </p:txBody>
      </p:sp>
    </p:spTree>
    <p:extLst>
      <p:ext uri="{BB962C8B-B14F-4D97-AF65-F5344CB8AC3E}">
        <p14:creationId xmlns:p14="http://schemas.microsoft.com/office/powerpoint/2010/main" val="28054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13852" y="0"/>
            <a:ext cx="9052560" cy="6804300"/>
          </a:xfrm>
          <a:prstGeom prst="rect">
            <a:avLst/>
          </a:prstGeom>
        </p:spPr>
      </p:pic>
      <p:sp>
        <p:nvSpPr>
          <p:cNvPr id="5" name="TextBox 4"/>
          <p:cNvSpPr txBox="1"/>
          <p:nvPr/>
        </p:nvSpPr>
        <p:spPr>
          <a:xfrm>
            <a:off x="3579812" y="118738"/>
            <a:ext cx="3505200" cy="2308324"/>
          </a:xfrm>
          <a:prstGeom prst="rect">
            <a:avLst/>
          </a:prstGeom>
          <a:noFill/>
        </p:spPr>
        <p:txBody>
          <a:bodyPr wrap="square" rtlCol="0">
            <a:spAutoFit/>
          </a:bodyPr>
          <a:lstStyle/>
          <a:p>
            <a:pPr>
              <a:lnSpc>
                <a:spcPct val="90000"/>
              </a:lnSpc>
            </a:pPr>
            <a:r>
              <a:rPr lang="en-US" sz="3200" dirty="0" smtClean="0">
                <a:solidFill>
                  <a:schemeClr val="bg1"/>
                </a:solidFill>
              </a:rPr>
              <a:t>Today welsh churches are up for sale due to the closure of worship services</a:t>
            </a:r>
            <a:endParaRPr lang="en-US" sz="3200" dirty="0">
              <a:solidFill>
                <a:schemeClr val="bg1"/>
              </a:solidFill>
            </a:endParaRPr>
          </a:p>
        </p:txBody>
      </p:sp>
    </p:spTree>
    <p:extLst>
      <p:ext uri="{BB962C8B-B14F-4D97-AF65-F5344CB8AC3E}">
        <p14:creationId xmlns:p14="http://schemas.microsoft.com/office/powerpoint/2010/main" val="183123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36812" y="0"/>
            <a:ext cx="6298692" cy="6858000"/>
          </a:xfrm>
          <a:prstGeom prst="rect">
            <a:avLst/>
          </a:prstGeom>
        </p:spPr>
      </p:pic>
    </p:spTree>
    <p:extLst>
      <p:ext uri="{BB962C8B-B14F-4D97-AF65-F5344CB8AC3E}">
        <p14:creationId xmlns:p14="http://schemas.microsoft.com/office/powerpoint/2010/main" val="230699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10134598" cy="1020762"/>
          </a:xfrm>
        </p:spPr>
        <p:txBody>
          <a:bodyPr>
            <a:noAutofit/>
          </a:bodyPr>
          <a:lstStyle/>
          <a:p>
            <a:r>
              <a:rPr lang="en-US" sz="4000" dirty="0" smtClean="0"/>
              <a:t>Pyongyang Great Revival (1907-1910)</a:t>
            </a:r>
            <a:endParaRPr lang="en-US" sz="40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7013" y="1645094"/>
            <a:ext cx="6857998" cy="4787012"/>
          </a:xfrm>
          <a:prstGeom prst="rect">
            <a:avLst/>
          </a:prstGeom>
        </p:spPr>
      </p:pic>
      <p:pic>
        <p:nvPicPr>
          <p:cNvPr id="5" name="Picture 4"/>
          <p:cNvPicPr>
            <a:picLocks noChangeAspect="1"/>
          </p:cNvPicPr>
          <p:nvPr/>
        </p:nvPicPr>
        <p:blipFill>
          <a:blip r:embed="rId3"/>
          <a:stretch>
            <a:fillRect/>
          </a:stretch>
        </p:blipFill>
        <p:spPr>
          <a:xfrm>
            <a:off x="4027984" y="1645094"/>
            <a:ext cx="8125983" cy="4845303"/>
          </a:xfrm>
          <a:prstGeom prst="rect">
            <a:avLst/>
          </a:prstGeom>
        </p:spPr>
      </p:pic>
    </p:spTree>
    <p:extLst>
      <p:ext uri="{BB962C8B-B14F-4D97-AF65-F5344CB8AC3E}">
        <p14:creationId xmlns:p14="http://schemas.microsoft.com/office/powerpoint/2010/main" val="407717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Pyongyang, Korea, in 1907 was known as </a:t>
            </a:r>
            <a:r>
              <a:rPr lang="en-US" sz="3200" dirty="0" smtClean="0"/>
              <a:t>a city </a:t>
            </a:r>
            <a:r>
              <a:rPr lang="en-US" sz="3200" dirty="0"/>
              <a:t>of wine, women and song. It was a </a:t>
            </a:r>
            <a:r>
              <a:rPr lang="en-US" sz="3200" dirty="0" smtClean="0"/>
              <a:t>dark city </a:t>
            </a:r>
            <a:r>
              <a:rPr lang="en-US" sz="3200" dirty="0"/>
              <a:t>in the early twentieth century with </a:t>
            </a:r>
            <a:r>
              <a:rPr lang="en-US" sz="3200" dirty="0" smtClean="0"/>
              <a:t>sin abounding</a:t>
            </a:r>
            <a:r>
              <a:rPr lang="en-US" sz="3200" dirty="0"/>
              <a:t>. It even had its own </a:t>
            </a:r>
            <a:r>
              <a:rPr lang="en-US" sz="3200" dirty="0" err="1" smtClean="0"/>
              <a:t>Gisaeng</a:t>
            </a:r>
            <a:r>
              <a:rPr lang="en-US" sz="3200" dirty="0"/>
              <a:t> </a:t>
            </a:r>
            <a:r>
              <a:rPr lang="en-US" sz="3200" dirty="0" smtClean="0"/>
              <a:t>(Korean </a:t>
            </a:r>
            <a:r>
              <a:rPr lang="en-US" sz="3200" dirty="0"/>
              <a:t>geisha) training school. It was in </a:t>
            </a:r>
            <a:r>
              <a:rPr lang="en-US" sz="3200" dirty="0" smtClean="0"/>
              <a:t>this city </a:t>
            </a:r>
            <a:r>
              <a:rPr lang="en-US" sz="3200" dirty="0"/>
              <a:t>that Korea’s second revival began </a:t>
            </a:r>
            <a:r>
              <a:rPr lang="en-US" sz="3200" dirty="0" smtClean="0"/>
              <a:t>in January </a:t>
            </a:r>
            <a:r>
              <a:rPr lang="en-US" sz="3200" dirty="0"/>
              <a:t>1907 after months of </a:t>
            </a:r>
            <a:r>
              <a:rPr lang="en-US" sz="3200" dirty="0" smtClean="0"/>
              <a:t>persistent prayer</a:t>
            </a:r>
            <a:r>
              <a:rPr lang="en-US" sz="3200" dirty="0"/>
              <a:t>, 50,000 people were converted in </a:t>
            </a:r>
            <a:r>
              <a:rPr lang="en-US" sz="3200" dirty="0" smtClean="0"/>
              <a:t>that one </a:t>
            </a:r>
            <a:r>
              <a:rPr lang="en-US" sz="3200" dirty="0"/>
              <a:t>year and Korea was set ablaze – it </a:t>
            </a:r>
            <a:r>
              <a:rPr lang="en-US" sz="3200" dirty="0" smtClean="0"/>
              <a:t>was known </a:t>
            </a:r>
            <a:r>
              <a:rPr lang="en-US" sz="3200" dirty="0"/>
              <a:t>as the Pyongyang Great </a:t>
            </a:r>
            <a:r>
              <a:rPr lang="en-US" sz="3200" dirty="0" smtClean="0"/>
              <a:t>Revival (1907-1910</a:t>
            </a:r>
            <a:r>
              <a:rPr lang="en-US" sz="3200" dirty="0"/>
              <a:t>).</a:t>
            </a:r>
          </a:p>
        </p:txBody>
      </p:sp>
      <p:sp>
        <p:nvSpPr>
          <p:cNvPr id="4" name="Title 1"/>
          <p:cNvSpPr>
            <a:spLocks noGrp="1"/>
          </p:cNvSpPr>
          <p:nvPr>
            <p:ph type="title"/>
          </p:nvPr>
        </p:nvSpPr>
        <p:spPr>
          <a:xfrm>
            <a:off x="1522414" y="274638"/>
            <a:ext cx="9982198" cy="1020762"/>
          </a:xfrm>
        </p:spPr>
        <p:txBody>
          <a:bodyPr>
            <a:noAutofit/>
          </a:bodyPr>
          <a:lstStyle/>
          <a:p>
            <a:r>
              <a:rPr lang="en-US" sz="4000" dirty="0" smtClean="0"/>
              <a:t>Pyongyang Great Revival (1907-1910)</a:t>
            </a:r>
            <a:endParaRPr lang="en-US" sz="4000" dirty="0"/>
          </a:p>
        </p:txBody>
      </p:sp>
    </p:spTree>
    <p:extLst>
      <p:ext uri="{BB962C8B-B14F-4D97-AF65-F5344CB8AC3E}">
        <p14:creationId xmlns:p14="http://schemas.microsoft.com/office/powerpoint/2010/main" val="206513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Can I qualify?</a:t>
            </a:r>
            <a:endParaRPr lang="en-US" sz="54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844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The revival lasted up to 4o years!</a:t>
            </a:r>
          </a:p>
          <a:p>
            <a:r>
              <a:rPr lang="en-US" sz="2800" dirty="0"/>
              <a:t>In 1982, they saw 110,000 converts, but </a:t>
            </a:r>
            <a:r>
              <a:rPr lang="en-US" sz="2800" dirty="0" smtClean="0"/>
              <a:t>the church </a:t>
            </a:r>
            <a:r>
              <a:rPr lang="en-US" sz="2800" dirty="0"/>
              <a:t>was only able to absorb 60,000 </a:t>
            </a:r>
            <a:r>
              <a:rPr lang="en-US" sz="2800" dirty="0" smtClean="0"/>
              <a:t>new members</a:t>
            </a:r>
            <a:r>
              <a:rPr lang="en-US" sz="2800" dirty="0"/>
              <a:t>, the remaining 50,000 </a:t>
            </a:r>
            <a:r>
              <a:rPr lang="en-US" sz="2800" dirty="0" smtClean="0"/>
              <a:t>were absorbed </a:t>
            </a:r>
            <a:r>
              <a:rPr lang="en-US" sz="2800" dirty="0"/>
              <a:t>into other evangelical churches.</a:t>
            </a:r>
          </a:p>
          <a:p>
            <a:r>
              <a:rPr lang="en-US" sz="2800" dirty="0"/>
              <a:t>During 1982-1983 they saw </a:t>
            </a:r>
            <a:r>
              <a:rPr lang="en-US" sz="2800" dirty="0" smtClean="0"/>
              <a:t>230,000 conversions </a:t>
            </a:r>
            <a:r>
              <a:rPr lang="en-US" sz="2800" dirty="0"/>
              <a:t>within their church.</a:t>
            </a:r>
          </a:p>
          <a:p>
            <a:r>
              <a:rPr lang="en-US" sz="2800" dirty="0"/>
              <a:t>In 1984 </a:t>
            </a:r>
            <a:r>
              <a:rPr lang="en-US" sz="2800" dirty="0" smtClean="0"/>
              <a:t>the pastor of the mega said that his </a:t>
            </a:r>
            <a:r>
              <a:rPr lang="en-US" sz="2800" dirty="0"/>
              <a:t>church was growing at the rate </a:t>
            </a:r>
            <a:r>
              <a:rPr lang="en-US" sz="2800" dirty="0" smtClean="0"/>
              <a:t>of12,000 </a:t>
            </a:r>
            <a:r>
              <a:rPr lang="en-US" sz="2800" dirty="0"/>
              <a:t>new converts each month - this </a:t>
            </a:r>
            <a:r>
              <a:rPr lang="en-US" sz="2800" dirty="0" smtClean="0"/>
              <a:t>was not </a:t>
            </a:r>
            <a:r>
              <a:rPr lang="en-US" sz="2800" dirty="0"/>
              <a:t>transfer growth or sheep stealing!</a:t>
            </a:r>
          </a:p>
        </p:txBody>
      </p:sp>
      <p:sp>
        <p:nvSpPr>
          <p:cNvPr id="4" name="Title 1"/>
          <p:cNvSpPr>
            <a:spLocks noGrp="1"/>
          </p:cNvSpPr>
          <p:nvPr>
            <p:ph type="title"/>
          </p:nvPr>
        </p:nvSpPr>
        <p:spPr>
          <a:xfrm>
            <a:off x="1522414" y="274638"/>
            <a:ext cx="9982198" cy="1020762"/>
          </a:xfrm>
        </p:spPr>
        <p:txBody>
          <a:bodyPr>
            <a:noAutofit/>
          </a:bodyPr>
          <a:lstStyle/>
          <a:p>
            <a:r>
              <a:rPr lang="en-US" sz="4000" dirty="0" smtClean="0"/>
              <a:t>Pyongyang Great Revival (1907-1910)</a:t>
            </a:r>
            <a:endParaRPr lang="en-US" sz="4000" dirty="0"/>
          </a:p>
        </p:txBody>
      </p:sp>
    </p:spTree>
    <p:extLst>
      <p:ext uri="{BB962C8B-B14F-4D97-AF65-F5344CB8AC3E}">
        <p14:creationId xmlns:p14="http://schemas.microsoft.com/office/powerpoint/2010/main" val="408643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2362200"/>
            <a:ext cx="9143998" cy="1020762"/>
          </a:xfrm>
        </p:spPr>
        <p:txBody>
          <a:bodyPr>
            <a:noAutofit/>
          </a:bodyPr>
          <a:lstStyle/>
          <a:p>
            <a:r>
              <a:rPr lang="en-US" sz="4400" dirty="0" smtClean="0"/>
              <a:t>According to Statistics, Christianity was 29% in South Korea in 2010</a:t>
            </a:r>
            <a:br>
              <a:rPr lang="en-US" sz="4400" dirty="0" smtClean="0"/>
            </a:br>
            <a:r>
              <a:rPr lang="en-US" sz="4400" dirty="0"/>
              <a:t/>
            </a:r>
            <a:br>
              <a:rPr lang="en-US" sz="4400" dirty="0"/>
            </a:br>
            <a:r>
              <a:rPr lang="en-US" sz="4400" dirty="0" smtClean="0"/>
              <a:t>But what is happening now?</a:t>
            </a:r>
            <a:endParaRPr lang="en-US" sz="4400" dirty="0"/>
          </a:p>
        </p:txBody>
      </p:sp>
      <p:sp>
        <p:nvSpPr>
          <p:cNvPr id="4" name="Title 1"/>
          <p:cNvSpPr txBox="1">
            <a:spLocks/>
          </p:cNvSpPr>
          <p:nvPr/>
        </p:nvSpPr>
        <p:spPr>
          <a:xfrm>
            <a:off x="1293812" y="5562600"/>
            <a:ext cx="9143998" cy="10207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smtClean="0"/>
              <a:t>News Report in 2013: </a:t>
            </a:r>
          </a:p>
          <a:p>
            <a:r>
              <a:rPr lang="en-US" sz="4400" b="1" dirty="0" smtClean="0">
                <a:solidFill>
                  <a:srgbClr val="FF0000"/>
                </a:solidFill>
                <a:effectLst>
                  <a:outerShdw blurRad="38100" dist="38100" dir="2700000" algn="tl">
                    <a:srgbClr val="000000">
                      <a:alpha val="43137"/>
                    </a:srgbClr>
                  </a:outerShdw>
                </a:effectLst>
              </a:rPr>
              <a:t>“More and more South Korean Christians Disillusioned by the Church”</a:t>
            </a:r>
            <a:endParaRPr lang="en-US"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438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981200"/>
            <a:ext cx="6085220" cy="1979529"/>
          </a:xfrm>
        </p:spPr>
        <p:txBody>
          <a:bodyPr>
            <a:noAutofit/>
          </a:bodyPr>
          <a:lstStyle/>
          <a:p>
            <a:r>
              <a:rPr lang="en-US" sz="6000" dirty="0" smtClean="0"/>
              <a:t>What about Singapore</a:t>
            </a:r>
            <a:r>
              <a:rPr lang="en-US" sz="8000" dirty="0" smtClean="0"/>
              <a:t>?</a:t>
            </a:r>
            <a:endParaRPr lang="en-US" sz="8000" dirty="0"/>
          </a:p>
        </p:txBody>
      </p:sp>
      <p:pic>
        <p:nvPicPr>
          <p:cNvPr id="1026" name="Picture 2" descr="Image result for singapore on the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4097" y="2500854"/>
            <a:ext cx="7284728" cy="434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4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2" name="Picture 4" descr="Image result for billy gra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 y="3219"/>
            <a:ext cx="10126014" cy="6753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4612" y="1147870"/>
            <a:ext cx="1845762" cy="757130"/>
          </a:xfrm>
          <a:prstGeom prst="rect">
            <a:avLst/>
          </a:prstGeom>
          <a:noFill/>
        </p:spPr>
        <p:txBody>
          <a:bodyPr wrap="none" rtlCol="0">
            <a:spAutoFit/>
          </a:bodyPr>
          <a:lstStyle/>
          <a:p>
            <a:pPr>
              <a:lnSpc>
                <a:spcPct val="90000"/>
              </a:lnSpc>
            </a:pPr>
            <a:r>
              <a:rPr lang="en-US" sz="2400" dirty="0" smtClean="0"/>
              <a:t>(1918 – 2018)</a:t>
            </a:r>
          </a:p>
          <a:p>
            <a:pPr>
              <a:lnSpc>
                <a:spcPct val="90000"/>
              </a:lnSpc>
            </a:pPr>
            <a:r>
              <a:rPr lang="en-US" sz="2400" dirty="0" smtClean="0"/>
              <a:t>Billy Graham</a:t>
            </a:r>
            <a:endParaRPr lang="en-US" sz="2400" dirty="0"/>
          </a:p>
        </p:txBody>
      </p:sp>
    </p:spTree>
    <p:extLst>
      <p:ext uri="{BB962C8B-B14F-4D97-AF65-F5344CB8AC3E}">
        <p14:creationId xmlns:p14="http://schemas.microsoft.com/office/powerpoint/2010/main" val="292790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Singapore (1970s to 1990s)</a:t>
            </a:r>
            <a:endParaRPr lang="en-US" dirty="0"/>
          </a:p>
        </p:txBody>
      </p:sp>
      <p:sp>
        <p:nvSpPr>
          <p:cNvPr id="3" name="Content Placeholder 2"/>
          <p:cNvSpPr>
            <a:spLocks noGrp="1"/>
          </p:cNvSpPr>
          <p:nvPr>
            <p:ph idx="1"/>
          </p:nvPr>
        </p:nvSpPr>
        <p:spPr/>
        <p:txBody>
          <a:bodyPr>
            <a:noAutofit/>
          </a:bodyPr>
          <a:lstStyle/>
          <a:p>
            <a:r>
              <a:rPr lang="en-US" sz="3200" dirty="0"/>
              <a:t>Revival in ACS, </a:t>
            </a:r>
            <a:r>
              <a:rPr lang="en-US" sz="3200" dirty="0" err="1"/>
              <a:t>Dunearn</a:t>
            </a:r>
            <a:r>
              <a:rPr lang="en-US" sz="3200" dirty="0"/>
              <a:t> </a:t>
            </a:r>
            <a:r>
              <a:rPr lang="en-US" sz="3200" dirty="0" err="1"/>
              <a:t>Seconday</a:t>
            </a:r>
            <a:r>
              <a:rPr lang="en-US" sz="3200" dirty="0"/>
              <a:t> </a:t>
            </a:r>
            <a:r>
              <a:rPr lang="en-US" sz="3200" dirty="0" smtClean="0"/>
              <a:t>School and </a:t>
            </a:r>
            <a:r>
              <a:rPr lang="en-US" sz="3200" dirty="0"/>
              <a:t>St. Andrew’s Sec </a:t>
            </a:r>
            <a:r>
              <a:rPr lang="en-US" sz="3200" dirty="0" err="1"/>
              <a:t>Sch</a:t>
            </a:r>
            <a:r>
              <a:rPr lang="en-US" sz="3200" dirty="0"/>
              <a:t> in 1973 &amp; 1974</a:t>
            </a:r>
          </a:p>
          <a:p>
            <a:r>
              <a:rPr lang="en-US" sz="3200" dirty="0"/>
              <a:t>1978 Billy Graham Crusade. A total </a:t>
            </a:r>
            <a:r>
              <a:rPr lang="en-US" sz="3200" dirty="0" smtClean="0"/>
              <a:t>of 337,000 </a:t>
            </a:r>
            <a:r>
              <a:rPr lang="en-US" sz="3200" dirty="0"/>
              <a:t>attended and more than </a:t>
            </a:r>
            <a:r>
              <a:rPr lang="en-US" sz="3200" dirty="0" smtClean="0"/>
              <a:t>19,600, people </a:t>
            </a:r>
            <a:r>
              <a:rPr lang="en-US" sz="3200" dirty="0"/>
              <a:t>gave their lives to Christ.</a:t>
            </a:r>
          </a:p>
          <a:p>
            <a:r>
              <a:rPr lang="en-US" sz="3200" dirty="0"/>
              <a:t>Thousands of young people entered </a:t>
            </a:r>
            <a:r>
              <a:rPr lang="en-US" sz="3200" dirty="0" smtClean="0"/>
              <a:t>into God’s </a:t>
            </a:r>
            <a:r>
              <a:rPr lang="en-US" sz="3200" dirty="0"/>
              <a:t>kingdom in the 80s and 90s.</a:t>
            </a:r>
          </a:p>
          <a:p>
            <a:r>
              <a:rPr lang="en-US" sz="3200" dirty="0"/>
              <a:t>Christianity grew from 12.7% in 1990 </a:t>
            </a:r>
            <a:r>
              <a:rPr lang="en-US" sz="3200" dirty="0" smtClean="0"/>
              <a:t>to 14.6</a:t>
            </a:r>
            <a:r>
              <a:rPr lang="en-US" sz="3200" dirty="0"/>
              <a:t>% in 2000 to 18.8% in 2015</a:t>
            </a:r>
          </a:p>
        </p:txBody>
      </p:sp>
    </p:spTree>
    <p:extLst>
      <p:ext uri="{BB962C8B-B14F-4D97-AF65-F5344CB8AC3E}">
        <p14:creationId xmlns:p14="http://schemas.microsoft.com/office/powerpoint/2010/main" val="142166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2209800"/>
            <a:ext cx="9143998" cy="1020762"/>
          </a:xfrm>
        </p:spPr>
        <p:txBody>
          <a:bodyPr>
            <a:noAutofit/>
          </a:bodyPr>
          <a:lstStyle/>
          <a:p>
            <a:r>
              <a:rPr lang="en-US" sz="6000" dirty="0" smtClean="0"/>
              <a:t>Where is </a:t>
            </a:r>
            <a:br>
              <a:rPr lang="en-US" sz="6000" dirty="0" smtClean="0"/>
            </a:br>
            <a:r>
              <a:rPr lang="en-US" sz="6000" dirty="0" smtClean="0"/>
              <a:t>the Singapore Church at today?</a:t>
            </a:r>
            <a:endParaRPr lang="en-US" sz="6000" dirty="0"/>
          </a:p>
        </p:txBody>
      </p:sp>
    </p:spTree>
    <p:extLst>
      <p:ext uri="{BB962C8B-B14F-4D97-AF65-F5344CB8AC3E}">
        <p14:creationId xmlns:p14="http://schemas.microsoft.com/office/powerpoint/2010/main" val="420147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86" y="457200"/>
            <a:ext cx="9982198" cy="1020762"/>
          </a:xfrm>
        </p:spPr>
        <p:txBody>
          <a:bodyPr>
            <a:noAutofit/>
          </a:bodyPr>
          <a:lstStyle/>
          <a:p>
            <a:pPr algn="ctr"/>
            <a:r>
              <a:rPr lang="en-US" sz="4400" dirty="0" smtClean="0">
                <a:solidFill>
                  <a:srgbClr val="FFFF00"/>
                </a:solidFill>
              </a:rPr>
              <a:t>Major Challenges in our Churches today</a:t>
            </a:r>
            <a:endParaRPr lang="en-US" sz="4400" dirty="0">
              <a:solidFill>
                <a:srgbClr val="FFFF00"/>
              </a:solidFill>
            </a:endParaRPr>
          </a:p>
        </p:txBody>
      </p:sp>
      <p:sp>
        <p:nvSpPr>
          <p:cNvPr id="3" name="Content Placeholder 2"/>
          <p:cNvSpPr>
            <a:spLocks noGrp="1"/>
          </p:cNvSpPr>
          <p:nvPr>
            <p:ph idx="1"/>
          </p:nvPr>
        </p:nvSpPr>
        <p:spPr>
          <a:xfrm>
            <a:off x="150812" y="1600200"/>
            <a:ext cx="11775072" cy="4267200"/>
          </a:xfrm>
        </p:spPr>
        <p:txBody>
          <a:bodyPr>
            <a:noAutofit/>
          </a:bodyPr>
          <a:lstStyle/>
          <a:p>
            <a:r>
              <a:rPr lang="en-US" sz="3200" dirty="0" smtClean="0"/>
              <a:t>New </a:t>
            </a:r>
            <a:r>
              <a:rPr lang="en-US" sz="3200" dirty="0"/>
              <a:t>waves of self centered worship</a:t>
            </a:r>
          </a:p>
          <a:p>
            <a:r>
              <a:rPr lang="en-US" sz="3200" dirty="0" smtClean="0">
                <a:solidFill>
                  <a:srgbClr val="FFFF00"/>
                </a:solidFill>
              </a:rPr>
              <a:t>Easy</a:t>
            </a:r>
            <a:r>
              <a:rPr lang="en-US" sz="3200" dirty="0" smtClean="0"/>
              <a:t> </a:t>
            </a:r>
            <a:r>
              <a:rPr lang="en-US" sz="3200" dirty="0"/>
              <a:t>discipleship</a:t>
            </a:r>
          </a:p>
          <a:p>
            <a:r>
              <a:rPr lang="en-US" sz="3200" dirty="0" smtClean="0">
                <a:solidFill>
                  <a:srgbClr val="FFFF00"/>
                </a:solidFill>
              </a:rPr>
              <a:t>Optional</a:t>
            </a:r>
            <a:r>
              <a:rPr lang="en-US" sz="3200" dirty="0" smtClean="0"/>
              <a:t> </a:t>
            </a:r>
            <a:r>
              <a:rPr lang="en-US" sz="3200" dirty="0"/>
              <a:t>Obedience</a:t>
            </a:r>
          </a:p>
          <a:p>
            <a:r>
              <a:rPr lang="en-US" sz="3200" dirty="0" smtClean="0"/>
              <a:t>Walking </a:t>
            </a:r>
            <a:r>
              <a:rPr lang="en-US" sz="3200" dirty="0"/>
              <a:t>away from basic </a:t>
            </a:r>
            <a:r>
              <a:rPr lang="en-US" sz="3200" dirty="0" smtClean="0"/>
              <a:t>Christian disciplines </a:t>
            </a:r>
            <a:r>
              <a:rPr lang="en-US" sz="3200" dirty="0"/>
              <a:t>instead </a:t>
            </a:r>
            <a:r>
              <a:rPr lang="en-US" sz="3200" dirty="0">
                <a:solidFill>
                  <a:srgbClr val="FFFF00"/>
                </a:solidFill>
              </a:rPr>
              <a:t>relying on activities</a:t>
            </a:r>
            <a:r>
              <a:rPr lang="en-US" sz="3200" dirty="0"/>
              <a:t> </a:t>
            </a:r>
            <a:r>
              <a:rPr lang="en-US" sz="3200" dirty="0" smtClean="0"/>
              <a:t>( solitude, silence</a:t>
            </a:r>
            <a:r>
              <a:rPr lang="en-US" sz="3200" dirty="0"/>
              <a:t>, fasting, Sabbath, secrecy, submission)</a:t>
            </a:r>
          </a:p>
          <a:p>
            <a:r>
              <a:rPr lang="en-US" sz="3200" dirty="0" smtClean="0">
                <a:solidFill>
                  <a:srgbClr val="FF0000"/>
                </a:solidFill>
              </a:rPr>
              <a:t>Bible </a:t>
            </a:r>
            <a:r>
              <a:rPr lang="en-US" sz="3200" dirty="0">
                <a:solidFill>
                  <a:srgbClr val="FF0000"/>
                </a:solidFill>
              </a:rPr>
              <a:t>illiterate </a:t>
            </a:r>
            <a:r>
              <a:rPr lang="en-US" sz="3200" dirty="0"/>
              <a:t>– lack of the fear of the Lord</a:t>
            </a:r>
          </a:p>
          <a:p>
            <a:r>
              <a:rPr lang="en-US" sz="3200" dirty="0" smtClean="0"/>
              <a:t>Adapting </a:t>
            </a:r>
            <a:r>
              <a:rPr lang="en-US" sz="3200" dirty="0"/>
              <a:t>to changes in our society </a:t>
            </a:r>
            <a:r>
              <a:rPr lang="en-US" sz="3200" dirty="0" smtClean="0">
                <a:solidFill>
                  <a:srgbClr val="FF0000"/>
                </a:solidFill>
              </a:rPr>
              <a:t>without considering </a:t>
            </a:r>
            <a:r>
              <a:rPr lang="en-US" sz="3200" dirty="0">
                <a:solidFill>
                  <a:srgbClr val="FF0000"/>
                </a:solidFill>
              </a:rPr>
              <a:t>what the Bible </a:t>
            </a:r>
            <a:r>
              <a:rPr lang="en-US" sz="3200" dirty="0" smtClean="0">
                <a:solidFill>
                  <a:srgbClr val="FF0000"/>
                </a:solidFill>
              </a:rPr>
              <a:t>says.</a:t>
            </a:r>
            <a:endParaRPr lang="en-US" sz="3200" dirty="0">
              <a:solidFill>
                <a:srgbClr val="FF0000"/>
              </a:solidFill>
            </a:endParaRPr>
          </a:p>
        </p:txBody>
      </p:sp>
    </p:spTree>
    <p:extLst>
      <p:ext uri="{BB962C8B-B14F-4D97-AF65-F5344CB8AC3E}">
        <p14:creationId xmlns:p14="http://schemas.microsoft.com/office/powerpoint/2010/main" val="255015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96426" y="0"/>
            <a:ext cx="7195971" cy="6858000"/>
          </a:xfrm>
          <a:prstGeom prst="rect">
            <a:avLst/>
          </a:prstGeom>
        </p:spPr>
      </p:pic>
    </p:spTree>
    <p:extLst>
      <p:ext uri="{BB962C8B-B14F-4D97-AF65-F5344CB8AC3E}">
        <p14:creationId xmlns:p14="http://schemas.microsoft.com/office/powerpoint/2010/main" val="106839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4953000"/>
            <a:ext cx="9143998" cy="1020762"/>
          </a:xfrm>
        </p:spPr>
        <p:txBody>
          <a:bodyPr>
            <a:noAutofit/>
          </a:bodyPr>
          <a:lstStyle/>
          <a:p>
            <a:r>
              <a:rPr lang="en-US" sz="4000" dirty="0"/>
              <a:t>All Scripture is </a:t>
            </a:r>
            <a:r>
              <a:rPr lang="en-US" sz="4000" dirty="0">
                <a:solidFill>
                  <a:srgbClr val="FF0000"/>
                </a:solidFill>
              </a:rPr>
              <a:t>God-breathed</a:t>
            </a:r>
            <a:r>
              <a:rPr lang="en-US" sz="4000" dirty="0"/>
              <a:t/>
            </a:r>
            <a:br>
              <a:rPr lang="en-US" sz="4000" dirty="0"/>
            </a:br>
            <a:r>
              <a:rPr lang="en-US" sz="4000" dirty="0"/>
              <a:t>and is useful for teaching,</a:t>
            </a:r>
            <a:br>
              <a:rPr lang="en-US" sz="4000" dirty="0"/>
            </a:br>
            <a:r>
              <a:rPr lang="en-US" sz="4000" dirty="0"/>
              <a:t>rebuking, correcting and training in</a:t>
            </a:r>
            <a:br>
              <a:rPr lang="en-US" sz="4000" dirty="0"/>
            </a:br>
            <a:r>
              <a:rPr lang="en-US" sz="4000" dirty="0"/>
              <a:t>righteousness</a:t>
            </a:r>
            <a:r>
              <a:rPr lang="en-US" sz="4000" dirty="0" smtClean="0"/>
              <a:t>, </a:t>
            </a:r>
            <a:r>
              <a:rPr lang="en-US" sz="4000" dirty="0"/>
              <a:t>so that the</a:t>
            </a:r>
            <a:br>
              <a:rPr lang="en-US" sz="4000" dirty="0"/>
            </a:br>
            <a:r>
              <a:rPr lang="en-US" sz="4000" dirty="0"/>
              <a:t>servant of God may be </a:t>
            </a:r>
            <a:r>
              <a:rPr lang="en-US" sz="4000" dirty="0">
                <a:solidFill>
                  <a:srgbClr val="FFFF00"/>
                </a:solidFill>
              </a:rPr>
              <a:t>thoroughly</a:t>
            </a:r>
            <a:br>
              <a:rPr lang="en-US" sz="4000" dirty="0">
                <a:solidFill>
                  <a:srgbClr val="FFFF00"/>
                </a:solidFill>
              </a:rPr>
            </a:br>
            <a:r>
              <a:rPr lang="en-US" sz="4000" dirty="0">
                <a:solidFill>
                  <a:srgbClr val="FFFF00"/>
                </a:solidFill>
              </a:rPr>
              <a:t>equipped for every good work</a:t>
            </a:r>
            <a:r>
              <a:rPr lang="en-US" sz="4000" dirty="0" smtClean="0"/>
              <a:t>.</a:t>
            </a:r>
            <a:br>
              <a:rPr lang="en-US" sz="4000" dirty="0" smtClean="0"/>
            </a:br>
            <a:r>
              <a:rPr lang="en-US" sz="4000" dirty="0"/>
              <a:t/>
            </a:r>
            <a:br>
              <a:rPr lang="en-US" sz="4000" dirty="0"/>
            </a:br>
            <a:r>
              <a:rPr lang="en-US" sz="4000" dirty="0" smtClean="0"/>
              <a:t>				2 Timothy 3:16-17</a:t>
            </a:r>
            <a:endParaRPr lang="en-US" sz="4000" dirty="0"/>
          </a:p>
        </p:txBody>
      </p:sp>
    </p:spTree>
    <p:extLst>
      <p:ext uri="{BB962C8B-B14F-4D97-AF65-F5344CB8AC3E}">
        <p14:creationId xmlns:p14="http://schemas.microsoft.com/office/powerpoint/2010/main" val="261385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5029200"/>
            <a:ext cx="10210800" cy="1447800"/>
          </a:xfrm>
        </p:spPr>
        <p:txBody>
          <a:bodyPr>
            <a:noAutofit/>
          </a:bodyPr>
          <a:lstStyle/>
          <a:p>
            <a:r>
              <a:rPr lang="en-US" sz="3600" dirty="0"/>
              <a:t>For the word of God is </a:t>
            </a:r>
            <a:r>
              <a:rPr lang="en-US" sz="3600" dirty="0">
                <a:solidFill>
                  <a:srgbClr val="FF0000"/>
                </a:solidFill>
              </a:rPr>
              <a:t>alive and active</a:t>
            </a:r>
            <a:r>
              <a:rPr lang="en-US" sz="3600" dirty="0"/>
              <a:t>.</a:t>
            </a:r>
            <a:br>
              <a:rPr lang="en-US" sz="3600" dirty="0"/>
            </a:br>
            <a:r>
              <a:rPr lang="en-US" sz="3600" dirty="0"/>
              <a:t>Sharper than any double-edged sword,</a:t>
            </a:r>
            <a:br>
              <a:rPr lang="en-US" sz="3600" dirty="0"/>
            </a:br>
            <a:r>
              <a:rPr lang="en-US" sz="3600" dirty="0"/>
              <a:t>it </a:t>
            </a:r>
            <a:r>
              <a:rPr lang="en-US" sz="3600" dirty="0">
                <a:solidFill>
                  <a:srgbClr val="FFFF00"/>
                </a:solidFill>
              </a:rPr>
              <a:t>penetrates even to dividing soul and</a:t>
            </a:r>
            <a:br>
              <a:rPr lang="en-US" sz="3600" dirty="0">
                <a:solidFill>
                  <a:srgbClr val="FFFF00"/>
                </a:solidFill>
              </a:rPr>
            </a:br>
            <a:r>
              <a:rPr lang="en-US" sz="3600" dirty="0">
                <a:solidFill>
                  <a:srgbClr val="FFFF00"/>
                </a:solidFill>
              </a:rPr>
              <a:t>spirit, joints and marrow; it judges </a:t>
            </a:r>
            <a:r>
              <a:rPr lang="en-US" sz="3600" dirty="0" smtClean="0">
                <a:solidFill>
                  <a:srgbClr val="FFFF00"/>
                </a:solidFill>
              </a:rPr>
              <a:t>the thoughts </a:t>
            </a:r>
            <a:r>
              <a:rPr lang="en-US" sz="3600" dirty="0">
                <a:solidFill>
                  <a:srgbClr val="FFFF00"/>
                </a:solidFill>
              </a:rPr>
              <a:t>and attitudes of the </a:t>
            </a:r>
            <a:r>
              <a:rPr lang="en-US" sz="3600" dirty="0" smtClean="0">
                <a:solidFill>
                  <a:srgbClr val="FFFF00"/>
                </a:solidFill>
              </a:rPr>
              <a:t>heart</a:t>
            </a:r>
            <a:r>
              <a:rPr lang="en-US" sz="3600" dirty="0" smtClean="0"/>
              <a:t>. Nothing </a:t>
            </a:r>
            <a:r>
              <a:rPr lang="en-US" sz="3600" dirty="0"/>
              <a:t>in all creation is hidden </a:t>
            </a:r>
            <a:r>
              <a:rPr lang="en-US" sz="3600" dirty="0" smtClean="0"/>
              <a:t>from God’s </a:t>
            </a:r>
            <a:r>
              <a:rPr lang="en-US" sz="3600" dirty="0"/>
              <a:t>sight. Everything is </a:t>
            </a:r>
            <a:r>
              <a:rPr lang="en-US" sz="3600" dirty="0" smtClean="0"/>
              <a:t>uncovered and </a:t>
            </a:r>
            <a:r>
              <a:rPr lang="en-US" sz="3600" dirty="0"/>
              <a:t>laid bare before the eyes of him </a:t>
            </a:r>
            <a:r>
              <a:rPr lang="en-US" sz="3600" dirty="0" smtClean="0"/>
              <a:t>to whom </a:t>
            </a:r>
            <a:r>
              <a:rPr lang="en-US" sz="3600" dirty="0"/>
              <a:t>we must give account</a:t>
            </a:r>
            <a:r>
              <a:rPr lang="en-US" sz="3600" dirty="0" smtClean="0"/>
              <a:t>.</a:t>
            </a:r>
            <a:br>
              <a:rPr lang="en-US" sz="3600" dirty="0" smtClean="0"/>
            </a:br>
            <a:r>
              <a:rPr lang="en-US" sz="3600" dirty="0" smtClean="0"/>
              <a:t/>
            </a:r>
            <a:br>
              <a:rPr lang="en-US" sz="3600" dirty="0" smtClean="0"/>
            </a:br>
            <a:r>
              <a:rPr lang="en-US" sz="3600" dirty="0" smtClean="0"/>
              <a:t>						Hebrews 4:12-13</a:t>
            </a:r>
            <a:endParaRPr lang="en-US" sz="3600" dirty="0"/>
          </a:p>
        </p:txBody>
      </p:sp>
    </p:spTree>
    <p:extLst>
      <p:ext uri="{BB962C8B-B14F-4D97-AF65-F5344CB8AC3E}">
        <p14:creationId xmlns:p14="http://schemas.microsoft.com/office/powerpoint/2010/main" val="349240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Group Discussion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If you were Satan (The adversary), what would be your main offense against the church and God’s people today?</a:t>
            </a:r>
            <a:endParaRPr lang="en-US" sz="3600" dirty="0"/>
          </a:p>
        </p:txBody>
      </p:sp>
      <p:pic>
        <p:nvPicPr>
          <p:cNvPr id="4" name="Picture 6" descr="Image result for luci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325" y="3124200"/>
            <a:ext cx="66675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9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0952" y="4291327"/>
            <a:ext cx="10384708" cy="538988"/>
          </a:xfrm>
          <a:prstGeom prst="rect">
            <a:avLst/>
          </a:prstGeom>
          <a:solidFill>
            <a:schemeClr val="bg2">
              <a:lumMod val="60000"/>
              <a:lumOff val="40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sp>
        <p:nvSpPr>
          <p:cNvPr id="21" name="Rectangle 20"/>
          <p:cNvSpPr/>
          <p:nvPr/>
        </p:nvSpPr>
        <p:spPr>
          <a:xfrm>
            <a:off x="1540953" y="4890395"/>
            <a:ext cx="10384708" cy="538988"/>
          </a:xfrm>
          <a:prstGeom prst="rect">
            <a:avLst/>
          </a:prstGeom>
          <a:solidFill>
            <a:schemeClr val="bg2">
              <a:lumMod val="40000"/>
              <a:lumOff val="60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sp>
        <p:nvSpPr>
          <p:cNvPr id="22" name="Rectangle 21"/>
          <p:cNvSpPr/>
          <p:nvPr/>
        </p:nvSpPr>
        <p:spPr>
          <a:xfrm>
            <a:off x="1540954" y="5505231"/>
            <a:ext cx="10384708" cy="538988"/>
          </a:xfrm>
          <a:prstGeom prst="rect">
            <a:avLst/>
          </a:prstGeom>
          <a:solidFill>
            <a:schemeClr val="bg2">
              <a:lumMod val="20000"/>
              <a:lumOff val="80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p>
        </p:txBody>
      </p:sp>
      <p:sp>
        <p:nvSpPr>
          <p:cNvPr id="18" name="Rectangle 17"/>
          <p:cNvSpPr/>
          <p:nvPr/>
        </p:nvSpPr>
        <p:spPr>
          <a:xfrm>
            <a:off x="535375" y="4218971"/>
            <a:ext cx="11390285" cy="1843089"/>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solidFill>
                <a:schemeClr val="tx1"/>
              </a:solidFill>
            </a:endParaRPr>
          </a:p>
        </p:txBody>
      </p:sp>
      <p:sp>
        <p:nvSpPr>
          <p:cNvPr id="17" name="Rectangle 16"/>
          <p:cNvSpPr/>
          <p:nvPr/>
        </p:nvSpPr>
        <p:spPr>
          <a:xfrm>
            <a:off x="535375" y="2375881"/>
            <a:ext cx="11390285" cy="1843089"/>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solidFill>
                <a:schemeClr val="tx1"/>
              </a:solidFill>
            </a:endParaRPr>
          </a:p>
        </p:txBody>
      </p:sp>
      <p:sp>
        <p:nvSpPr>
          <p:cNvPr id="11" name="Isosceles Triangle 10"/>
          <p:cNvSpPr/>
          <p:nvPr/>
        </p:nvSpPr>
        <p:spPr>
          <a:xfrm>
            <a:off x="535375" y="493845"/>
            <a:ext cx="11390285" cy="1871501"/>
          </a:xfrm>
          <a:prstGeom prst="triangl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a:solidFill>
                <a:schemeClr val="tx1"/>
              </a:solidFill>
            </a:endParaRPr>
          </a:p>
        </p:txBody>
      </p:sp>
      <p:sp>
        <p:nvSpPr>
          <p:cNvPr id="2" name="Content Placeholder 1"/>
          <p:cNvSpPr>
            <a:spLocks noGrp="1"/>
          </p:cNvSpPr>
          <p:nvPr>
            <p:ph idx="1"/>
          </p:nvPr>
        </p:nvSpPr>
        <p:spPr>
          <a:xfrm>
            <a:off x="1749321" y="1763758"/>
            <a:ext cx="9141619" cy="601588"/>
          </a:xfrm>
        </p:spPr>
        <p:txBody>
          <a:bodyPr>
            <a:noAutofit/>
          </a:bodyPr>
          <a:lstStyle/>
          <a:p>
            <a:pPr marL="24376" indent="0" algn="ctr">
              <a:buNone/>
            </a:pPr>
            <a:r>
              <a:rPr lang="en-US" sz="2666" b="1" dirty="0"/>
              <a:t>Real.                     Rooted.                        Reaching.</a:t>
            </a:r>
          </a:p>
        </p:txBody>
      </p:sp>
      <p:sp>
        <p:nvSpPr>
          <p:cNvPr id="3" name="Title 2"/>
          <p:cNvSpPr>
            <a:spLocks noGrp="1"/>
          </p:cNvSpPr>
          <p:nvPr>
            <p:ph type="title"/>
          </p:nvPr>
        </p:nvSpPr>
        <p:spPr>
          <a:xfrm rot="16200000">
            <a:off x="200970" y="2843848"/>
            <a:ext cx="1506675" cy="718132"/>
          </a:xfrm>
          <a:effectLst/>
        </p:spPr>
        <p:txBody>
          <a:bodyPr vert="horz" lIns="0" tIns="0" rIns="0" bIns="0" rtlCol="0" anchor="ctr" anchorCtr="0">
            <a:normAutofit fontScale="90000"/>
          </a:bodyPr>
          <a:lstStyle/>
          <a:p>
            <a:pPr algn="ctr"/>
            <a:r>
              <a:rPr lang="en-US" sz="3199" b="1" dirty="0"/>
              <a:t>Mission</a:t>
            </a:r>
          </a:p>
        </p:txBody>
      </p:sp>
      <p:sp>
        <p:nvSpPr>
          <p:cNvPr id="4" name="TextBox 3"/>
          <p:cNvSpPr txBox="1"/>
          <p:nvPr/>
        </p:nvSpPr>
        <p:spPr>
          <a:xfrm>
            <a:off x="1540954" y="2375881"/>
            <a:ext cx="2751658" cy="1569060"/>
          </a:xfrm>
          <a:prstGeom prst="rect">
            <a:avLst/>
          </a:prstGeom>
          <a:noFill/>
        </p:spPr>
        <p:txBody>
          <a:bodyPr wrap="square" rtlCol="0">
            <a:spAutoFit/>
          </a:bodyPr>
          <a:lstStyle/>
          <a:p>
            <a:pPr>
              <a:lnSpc>
                <a:spcPct val="150000"/>
              </a:lnSpc>
            </a:pPr>
            <a:r>
              <a:rPr lang="en-US" sz="2132" dirty="0">
                <a:latin typeface="Century Gothic"/>
                <a:cs typeface="Century Gothic"/>
              </a:rPr>
              <a:t>With God</a:t>
            </a:r>
          </a:p>
          <a:p>
            <a:pPr>
              <a:lnSpc>
                <a:spcPct val="150000"/>
              </a:lnSpc>
            </a:pPr>
            <a:r>
              <a:rPr lang="en-US" sz="2132" dirty="0">
                <a:latin typeface="Century Gothic"/>
                <a:cs typeface="Century Gothic"/>
              </a:rPr>
              <a:t>With Ourselves</a:t>
            </a:r>
          </a:p>
          <a:p>
            <a:pPr>
              <a:lnSpc>
                <a:spcPct val="150000"/>
              </a:lnSpc>
            </a:pPr>
            <a:r>
              <a:rPr lang="en-US" sz="2132" dirty="0">
                <a:latin typeface="Century Gothic"/>
                <a:cs typeface="Century Gothic"/>
              </a:rPr>
              <a:t>With One Another</a:t>
            </a:r>
          </a:p>
        </p:txBody>
      </p:sp>
      <p:sp>
        <p:nvSpPr>
          <p:cNvPr id="5" name="TextBox 4"/>
          <p:cNvSpPr txBox="1"/>
          <p:nvPr/>
        </p:nvSpPr>
        <p:spPr>
          <a:xfrm>
            <a:off x="4922528" y="2375881"/>
            <a:ext cx="2179905" cy="1569060"/>
          </a:xfrm>
          <a:prstGeom prst="rect">
            <a:avLst/>
          </a:prstGeom>
          <a:noFill/>
        </p:spPr>
        <p:txBody>
          <a:bodyPr wrap="square" rtlCol="0">
            <a:spAutoFit/>
          </a:bodyPr>
          <a:lstStyle/>
          <a:p>
            <a:pPr>
              <a:lnSpc>
                <a:spcPct val="150000"/>
              </a:lnSpc>
            </a:pPr>
            <a:r>
              <a:rPr lang="en-US" sz="2132" dirty="0">
                <a:latin typeface="Century Gothic"/>
                <a:cs typeface="Century Gothic"/>
              </a:rPr>
              <a:t>In Christ</a:t>
            </a:r>
          </a:p>
          <a:p>
            <a:pPr>
              <a:lnSpc>
                <a:spcPct val="150000"/>
              </a:lnSpc>
            </a:pPr>
            <a:r>
              <a:rPr lang="en-US" sz="2132" dirty="0">
                <a:latin typeface="Century Gothic"/>
                <a:cs typeface="Century Gothic"/>
              </a:rPr>
              <a:t>In the Word</a:t>
            </a:r>
          </a:p>
          <a:p>
            <a:pPr>
              <a:lnSpc>
                <a:spcPct val="150000"/>
              </a:lnSpc>
            </a:pPr>
            <a:r>
              <a:rPr lang="en-US" sz="2132" dirty="0">
                <a:latin typeface="Century Gothic"/>
                <a:cs typeface="Century Gothic"/>
              </a:rPr>
              <a:t>In Community</a:t>
            </a:r>
          </a:p>
        </p:txBody>
      </p:sp>
      <p:sp>
        <p:nvSpPr>
          <p:cNvPr id="6" name="TextBox 5"/>
          <p:cNvSpPr txBox="1"/>
          <p:nvPr/>
        </p:nvSpPr>
        <p:spPr>
          <a:xfrm>
            <a:off x="8021573" y="2375881"/>
            <a:ext cx="3729921" cy="1569060"/>
          </a:xfrm>
          <a:prstGeom prst="rect">
            <a:avLst/>
          </a:prstGeom>
          <a:noFill/>
        </p:spPr>
        <p:txBody>
          <a:bodyPr wrap="square" rtlCol="0">
            <a:spAutoFit/>
          </a:bodyPr>
          <a:lstStyle/>
          <a:p>
            <a:pPr>
              <a:lnSpc>
                <a:spcPct val="150000"/>
              </a:lnSpc>
            </a:pPr>
            <a:r>
              <a:rPr lang="en-US" sz="2132" dirty="0">
                <a:latin typeface="Century Gothic"/>
                <a:cs typeface="Century Gothic"/>
              </a:rPr>
              <a:t>Our spheres of influence</a:t>
            </a:r>
          </a:p>
          <a:p>
            <a:pPr>
              <a:lnSpc>
                <a:spcPct val="150000"/>
              </a:lnSpc>
            </a:pPr>
            <a:r>
              <a:rPr lang="en-US" sz="2132" dirty="0">
                <a:latin typeface="Century Gothic"/>
                <a:cs typeface="Century Gothic"/>
              </a:rPr>
              <a:t>The next generation</a:t>
            </a:r>
          </a:p>
          <a:p>
            <a:pPr>
              <a:lnSpc>
                <a:spcPct val="150000"/>
              </a:lnSpc>
            </a:pPr>
            <a:r>
              <a:rPr lang="en-US" sz="2132" dirty="0">
                <a:latin typeface="Century Gothic"/>
                <a:cs typeface="Century Gothic"/>
              </a:rPr>
              <a:t>The unloved</a:t>
            </a:r>
          </a:p>
        </p:txBody>
      </p:sp>
      <p:sp>
        <p:nvSpPr>
          <p:cNvPr id="7" name="Title 2"/>
          <p:cNvSpPr txBox="1">
            <a:spLocks/>
          </p:cNvSpPr>
          <p:nvPr/>
        </p:nvSpPr>
        <p:spPr>
          <a:xfrm>
            <a:off x="5331628" y="717605"/>
            <a:ext cx="1872955" cy="563870"/>
          </a:xfrm>
          <a:prstGeom prst="rect">
            <a:avLst/>
          </a:prstGeom>
          <a:ln>
            <a:noFill/>
          </a:ln>
        </p:spPr>
        <p:txBody>
          <a:bodyPr vert="horz" lIns="121888" tIns="60944" rIns="121888" bIns="60944" rtlCol="0" anchor="t" anchorCtr="0">
            <a:noAutofit/>
          </a:bodyPr>
          <a:lstStyle>
            <a:lvl1pPr algn="l" defTabSz="914400" rtl="0" eaLnBrk="1" latinLnBrk="0" hangingPunct="1">
              <a:spcBef>
                <a:spcPct val="0"/>
              </a:spcBef>
              <a:buNone/>
              <a:defRPr sz="3200" kern="1200">
                <a:solidFill>
                  <a:schemeClr val="tx1"/>
                </a:solidFill>
                <a:effectLst>
                  <a:outerShdw blurRad="38100" dist="38100" dir="2700000" algn="tl">
                    <a:srgbClr val="000000">
                      <a:alpha val="43137"/>
                    </a:srgbClr>
                  </a:outerShdw>
                </a:effectLst>
                <a:latin typeface="Century Gothic"/>
                <a:ea typeface="+mj-ea"/>
                <a:cs typeface="Century Gothic"/>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199" b="1" dirty="0"/>
              <a:t>Vision</a:t>
            </a:r>
          </a:p>
        </p:txBody>
      </p:sp>
      <p:sp>
        <p:nvSpPr>
          <p:cNvPr id="9" name="TextBox 8"/>
          <p:cNvSpPr txBox="1"/>
          <p:nvPr/>
        </p:nvSpPr>
        <p:spPr>
          <a:xfrm>
            <a:off x="320090" y="106174"/>
            <a:ext cx="7336085" cy="666612"/>
          </a:xfrm>
          <a:prstGeom prst="rect">
            <a:avLst/>
          </a:prstGeom>
          <a:noFill/>
        </p:spPr>
        <p:txBody>
          <a:bodyPr wrap="square" rtlCol="0">
            <a:spAutoFit/>
          </a:bodyPr>
          <a:lstStyle/>
          <a:p>
            <a:r>
              <a:rPr lang="en-US" sz="3732" dirty="0">
                <a:latin typeface="Century Gothic"/>
                <a:cs typeface="Century Gothic"/>
              </a:rPr>
              <a:t>eleven:30</a:t>
            </a:r>
          </a:p>
        </p:txBody>
      </p:sp>
      <p:sp>
        <p:nvSpPr>
          <p:cNvPr id="19" name="Title 2"/>
          <p:cNvSpPr txBox="1">
            <a:spLocks/>
          </p:cNvSpPr>
          <p:nvPr/>
        </p:nvSpPr>
        <p:spPr>
          <a:xfrm rot="16200000">
            <a:off x="200971" y="4766261"/>
            <a:ext cx="1506675" cy="718132"/>
          </a:xfrm>
          <a:prstGeom prst="rect">
            <a:avLst/>
          </a:prstGeom>
          <a:effectLst/>
        </p:spPr>
        <p:txBody>
          <a:bodyPr vert="horz" lIns="0" tIns="0" rIns="0" bIns="0" rtlCol="0" anchor="ctr" anchorCtr="0">
            <a:noAutofit/>
          </a:bodyPr>
          <a:lstStyle>
            <a:lvl1pPr algn="l" defTabSz="914400" rtl="0" eaLnBrk="1" latinLnBrk="0" hangingPunct="1">
              <a:spcBef>
                <a:spcPct val="0"/>
              </a:spcBef>
              <a:buNone/>
              <a:defRPr sz="3200" kern="1200">
                <a:solidFill>
                  <a:schemeClr val="tx1"/>
                </a:solidFill>
                <a:effectLst>
                  <a:outerShdw blurRad="38100" dist="38100" dir="2700000" algn="tl">
                    <a:srgbClr val="000000">
                      <a:alpha val="43137"/>
                    </a:srgbClr>
                  </a:outerShdw>
                </a:effectLst>
                <a:latin typeface="Century Gothic"/>
                <a:ea typeface="+mj-ea"/>
                <a:cs typeface="Century Gothic"/>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199" b="1" dirty="0"/>
              <a:t>Values</a:t>
            </a:r>
          </a:p>
        </p:txBody>
      </p:sp>
      <p:sp>
        <p:nvSpPr>
          <p:cNvPr id="20" name="Rectangle 19"/>
          <p:cNvSpPr/>
          <p:nvPr/>
        </p:nvSpPr>
        <p:spPr>
          <a:xfrm>
            <a:off x="3769033" y="4330394"/>
            <a:ext cx="7505157" cy="420454"/>
          </a:xfrm>
          <a:prstGeom prst="rect">
            <a:avLst/>
          </a:prstGeom>
          <a:solidFill>
            <a:schemeClr val="tx2">
              <a:lumMod val="50000"/>
            </a:schemeClr>
          </a:solidFill>
        </p:spPr>
        <p:txBody>
          <a:bodyPr wrap="square" anchor="ctr">
            <a:spAutoFit/>
          </a:bodyPr>
          <a:lstStyle/>
          <a:p>
            <a:pPr marL="0" lvl="1"/>
            <a:r>
              <a:rPr lang="en-US" sz="2132" dirty="0">
                <a:solidFill>
                  <a:srgbClr val="FFFF00"/>
                </a:solidFill>
                <a:latin typeface="Century Gothic"/>
                <a:cs typeface="Century Gothic"/>
              </a:rPr>
              <a:t>Belong – Welcoming, Accessible, Positive</a:t>
            </a:r>
          </a:p>
        </p:txBody>
      </p:sp>
      <p:sp>
        <p:nvSpPr>
          <p:cNvPr id="24" name="TextBox 23"/>
          <p:cNvSpPr txBox="1"/>
          <p:nvPr/>
        </p:nvSpPr>
        <p:spPr>
          <a:xfrm>
            <a:off x="8992363" y="6182220"/>
            <a:ext cx="2933299" cy="420454"/>
          </a:xfrm>
          <a:prstGeom prst="rect">
            <a:avLst/>
          </a:prstGeom>
          <a:noFill/>
        </p:spPr>
        <p:txBody>
          <a:bodyPr wrap="square" rtlCol="0">
            <a:spAutoFit/>
          </a:bodyPr>
          <a:lstStyle/>
          <a:p>
            <a:pPr algn="r"/>
            <a:r>
              <a:rPr lang="en-US" sz="2132" dirty="0">
                <a:latin typeface="Century Gothic"/>
                <a:cs typeface="Century Gothic"/>
              </a:rPr>
              <a:t>Welcome Home</a:t>
            </a:r>
          </a:p>
        </p:txBody>
      </p:sp>
      <p:sp>
        <p:nvSpPr>
          <p:cNvPr id="26" name="Rectangle 25"/>
          <p:cNvSpPr/>
          <p:nvPr/>
        </p:nvSpPr>
        <p:spPr>
          <a:xfrm>
            <a:off x="3769033" y="4959058"/>
            <a:ext cx="7505157" cy="420454"/>
          </a:xfrm>
          <a:prstGeom prst="rect">
            <a:avLst/>
          </a:prstGeom>
          <a:solidFill>
            <a:schemeClr val="tx2">
              <a:lumMod val="50000"/>
            </a:schemeClr>
          </a:solidFill>
        </p:spPr>
        <p:txBody>
          <a:bodyPr wrap="square" anchor="ctr">
            <a:spAutoFit/>
          </a:bodyPr>
          <a:lstStyle/>
          <a:p>
            <a:pPr marL="0" lvl="1"/>
            <a:r>
              <a:rPr lang="en-US" sz="2132" dirty="0">
                <a:solidFill>
                  <a:srgbClr val="FFFF00"/>
                </a:solidFill>
                <a:latin typeface="Century Gothic"/>
                <a:cs typeface="Century Gothic"/>
              </a:rPr>
              <a:t>Believe – Evangelistic, Prophetic, Relevant</a:t>
            </a:r>
          </a:p>
        </p:txBody>
      </p:sp>
      <p:sp>
        <p:nvSpPr>
          <p:cNvPr id="27" name="Rectangle 26"/>
          <p:cNvSpPr/>
          <p:nvPr/>
        </p:nvSpPr>
        <p:spPr>
          <a:xfrm>
            <a:off x="3769033" y="5587719"/>
            <a:ext cx="7505157" cy="420454"/>
          </a:xfrm>
          <a:prstGeom prst="rect">
            <a:avLst/>
          </a:prstGeom>
          <a:solidFill>
            <a:schemeClr val="tx2">
              <a:lumMod val="50000"/>
            </a:schemeClr>
          </a:solidFill>
        </p:spPr>
        <p:txBody>
          <a:bodyPr wrap="square" anchor="ctr">
            <a:spAutoFit/>
          </a:bodyPr>
          <a:lstStyle/>
          <a:p>
            <a:pPr marL="0" lvl="1"/>
            <a:r>
              <a:rPr lang="en-US" sz="2132" dirty="0">
                <a:solidFill>
                  <a:srgbClr val="FFFF00"/>
                </a:solidFill>
                <a:latin typeface="Century Gothic"/>
                <a:cs typeface="Century Gothic"/>
              </a:rPr>
              <a:t>Behave – Authentic, Vibrant</a:t>
            </a:r>
          </a:p>
        </p:txBody>
      </p:sp>
    </p:spTree>
    <p:extLst>
      <p:ext uri="{BB962C8B-B14F-4D97-AF65-F5344CB8AC3E}">
        <p14:creationId xmlns:p14="http://schemas.microsoft.com/office/powerpoint/2010/main" val="382235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18" grpId="0" animBg="1"/>
      <p:bldP spid="17" grpId="0" animBg="1"/>
      <p:bldP spid="11" grpId="0" animBg="1"/>
      <p:bldP spid="2" grpId="0" build="p"/>
      <p:bldP spid="3" grpId="0"/>
      <p:bldP spid="4" grpId="0"/>
      <p:bldP spid="5" grpId="0"/>
      <p:bldP spid="6" grpId="0"/>
      <p:bldP spid="7" grpId="0"/>
      <p:bldP spid="19" grpId="0"/>
      <p:bldP spid="20" grpId="0" animBg="1"/>
      <p:bldP spid="24"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037" y="4114800"/>
            <a:ext cx="4267200" cy="1447800"/>
          </a:xfrm>
        </p:spPr>
        <p:txBody>
          <a:bodyPr>
            <a:noAutofit/>
          </a:bodyPr>
          <a:lstStyle/>
          <a:p>
            <a:r>
              <a:rPr lang="en-US" sz="5400" dirty="0" smtClean="0"/>
              <a:t>How do we know whether we are deeply ROOTED?</a:t>
            </a:r>
            <a:endParaRPr lang="en-US" sz="5400" dirty="0"/>
          </a:p>
        </p:txBody>
      </p:sp>
      <p:pic>
        <p:nvPicPr>
          <p:cNvPr id="4" name="Picture 3"/>
          <p:cNvPicPr>
            <a:picLocks noChangeAspect="1"/>
          </p:cNvPicPr>
          <p:nvPr/>
        </p:nvPicPr>
        <p:blipFill>
          <a:blip r:embed="rId2"/>
          <a:stretch>
            <a:fillRect/>
          </a:stretch>
        </p:blipFill>
        <p:spPr>
          <a:xfrm>
            <a:off x="6399212" y="0"/>
            <a:ext cx="5701360" cy="6858000"/>
          </a:xfrm>
          <a:prstGeom prst="rect">
            <a:avLst/>
          </a:prstGeom>
        </p:spPr>
      </p:pic>
      <p:pic>
        <p:nvPicPr>
          <p:cNvPr id="3074" name="Picture 2" descr="Image result for mango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461" y="22817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mango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8841" y="128144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mango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0012" y="2209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ango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793" y="1066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mango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5297" y="1066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mango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995" y="2241997"/>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2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holy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4" y="29021"/>
            <a:ext cx="12034877" cy="6856214"/>
          </a:xfrm>
          <a:prstGeom prst="rect">
            <a:avLst/>
          </a:prstGeom>
          <a:noFill/>
          <a:effectLst>
            <a:outerShdw blurRad="50800" dist="50800" dir="5400000" algn="ctr" rotWithShape="0">
              <a:srgbClr val="000000">
                <a:alpha val="8000"/>
              </a:srgbClr>
            </a:outerShdw>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0900" y="610334"/>
            <a:ext cx="9141619" cy="4266089"/>
          </a:xfrm>
        </p:spPr>
        <p:txBody>
          <a:bodyPr>
            <a:noAutofit/>
          </a:bodyPr>
          <a:lstStyle/>
          <a:p>
            <a:pPr marL="0" indent="0">
              <a:buNone/>
            </a:pPr>
            <a:r>
              <a:rPr lang="en-US" sz="3999" b="1" dirty="0"/>
              <a:t>When the Church loses the authority of </a:t>
            </a:r>
            <a:r>
              <a:rPr lang="en-US" sz="3999" b="1" u="sng" dirty="0">
                <a:solidFill>
                  <a:srgbClr val="FF0000"/>
                </a:solidFill>
              </a:rPr>
              <a:t>God’s word</a:t>
            </a:r>
            <a:r>
              <a:rPr lang="en-US" sz="3999" b="1" dirty="0">
                <a:solidFill>
                  <a:srgbClr val="FF0000"/>
                </a:solidFill>
              </a:rPr>
              <a:t> </a:t>
            </a:r>
            <a:r>
              <a:rPr lang="en-US" sz="3999" b="1" dirty="0"/>
              <a:t>in their </a:t>
            </a:r>
            <a:r>
              <a:rPr lang="en-US" sz="3999" b="1" dirty="0">
                <a:solidFill>
                  <a:srgbClr val="FFFF00"/>
                </a:solidFill>
              </a:rPr>
              <a:t>personal and corporate</a:t>
            </a:r>
            <a:r>
              <a:rPr lang="en-US" sz="3999" b="1" dirty="0"/>
              <a:t> lives, the Church loses the authority to be the salt and the light to the nation.</a:t>
            </a:r>
          </a:p>
        </p:txBody>
      </p:sp>
    </p:spTree>
    <p:extLst>
      <p:ext uri="{BB962C8B-B14F-4D97-AF65-F5344CB8AC3E}">
        <p14:creationId xmlns:p14="http://schemas.microsoft.com/office/powerpoint/2010/main" val="326281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448798" cy="1020762"/>
          </a:xfrm>
        </p:spPr>
        <p:txBody>
          <a:bodyPr/>
          <a:lstStyle/>
          <a:p>
            <a:r>
              <a:rPr lang="en-US" dirty="0" smtClean="0"/>
              <a:t>The Parable of the Sower.(Matthew 13:3-8)</a:t>
            </a:r>
            <a:endParaRPr lang="en-US" dirty="0"/>
          </a:p>
        </p:txBody>
      </p:sp>
      <p:sp>
        <p:nvSpPr>
          <p:cNvPr id="3" name="Content Placeholder 2"/>
          <p:cNvSpPr>
            <a:spLocks noGrp="1"/>
          </p:cNvSpPr>
          <p:nvPr>
            <p:ph idx="1"/>
          </p:nvPr>
        </p:nvSpPr>
        <p:spPr>
          <a:xfrm>
            <a:off x="1522414" y="1905000"/>
            <a:ext cx="9753598" cy="4572000"/>
          </a:xfrm>
        </p:spPr>
        <p:txBody>
          <a:bodyPr>
            <a:normAutofit lnSpcReduction="10000"/>
          </a:bodyPr>
          <a:lstStyle/>
          <a:p>
            <a:pPr marL="0" indent="0">
              <a:buNone/>
            </a:pPr>
            <a:r>
              <a:rPr lang="en-US" sz="2800" dirty="0"/>
              <a:t> </a:t>
            </a:r>
            <a:r>
              <a:rPr lang="en-US" sz="3200" b="1" baseline="30000" dirty="0"/>
              <a:t>3 </a:t>
            </a:r>
            <a:r>
              <a:rPr lang="en-US" sz="3200" dirty="0"/>
              <a:t>Then he told them many things in parables, saying: “A farmer went out to sow his seed. </a:t>
            </a:r>
            <a:r>
              <a:rPr lang="en-US" sz="3200" b="1" baseline="30000" dirty="0"/>
              <a:t>4 </a:t>
            </a:r>
            <a:r>
              <a:rPr lang="en-US" sz="3200" dirty="0"/>
              <a:t>As he was scattering the seed, some fell </a:t>
            </a:r>
            <a:r>
              <a:rPr lang="en-US" sz="3200" dirty="0">
                <a:solidFill>
                  <a:srgbClr val="FF0000"/>
                </a:solidFill>
              </a:rPr>
              <a:t>along the path</a:t>
            </a:r>
            <a:r>
              <a:rPr lang="en-US" sz="3200" dirty="0"/>
              <a:t>, and the </a:t>
            </a:r>
            <a:r>
              <a:rPr lang="en-US" sz="3200" dirty="0">
                <a:solidFill>
                  <a:srgbClr val="FFFF00"/>
                </a:solidFill>
              </a:rPr>
              <a:t>birds came and ate it up</a:t>
            </a:r>
            <a:r>
              <a:rPr lang="en-US" sz="3200" dirty="0"/>
              <a:t>. </a:t>
            </a:r>
            <a:r>
              <a:rPr lang="en-US" sz="3200" b="1" baseline="30000" dirty="0"/>
              <a:t>5 </a:t>
            </a:r>
            <a:r>
              <a:rPr lang="en-US" sz="3200" dirty="0"/>
              <a:t>Some fell on </a:t>
            </a:r>
            <a:r>
              <a:rPr lang="en-US" sz="3200" dirty="0">
                <a:solidFill>
                  <a:srgbClr val="FF0000"/>
                </a:solidFill>
              </a:rPr>
              <a:t>rocky places</a:t>
            </a:r>
            <a:r>
              <a:rPr lang="en-US" sz="3200" dirty="0"/>
              <a:t>, where it did not have much soil. It sprang up quickly, because the </a:t>
            </a:r>
            <a:r>
              <a:rPr lang="en-US" sz="3200" dirty="0">
                <a:solidFill>
                  <a:srgbClr val="FF0000"/>
                </a:solidFill>
              </a:rPr>
              <a:t>soil was shallow</a:t>
            </a:r>
            <a:r>
              <a:rPr lang="en-US" sz="3200" dirty="0"/>
              <a:t>. </a:t>
            </a:r>
            <a:r>
              <a:rPr lang="en-US" sz="3200" b="1" baseline="30000" dirty="0"/>
              <a:t>6 </a:t>
            </a:r>
            <a:r>
              <a:rPr lang="en-US" sz="3200" dirty="0"/>
              <a:t>But when the sun came up, </a:t>
            </a:r>
            <a:r>
              <a:rPr lang="en-US" sz="3200" dirty="0">
                <a:solidFill>
                  <a:srgbClr val="FFFF00"/>
                </a:solidFill>
              </a:rPr>
              <a:t>the plants were scorched, and they withered because they had no root</a:t>
            </a:r>
            <a:r>
              <a:rPr lang="en-US" sz="3200" dirty="0"/>
              <a:t>. </a:t>
            </a:r>
            <a:r>
              <a:rPr lang="en-US" sz="3200" b="1" baseline="30000" dirty="0"/>
              <a:t>7 </a:t>
            </a:r>
            <a:r>
              <a:rPr lang="en-US" sz="3200" dirty="0"/>
              <a:t>Other seed fell among </a:t>
            </a:r>
            <a:r>
              <a:rPr lang="en-US" sz="3200" dirty="0">
                <a:solidFill>
                  <a:srgbClr val="FF0000"/>
                </a:solidFill>
              </a:rPr>
              <a:t>thorns</a:t>
            </a:r>
            <a:r>
              <a:rPr lang="en-US" sz="3200" dirty="0"/>
              <a:t>, which grew up and </a:t>
            </a:r>
            <a:r>
              <a:rPr lang="en-US" sz="3200" dirty="0">
                <a:solidFill>
                  <a:srgbClr val="FFFF00"/>
                </a:solidFill>
              </a:rPr>
              <a:t>choked the plants</a:t>
            </a:r>
            <a:r>
              <a:rPr lang="en-US" sz="3200" dirty="0"/>
              <a:t>. </a:t>
            </a:r>
            <a:r>
              <a:rPr lang="en-US" sz="3200" b="1" baseline="30000" dirty="0"/>
              <a:t>8 </a:t>
            </a:r>
            <a:r>
              <a:rPr lang="en-US" sz="3200" dirty="0"/>
              <a:t>Still other seed </a:t>
            </a:r>
            <a:r>
              <a:rPr lang="en-US" sz="3200" dirty="0">
                <a:solidFill>
                  <a:srgbClr val="FF0000"/>
                </a:solidFill>
              </a:rPr>
              <a:t>fell on good soil</a:t>
            </a:r>
            <a:r>
              <a:rPr lang="en-US" sz="3200" dirty="0"/>
              <a:t>, where it </a:t>
            </a:r>
            <a:r>
              <a:rPr lang="en-US" sz="3200" dirty="0">
                <a:solidFill>
                  <a:srgbClr val="FFFF00"/>
                </a:solidFill>
              </a:rPr>
              <a:t>produced a crop—a hundred, sixty or thirty times</a:t>
            </a:r>
            <a:r>
              <a:rPr lang="en-US" sz="3200" dirty="0">
                <a:solidFill>
                  <a:srgbClr val="008000"/>
                </a:solidFill>
              </a:rPr>
              <a:t> </a:t>
            </a:r>
            <a:r>
              <a:rPr lang="en-US" sz="3200" dirty="0"/>
              <a:t>what was sown.</a:t>
            </a:r>
          </a:p>
          <a:p>
            <a:pPr marL="0" indent="0">
              <a:buNone/>
            </a:pPr>
            <a:endParaRPr lang="en-US" sz="3200" dirty="0"/>
          </a:p>
        </p:txBody>
      </p:sp>
    </p:spTree>
    <p:extLst>
      <p:ext uri="{BB962C8B-B14F-4D97-AF65-F5344CB8AC3E}">
        <p14:creationId xmlns:p14="http://schemas.microsoft.com/office/powerpoint/2010/main" val="91471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601198" cy="1020762"/>
          </a:xfrm>
        </p:spPr>
        <p:txBody>
          <a:bodyPr/>
          <a:lstStyle/>
          <a:p>
            <a:r>
              <a:rPr lang="en-US" dirty="0" smtClean="0"/>
              <a:t>The Meaning of the Parable (Matt 13:19-23)</a:t>
            </a:r>
            <a:endParaRPr lang="en-US" dirty="0"/>
          </a:p>
        </p:txBody>
      </p:sp>
      <p:sp>
        <p:nvSpPr>
          <p:cNvPr id="3" name="Content Placeholder 2"/>
          <p:cNvSpPr>
            <a:spLocks noGrp="1"/>
          </p:cNvSpPr>
          <p:nvPr>
            <p:ph idx="1"/>
          </p:nvPr>
        </p:nvSpPr>
        <p:spPr>
          <a:xfrm>
            <a:off x="1522414" y="1905000"/>
            <a:ext cx="9982198" cy="4648200"/>
          </a:xfrm>
        </p:spPr>
        <p:txBody>
          <a:bodyPr>
            <a:normAutofit/>
          </a:bodyPr>
          <a:lstStyle/>
          <a:p>
            <a:pPr marL="0" indent="0">
              <a:buNone/>
            </a:pPr>
            <a:r>
              <a:rPr lang="en-US" sz="3200" b="1" baseline="30000" dirty="0"/>
              <a:t>18 </a:t>
            </a:r>
            <a:r>
              <a:rPr lang="en-US" sz="3200" dirty="0"/>
              <a:t>“Listen then to what the parable of the sower means: </a:t>
            </a:r>
            <a:r>
              <a:rPr lang="en-US" sz="3200" b="1" baseline="30000" dirty="0"/>
              <a:t>19 </a:t>
            </a:r>
            <a:r>
              <a:rPr lang="en-US" sz="3200" dirty="0"/>
              <a:t>When anyone hears the message about the kingdom and </a:t>
            </a:r>
            <a:r>
              <a:rPr lang="en-US" sz="3200" dirty="0">
                <a:solidFill>
                  <a:srgbClr val="FF0000"/>
                </a:solidFill>
              </a:rPr>
              <a:t>does not understand it</a:t>
            </a:r>
            <a:r>
              <a:rPr lang="en-US" sz="3200" dirty="0"/>
              <a:t>, the </a:t>
            </a:r>
            <a:r>
              <a:rPr lang="en-US" sz="3200" dirty="0">
                <a:solidFill>
                  <a:srgbClr val="FFFF00"/>
                </a:solidFill>
              </a:rPr>
              <a:t>evil one comes and snatches away</a:t>
            </a:r>
            <a:r>
              <a:rPr lang="en-US" sz="3200" dirty="0"/>
              <a:t> what was sown in their heart. This is the seed sown along the path. </a:t>
            </a:r>
            <a:r>
              <a:rPr lang="en-US" sz="3200" b="1" baseline="30000" dirty="0"/>
              <a:t>20 </a:t>
            </a:r>
            <a:r>
              <a:rPr lang="en-US" sz="3200" dirty="0"/>
              <a:t>The seed falling on rocky ground refers to someone who hears the word and at once receives it with joy. </a:t>
            </a:r>
            <a:r>
              <a:rPr lang="en-US" sz="3200" b="1" baseline="30000" dirty="0"/>
              <a:t>21 </a:t>
            </a:r>
            <a:r>
              <a:rPr lang="en-US" sz="3200" dirty="0"/>
              <a:t>But </a:t>
            </a:r>
            <a:r>
              <a:rPr lang="en-US" sz="3200" dirty="0">
                <a:solidFill>
                  <a:srgbClr val="FF0000"/>
                </a:solidFill>
              </a:rPr>
              <a:t>since they have no root</a:t>
            </a:r>
            <a:r>
              <a:rPr lang="en-US" sz="3200" dirty="0"/>
              <a:t>, they last only a short time. When </a:t>
            </a:r>
            <a:r>
              <a:rPr lang="en-US" sz="3200" dirty="0">
                <a:solidFill>
                  <a:srgbClr val="FFFF00"/>
                </a:solidFill>
              </a:rPr>
              <a:t>trouble or persecution comes because of the word, they quickly fall away</a:t>
            </a:r>
            <a:r>
              <a:rPr lang="en-US" sz="3200" dirty="0"/>
              <a:t>. </a:t>
            </a:r>
            <a:endParaRPr lang="en-US" dirty="0"/>
          </a:p>
        </p:txBody>
      </p:sp>
    </p:spTree>
    <p:extLst>
      <p:ext uri="{BB962C8B-B14F-4D97-AF65-F5344CB8AC3E}">
        <p14:creationId xmlns:p14="http://schemas.microsoft.com/office/powerpoint/2010/main" val="93361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3600" b="1" baseline="30000" dirty="0"/>
              <a:t>22 </a:t>
            </a:r>
            <a:r>
              <a:rPr lang="en-US" sz="3600" dirty="0"/>
              <a:t>The seed falling among the thorns refers to someone who hears the word, but the </a:t>
            </a:r>
            <a:r>
              <a:rPr lang="en-US" sz="3600" dirty="0">
                <a:solidFill>
                  <a:srgbClr val="FF0000"/>
                </a:solidFill>
              </a:rPr>
              <a:t>worries of this life and the deceitfulness of wealth choke the word</a:t>
            </a:r>
            <a:r>
              <a:rPr lang="en-US" sz="3600" dirty="0"/>
              <a:t>, making it </a:t>
            </a:r>
            <a:r>
              <a:rPr lang="en-US" sz="3600" dirty="0">
                <a:solidFill>
                  <a:srgbClr val="FFFF00"/>
                </a:solidFill>
              </a:rPr>
              <a:t>unfruitful</a:t>
            </a:r>
            <a:r>
              <a:rPr lang="en-US" sz="3600" dirty="0"/>
              <a:t>. </a:t>
            </a:r>
            <a:r>
              <a:rPr lang="en-US" sz="3600" b="1" baseline="30000" dirty="0"/>
              <a:t>23 </a:t>
            </a:r>
            <a:r>
              <a:rPr lang="en-US" sz="3600" dirty="0"/>
              <a:t>But the seed falling on good soil refers to someone who </a:t>
            </a:r>
            <a:r>
              <a:rPr lang="en-US" sz="3600" dirty="0">
                <a:solidFill>
                  <a:srgbClr val="FF0000"/>
                </a:solidFill>
              </a:rPr>
              <a:t>hears the word and understands it</a:t>
            </a:r>
            <a:r>
              <a:rPr lang="en-US" sz="3600" dirty="0"/>
              <a:t>. This is the one who </a:t>
            </a:r>
            <a:r>
              <a:rPr lang="en-US" sz="3600" dirty="0">
                <a:solidFill>
                  <a:srgbClr val="FFFF00"/>
                </a:solidFill>
              </a:rPr>
              <a:t>produces a crop</a:t>
            </a:r>
            <a:r>
              <a:rPr lang="en-US" sz="3600" dirty="0"/>
              <a:t>, yielding a hundred, sixty or thirty times what was sown.”</a:t>
            </a:r>
          </a:p>
          <a:p>
            <a:pPr marL="0" indent="0">
              <a:buNone/>
            </a:pPr>
            <a:endParaRPr lang="en-US" dirty="0"/>
          </a:p>
        </p:txBody>
      </p:sp>
      <p:sp>
        <p:nvSpPr>
          <p:cNvPr id="4" name="Title 1"/>
          <p:cNvSpPr>
            <a:spLocks noGrp="1"/>
          </p:cNvSpPr>
          <p:nvPr>
            <p:ph type="title"/>
          </p:nvPr>
        </p:nvSpPr>
        <p:spPr>
          <a:xfrm>
            <a:off x="1522414" y="274638"/>
            <a:ext cx="9601198" cy="1020762"/>
          </a:xfrm>
        </p:spPr>
        <p:txBody>
          <a:bodyPr/>
          <a:lstStyle/>
          <a:p>
            <a:r>
              <a:rPr lang="en-US" dirty="0" smtClean="0"/>
              <a:t>The Meaning of the Parable (Matt 13:19-23)</a:t>
            </a:r>
            <a:endParaRPr lang="en-US" dirty="0"/>
          </a:p>
        </p:txBody>
      </p:sp>
    </p:spTree>
    <p:extLst>
      <p:ext uri="{BB962C8B-B14F-4D97-AF65-F5344CB8AC3E}">
        <p14:creationId xmlns:p14="http://schemas.microsoft.com/office/powerpoint/2010/main" val="35524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Parable of the sower explained</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1701748" y="1449488"/>
            <a:ext cx="4345785" cy="23486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bg1"/>
                </a:solidFill>
              </a:rPr>
              <a:t>Seeds along the path.</a:t>
            </a:r>
          </a:p>
          <a:p>
            <a:pPr algn="ctr"/>
            <a:r>
              <a:rPr lang="en-US" sz="2000" b="1" dirty="0" smtClean="0">
                <a:solidFill>
                  <a:schemeClr val="bg1"/>
                </a:solidFill>
              </a:rPr>
              <a:t>(The mind)</a:t>
            </a:r>
          </a:p>
          <a:p>
            <a:pPr algn="ctr"/>
            <a:r>
              <a:rPr lang="en-US" sz="2000" b="1" dirty="0" smtClean="0">
                <a:solidFill>
                  <a:schemeClr val="bg1"/>
                </a:solidFill>
              </a:rPr>
              <a:t>They don’t understand and they give up on God’s word as the enemy snatches it away</a:t>
            </a:r>
          </a:p>
        </p:txBody>
      </p:sp>
      <p:sp>
        <p:nvSpPr>
          <p:cNvPr id="5" name="Rectangle 4"/>
          <p:cNvSpPr/>
          <p:nvPr/>
        </p:nvSpPr>
        <p:spPr>
          <a:xfrm>
            <a:off x="6094412" y="1449488"/>
            <a:ext cx="4345785" cy="234869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bg1"/>
                </a:solidFill>
              </a:rPr>
              <a:t>Shallow soil </a:t>
            </a:r>
            <a:endParaRPr lang="en-US" sz="2000" b="1" u="sng" dirty="0" smtClean="0">
              <a:solidFill>
                <a:schemeClr val="bg1"/>
              </a:solidFill>
            </a:endParaRPr>
          </a:p>
          <a:p>
            <a:pPr algn="ctr"/>
            <a:r>
              <a:rPr lang="en-US" sz="2000" b="1" dirty="0" smtClean="0">
                <a:solidFill>
                  <a:schemeClr val="bg1"/>
                </a:solidFill>
              </a:rPr>
              <a:t>(</a:t>
            </a:r>
            <a:r>
              <a:rPr lang="en-US" sz="2000" b="1" dirty="0">
                <a:solidFill>
                  <a:schemeClr val="bg1"/>
                </a:solidFill>
              </a:rPr>
              <a:t>The heart)</a:t>
            </a:r>
          </a:p>
          <a:p>
            <a:pPr algn="ctr"/>
            <a:r>
              <a:rPr lang="en-US" sz="2000" b="1" dirty="0">
                <a:solidFill>
                  <a:schemeClr val="bg1"/>
                </a:solidFill>
              </a:rPr>
              <a:t>Grew very fast, very excited, but when the trials came, they did not have enough depth to work through life’s problems.</a:t>
            </a:r>
          </a:p>
        </p:txBody>
      </p:sp>
      <p:sp>
        <p:nvSpPr>
          <p:cNvPr id="6" name="Rectangle 5"/>
          <p:cNvSpPr/>
          <p:nvPr/>
        </p:nvSpPr>
        <p:spPr>
          <a:xfrm>
            <a:off x="6094412" y="3827555"/>
            <a:ext cx="4345785" cy="23486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Good soil</a:t>
            </a:r>
            <a:r>
              <a:rPr lang="en-US" sz="3200" b="1" dirty="0" smtClean="0"/>
              <a:t>:</a:t>
            </a:r>
            <a:br>
              <a:rPr lang="en-US" sz="3200" b="1" dirty="0" smtClean="0"/>
            </a:br>
            <a:r>
              <a:rPr lang="en-US" sz="3200" b="1" dirty="0" smtClean="0"/>
              <a:t>(The will, choice) </a:t>
            </a:r>
          </a:p>
          <a:p>
            <a:pPr algn="ctr"/>
            <a:r>
              <a:rPr lang="en-US" sz="3200" b="1" dirty="0" smtClean="0"/>
              <a:t>Fertile</a:t>
            </a:r>
            <a:r>
              <a:rPr lang="en-US" sz="3200" b="1" dirty="0"/>
              <a:t>, bears </a:t>
            </a:r>
            <a:r>
              <a:rPr lang="en-US" sz="3200" b="1" dirty="0" smtClean="0"/>
              <a:t>fruit, </a:t>
            </a:r>
          </a:p>
          <a:p>
            <a:pPr algn="ctr"/>
            <a:r>
              <a:rPr lang="en-US" sz="3200" b="1" dirty="0" smtClean="0"/>
              <a:t>30 </a:t>
            </a:r>
            <a:r>
              <a:rPr lang="en-US" sz="3200" b="1" dirty="0"/>
              <a:t>60 100)</a:t>
            </a:r>
          </a:p>
        </p:txBody>
      </p:sp>
      <p:sp>
        <p:nvSpPr>
          <p:cNvPr id="7" name="Rectangle 6"/>
          <p:cNvSpPr/>
          <p:nvPr/>
        </p:nvSpPr>
        <p:spPr>
          <a:xfrm>
            <a:off x="1701747" y="3827554"/>
            <a:ext cx="4345785" cy="2348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Thorns </a:t>
            </a:r>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a:t>
            </a:r>
            <a:r>
              <a:rPr lang="en-US" sz="2000" b="1" dirty="0">
                <a:solidFill>
                  <a:schemeClr val="bg1"/>
                </a:solidFill>
              </a:rPr>
              <a:t>The eyes)</a:t>
            </a:r>
          </a:p>
          <a:p>
            <a:pPr algn="ctr"/>
            <a:r>
              <a:rPr lang="en-US" sz="2000" b="1" dirty="0">
                <a:solidFill>
                  <a:schemeClr val="bg1"/>
                </a:solidFill>
              </a:rPr>
              <a:t>Grew (they actually grew well) but the lust of the eyes soon takes over, like worries of life, lure of wealth.</a:t>
            </a:r>
          </a:p>
        </p:txBody>
      </p:sp>
    </p:spTree>
    <p:extLst>
      <p:ext uri="{BB962C8B-B14F-4D97-AF65-F5344CB8AC3E}">
        <p14:creationId xmlns:p14="http://schemas.microsoft.com/office/powerpoint/2010/main" val="4239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holy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4" y="29021"/>
            <a:ext cx="12034877" cy="6856214"/>
          </a:xfrm>
          <a:prstGeom prst="rect">
            <a:avLst/>
          </a:prstGeom>
          <a:noFill/>
          <a:effectLst>
            <a:outerShdw blurRad="50800" dist="50800" dir="5400000" algn="ctr" rotWithShape="0">
              <a:srgbClr val="000000">
                <a:alpha val="8000"/>
              </a:srgbClr>
            </a:outerShdw>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0900" y="610334"/>
            <a:ext cx="9141619" cy="4266089"/>
          </a:xfrm>
        </p:spPr>
        <p:txBody>
          <a:bodyPr>
            <a:noAutofit/>
          </a:bodyPr>
          <a:lstStyle/>
          <a:p>
            <a:pPr marL="0" indent="0">
              <a:buNone/>
            </a:pPr>
            <a:r>
              <a:rPr lang="en-US" sz="4800" b="1" dirty="0" smtClean="0"/>
              <a:t>Satan’s offense is on the </a:t>
            </a:r>
            <a:r>
              <a:rPr lang="en-US" sz="4800" b="1" dirty="0" smtClean="0">
                <a:solidFill>
                  <a:srgbClr val="FF0000"/>
                </a:solidFill>
              </a:rPr>
              <a:t>authority of God’s word</a:t>
            </a:r>
            <a:r>
              <a:rPr lang="en-US" sz="4800" b="1" dirty="0" smtClean="0"/>
              <a:t> in </a:t>
            </a:r>
            <a:r>
              <a:rPr lang="en-US" sz="4800" b="1" dirty="0" smtClean="0">
                <a:solidFill>
                  <a:srgbClr val="FFFF00"/>
                </a:solidFill>
              </a:rPr>
              <a:t>your life </a:t>
            </a:r>
            <a:r>
              <a:rPr lang="en-US" sz="4800" b="1" dirty="0" smtClean="0"/>
              <a:t>and the </a:t>
            </a:r>
            <a:r>
              <a:rPr lang="en-US" sz="4800" b="1" dirty="0" smtClean="0">
                <a:solidFill>
                  <a:srgbClr val="FFFF00"/>
                </a:solidFill>
              </a:rPr>
              <a:t>life of the church</a:t>
            </a:r>
            <a:r>
              <a:rPr lang="en-US" sz="4800" b="1" dirty="0" smtClean="0"/>
              <a:t>!</a:t>
            </a:r>
            <a:endParaRPr lang="en-US" sz="4800" b="1" dirty="0"/>
          </a:p>
        </p:txBody>
      </p:sp>
    </p:spTree>
    <p:extLst>
      <p:ext uri="{BB962C8B-B14F-4D97-AF65-F5344CB8AC3E}">
        <p14:creationId xmlns:p14="http://schemas.microsoft.com/office/powerpoint/2010/main" val="230208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106</TotalTime>
  <Words>754</Words>
  <Application>Microsoft Office PowerPoint</Application>
  <PresentationFormat>Custom</PresentationFormat>
  <Paragraphs>85</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Century Gothic</vt:lpstr>
      <vt:lpstr>Consolas</vt:lpstr>
      <vt:lpstr>Corbel</vt:lpstr>
      <vt:lpstr>Chalkboard 16x9</vt:lpstr>
      <vt:lpstr>Rooted in the Word of God</vt:lpstr>
      <vt:lpstr>Can I qualify?</vt:lpstr>
      <vt:lpstr>Paired Group Discussion</vt:lpstr>
      <vt:lpstr>PowerPoint Presentation</vt:lpstr>
      <vt:lpstr>The Parable of the Sower.(Matthew 13:3-8)</vt:lpstr>
      <vt:lpstr>The Meaning of the Parable (Matt 13:19-23)</vt:lpstr>
      <vt:lpstr>The Meaning of the Parable (Matt 13:19-23)</vt:lpstr>
      <vt:lpstr>Parable of the sower explained</vt:lpstr>
      <vt:lpstr>PowerPoint Presentation</vt:lpstr>
      <vt:lpstr>If the word of God does not disciple the church then evil will!</vt:lpstr>
      <vt:lpstr>PowerPoint Presentation</vt:lpstr>
      <vt:lpstr>The Welsh Revival</vt:lpstr>
      <vt:lpstr>The Welsh Revival (1904 – 1905)</vt:lpstr>
      <vt:lpstr>The Welsh Revival (1904 – 1905)</vt:lpstr>
      <vt:lpstr>What happened to the Welsh Revival today?</vt:lpstr>
      <vt:lpstr>PowerPoint Presentation</vt:lpstr>
      <vt:lpstr>PowerPoint Presentation</vt:lpstr>
      <vt:lpstr>Pyongyang Great Revival (1907-1910)</vt:lpstr>
      <vt:lpstr>Pyongyang Great Revival (1907-1910)</vt:lpstr>
      <vt:lpstr>Pyongyang Great Revival (1907-1910)</vt:lpstr>
      <vt:lpstr>According to Statistics, Christianity was 29% in South Korea in 2010  But what is happening now?</vt:lpstr>
      <vt:lpstr>What about Singapore?</vt:lpstr>
      <vt:lpstr>PowerPoint Presentation</vt:lpstr>
      <vt:lpstr>Singapore (1970s to 1990s)</vt:lpstr>
      <vt:lpstr>Where is  the Singapore Church at today?</vt:lpstr>
      <vt:lpstr>Major Challenges in our Churches today</vt:lpstr>
      <vt:lpstr>PowerPoint Presentation</vt:lpstr>
      <vt:lpstr>All Scripture is God-breathed and is useful for teaching, rebuking, correcting and training in righteousness, so that the servant of God may be thoroughly equipped for every good work.      2 Timothy 3:16-17</vt:lpstr>
      <vt:lpstr>For the word of God is alive and active. Sharper than any double-edged sword, it penetrates even to dividing soul and spirit, joints and marrow; it judges the thoughts and attitudes of the heart. Nothing in all creation is hidden from God’s sight. Everything is uncovered and laid bare before the eyes of him to whom we must give account.        Hebrews 4:12-13</vt:lpstr>
      <vt:lpstr>Mission</vt:lpstr>
      <vt:lpstr>How do we know whether we are deeply ROOTED?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Rooted in the Word of God</dc:title>
  <dc:creator>Kenneth Ernest</dc:creator>
  <cp:lastModifiedBy>Kenneth Ernest</cp:lastModifiedBy>
  <cp:revision>12</cp:revision>
  <dcterms:created xsi:type="dcterms:W3CDTF">2018-02-25T00:22:50Z</dcterms:created>
  <dcterms:modified xsi:type="dcterms:W3CDTF">2018-02-25T03:05:04Z</dcterms:modified>
</cp:coreProperties>
</file>