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4" r:id="rId1"/>
  </p:sldMasterIdLst>
  <p:notesMasterIdLst>
    <p:notesMasterId r:id="rId24"/>
  </p:notesMasterIdLst>
  <p:sldIdLst>
    <p:sldId id="294" r:id="rId2"/>
    <p:sldId id="295" r:id="rId3"/>
    <p:sldId id="256" r:id="rId4"/>
    <p:sldId id="274" r:id="rId5"/>
    <p:sldId id="257" r:id="rId6"/>
    <p:sldId id="273" r:id="rId7"/>
    <p:sldId id="281" r:id="rId8"/>
    <p:sldId id="282" r:id="rId9"/>
    <p:sldId id="278" r:id="rId10"/>
    <p:sldId id="286" r:id="rId11"/>
    <p:sldId id="287" r:id="rId12"/>
    <p:sldId id="279" r:id="rId13"/>
    <p:sldId id="288" r:id="rId14"/>
    <p:sldId id="291" r:id="rId15"/>
    <p:sldId id="289" r:id="rId16"/>
    <p:sldId id="298" r:id="rId17"/>
    <p:sldId id="290" r:id="rId18"/>
    <p:sldId id="292" r:id="rId19"/>
    <p:sldId id="293" r:id="rId20"/>
    <p:sldId id="297" r:id="rId21"/>
    <p:sldId id="296" r:id="rId22"/>
    <p:sldId id="28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8"/>
    <p:restoredTop sz="94630"/>
  </p:normalViewPr>
  <p:slideViewPr>
    <p:cSldViewPr snapToGrid="0" snapToObjects="1">
      <p:cViewPr varScale="1">
        <p:scale>
          <a:sx n="70" d="100"/>
          <a:sy n="70" d="100"/>
        </p:scale>
        <p:origin x="484"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76516C-EBBF-D441-AB90-FCDB4A9E4D18}" type="datetimeFigureOut">
              <a:rPr lang="en-US" smtClean="0"/>
              <a:t>5/13/2018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3F97C1-8D4F-CD4C-A1FD-6495338DA0DB}" type="slidenum">
              <a:rPr lang="en-US" smtClean="0"/>
              <a:t>‹#›</a:t>
            </a:fld>
            <a:endParaRPr lang="en-US"/>
          </a:p>
        </p:txBody>
      </p:sp>
    </p:spTree>
    <p:extLst>
      <p:ext uri="{BB962C8B-B14F-4D97-AF65-F5344CB8AC3E}">
        <p14:creationId xmlns:p14="http://schemas.microsoft.com/office/powerpoint/2010/main" val="570947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1EA5A25-8C05-4E41-B564-5D352A7CCD32}"/>
              </a:ext>
            </a:extLst>
          </p:cNvPr>
          <p:cNvPicPr>
            <a:picLocks noChangeAspect="1"/>
          </p:cNvPicPr>
          <p:nvPr userDrawn="1"/>
        </p:nvPicPr>
        <p:blipFill>
          <a:blip r:embed="rId2">
            <a:alphaModFix amt="21000"/>
          </a:blip>
          <a:stretch>
            <a:fillRect/>
          </a:stretch>
        </p:blipFill>
        <p:spPr>
          <a:xfrm>
            <a:off x="0" y="0"/>
            <a:ext cx="12192000" cy="7066090"/>
          </a:xfrm>
          <a:prstGeom prst="rect">
            <a:avLst/>
          </a:prstGeom>
          <a:effectLst>
            <a:reflection endPos="0" dist="50800" dir="5400000" sy="-100000" algn="bl" rotWithShape="0"/>
          </a:effectLst>
        </p:spPr>
      </p:pic>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77BE588F-F387-7C49-A402-7474A8C44673}" type="datetimeFigureOut">
              <a:rPr lang="en-US" smtClean="0"/>
              <a:t>5/13/2018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A06A4B-944C-CC48-B2A6-CED2702D5439}" type="slidenum">
              <a:rPr lang="en-US" smtClean="0"/>
              <a:t>‹#›</a:t>
            </a:fld>
            <a:endParaRPr lang="en-US"/>
          </a:p>
        </p:txBody>
      </p:sp>
    </p:spTree>
  </p:cSld>
  <p:clrMapOvr>
    <a:masterClrMapping/>
  </p:clrMapOvr>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7BE588F-F387-7C49-A402-7474A8C44673}" type="datetimeFigureOut">
              <a:rPr lang="en-US" smtClean="0"/>
              <a:t>5/13/2018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A06A4B-944C-CC48-B2A6-CED2702D543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7BE588F-F387-7C49-A402-7474A8C44673}" type="datetimeFigureOut">
              <a:rPr lang="en-US" smtClean="0"/>
              <a:t>5/13/2018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A06A4B-944C-CC48-B2A6-CED2702D543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7BE588F-F387-7C49-A402-7474A8C44673}" type="datetimeFigureOut">
              <a:rPr lang="en-US" smtClean="0"/>
              <a:t>5/13/2018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A06A4B-944C-CC48-B2A6-CED2702D5439}"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7BE588F-F387-7C49-A402-7474A8C44673}" type="datetimeFigureOut">
              <a:rPr lang="en-US" smtClean="0"/>
              <a:t>5/13/2018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A06A4B-944C-CC48-B2A6-CED2702D5439}"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7BE588F-F387-7C49-A402-7474A8C44673}" type="datetimeFigureOut">
              <a:rPr lang="en-US" smtClean="0"/>
              <a:t>5/13/2018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A06A4B-944C-CC48-B2A6-CED2702D5439}"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7BE588F-F387-7C49-A402-7474A8C44673}" type="datetimeFigureOut">
              <a:rPr lang="en-US" smtClean="0"/>
              <a:t>5/13/2018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A06A4B-944C-CC48-B2A6-CED2702D5439}"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BE588F-F387-7C49-A402-7474A8C44673}" type="datetimeFigureOut">
              <a:rPr lang="en-US" smtClean="0"/>
              <a:t>5/13/2018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A06A4B-944C-CC48-B2A6-CED2702D5439}"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BE588F-F387-7C49-A402-7474A8C44673}" type="datetimeFigureOut">
              <a:rPr lang="en-US" smtClean="0"/>
              <a:t>5/13/2018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A06A4B-944C-CC48-B2A6-CED2702D5439}" type="slidenum">
              <a:rPr lang="en-US" smtClean="0"/>
              <a:t>‹#›</a:t>
            </a:fld>
            <a:endParaRPr lang="en-US"/>
          </a:p>
        </p:txBody>
      </p:sp>
    </p:spTree>
  </p:cSld>
  <p:clrMapOvr>
    <a:masterClrMapping/>
  </p:clrMapOvr>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BE588F-F387-7C49-A402-7474A8C44673}" type="datetimeFigureOut">
              <a:rPr lang="en-US" smtClean="0"/>
              <a:t>5/13/2018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A06A4B-944C-CC48-B2A6-CED2702D543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7BE588F-F387-7C49-A402-7474A8C44673}" type="datetimeFigureOut">
              <a:rPr lang="en-US" smtClean="0"/>
              <a:t>5/13/2018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A06A4B-944C-CC48-B2A6-CED2702D5439}" type="slidenum">
              <a:rPr lang="en-US" smtClean="0"/>
              <a:t>‹#›</a:t>
            </a:fld>
            <a:endParaRPr lang="en-US"/>
          </a:p>
        </p:txBody>
      </p:sp>
    </p:spTree>
  </p:cSld>
  <p:clrMapOvr>
    <a:masterClrMapping/>
  </p:clrMapOvr>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7BE588F-F387-7C49-A402-7474A8C44673}" type="datetimeFigureOut">
              <a:rPr lang="en-US" smtClean="0"/>
              <a:t>5/13/2018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A06A4B-944C-CC48-B2A6-CED2702D543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7BE588F-F387-7C49-A402-7474A8C44673}" type="datetimeFigureOut">
              <a:rPr lang="en-US" smtClean="0"/>
              <a:t>5/13/2018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A06A4B-944C-CC48-B2A6-CED2702D543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7BE588F-F387-7C49-A402-7474A8C44673}" type="datetimeFigureOut">
              <a:rPr lang="en-US" smtClean="0"/>
              <a:t>5/13/2018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A06A4B-944C-CC48-B2A6-CED2702D543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BE588F-F387-7C49-A402-7474A8C44673}" type="datetimeFigureOut">
              <a:rPr lang="en-US" smtClean="0"/>
              <a:t>5/13/2018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A06A4B-944C-CC48-B2A6-CED2702D543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7BE588F-F387-7C49-A402-7474A8C44673}" type="datetimeFigureOut">
              <a:rPr lang="en-US" smtClean="0"/>
              <a:t>5/13/2018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A06A4B-944C-CC48-B2A6-CED2702D543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7BE588F-F387-7C49-A402-7474A8C44673}" type="datetimeFigureOut">
              <a:rPr lang="en-US" smtClean="0"/>
              <a:t>5/13/2018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A06A4B-944C-CC48-B2A6-CED2702D543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2.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extLst>
              <a:ext uri="{BEBA8EAE-BF5A-486C-A8C5-ECC9F3942E4B}">
                <a14:imgProps xmlns:a14="http://schemas.microsoft.com/office/drawing/2010/main">
                  <a14:imgLayer r:embed="rId20">
                    <a14:imgEffect>
                      <a14:colorTemperature colorTemp="11500"/>
                    </a14:imgEffect>
                    <a14:imgEffect>
                      <a14:saturation sat="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77BE588F-F387-7C49-A402-7474A8C44673}" type="datetimeFigureOut">
              <a:rPr lang="en-US" smtClean="0"/>
              <a:t>5/13/2018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C2A06A4B-944C-CC48-B2A6-CED2702D5439}" type="slidenum">
              <a:rPr lang="en-US" smtClean="0"/>
              <a:t>‹#›</a:t>
            </a:fld>
            <a:endParaRPr lang="en-US"/>
          </a:p>
        </p:txBody>
      </p:sp>
      <p:pic>
        <p:nvPicPr>
          <p:cNvPr id="7" name="Picture 6" descr="white.ai"/>
          <p:cNvPicPr>
            <a:picLocks noChangeAspect="1"/>
          </p:cNvPicPr>
          <p:nvPr userDrawn="1"/>
        </p:nvPicPr>
        <p:blipFill rotWithShape="1">
          <a:blip r:embed="rId21" cstate="screen">
            <a:extLst>
              <a:ext uri="{28A0092B-C50C-407E-A947-70E740481C1C}">
                <a14:useLocalDpi xmlns:a14="http://schemas.microsoft.com/office/drawing/2010/main"/>
              </a:ext>
            </a:extLst>
          </a:blip>
          <a:srcRect l="22301" t="31579" r="16365" b="21156"/>
          <a:stretch/>
        </p:blipFill>
        <p:spPr>
          <a:xfrm>
            <a:off x="10301799" y="231463"/>
            <a:ext cx="1756342" cy="1915308"/>
          </a:xfrm>
          <a:prstGeom prst="rect">
            <a:avLst/>
          </a:prstGeom>
        </p:spPr>
      </p:pic>
    </p:spTree>
    <p:extLst>
      <p:ext uri="{BB962C8B-B14F-4D97-AF65-F5344CB8AC3E}">
        <p14:creationId xmlns:p14="http://schemas.microsoft.com/office/powerpoint/2010/main" val="929091673"/>
      </p:ext>
    </p:extLst>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TextBox 3"/>
          <p:cNvSpPr txBox="1"/>
          <p:nvPr/>
        </p:nvSpPr>
        <p:spPr>
          <a:xfrm>
            <a:off x="1562297" y="2852938"/>
            <a:ext cx="6018699" cy="584775"/>
          </a:xfrm>
          <a:prstGeom prst="rect">
            <a:avLst/>
          </a:prstGeom>
          <a:noFill/>
        </p:spPr>
        <p:txBody>
          <a:bodyPr wrap="none" rtlCol="0">
            <a:spAutoFit/>
          </a:bodyPr>
          <a:lstStyle/>
          <a:p>
            <a:r>
              <a:rPr lang="en-US" sz="3200" spc="400" dirty="0"/>
              <a:t>ST ANDREW’S CATHEDRAL</a:t>
            </a:r>
          </a:p>
        </p:txBody>
      </p:sp>
      <p:pic>
        <p:nvPicPr>
          <p:cNvPr id="5" name="Picture 4" descr="white.ai"/>
          <p:cNvPicPr>
            <a:picLocks noChangeAspect="1"/>
          </p:cNvPicPr>
          <p:nvPr/>
        </p:nvPicPr>
        <p:blipFill rotWithShape="1">
          <a:blip r:embed="rId3" cstate="screen">
            <a:extLst>
              <a:ext uri="{28A0092B-C50C-407E-A947-70E740481C1C}">
                <a14:useLocalDpi xmlns:a14="http://schemas.microsoft.com/office/drawing/2010/main"/>
              </a:ext>
            </a:extLst>
          </a:blip>
          <a:srcRect l="22301" t="31579" r="16365" b="21156"/>
          <a:stretch/>
        </p:blipFill>
        <p:spPr>
          <a:xfrm>
            <a:off x="8764331" y="2693486"/>
            <a:ext cx="3192301" cy="3481236"/>
          </a:xfrm>
          <a:prstGeom prst="rect">
            <a:avLst/>
          </a:prstGeom>
        </p:spPr>
      </p:pic>
      <p:sp>
        <p:nvSpPr>
          <p:cNvPr id="6" name="Rectangle 5"/>
          <p:cNvSpPr/>
          <p:nvPr/>
        </p:nvSpPr>
        <p:spPr>
          <a:xfrm>
            <a:off x="0" y="3468491"/>
            <a:ext cx="8342995" cy="720395"/>
          </a:xfrm>
          <a:prstGeom prst="rect">
            <a:avLst/>
          </a:prstGeom>
          <a:solidFill>
            <a:srgbClr val="A46D0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7" name="TextBox 6"/>
          <p:cNvSpPr txBox="1"/>
          <p:nvPr/>
        </p:nvSpPr>
        <p:spPr>
          <a:xfrm>
            <a:off x="740585" y="3413189"/>
            <a:ext cx="6461449" cy="830997"/>
          </a:xfrm>
          <a:prstGeom prst="rect">
            <a:avLst/>
          </a:prstGeom>
          <a:noFill/>
        </p:spPr>
        <p:txBody>
          <a:bodyPr wrap="none" rtlCol="0">
            <a:spAutoFit/>
          </a:bodyPr>
          <a:lstStyle/>
          <a:p>
            <a:r>
              <a:rPr lang="en-US" sz="4800" dirty="0">
                <a:solidFill>
                  <a:srgbClr val="FFFFFF"/>
                </a:solidFill>
              </a:rPr>
              <a:t>2018 – YEAR OF PRAYER</a:t>
            </a:r>
          </a:p>
        </p:txBody>
      </p:sp>
    </p:spTree>
    <p:extLst>
      <p:ext uri="{BB962C8B-B14F-4D97-AF65-F5344CB8AC3E}">
        <p14:creationId xmlns:p14="http://schemas.microsoft.com/office/powerpoint/2010/main" val="2394612463"/>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332364-7894-CA41-A120-83211CB9168F}"/>
              </a:ext>
            </a:extLst>
          </p:cNvPr>
          <p:cNvSpPr>
            <a:spLocks noGrp="1"/>
          </p:cNvSpPr>
          <p:nvPr>
            <p:ph type="title"/>
          </p:nvPr>
        </p:nvSpPr>
        <p:spPr/>
        <p:txBody>
          <a:bodyPr>
            <a:normAutofit fontScale="90000"/>
          </a:bodyPr>
          <a:lstStyle/>
          <a:p>
            <a:r>
              <a:rPr lang="en-GB" b="1" dirty="0"/>
              <a:t>2. That we may have a peaceful society</a:t>
            </a:r>
            <a:endParaRPr lang="en-US" dirty="0"/>
          </a:p>
        </p:txBody>
      </p:sp>
      <p:sp>
        <p:nvSpPr>
          <p:cNvPr id="3" name="Content Placeholder 2">
            <a:extLst>
              <a:ext uri="{FF2B5EF4-FFF2-40B4-BE49-F238E27FC236}">
                <a16:creationId xmlns:a16="http://schemas.microsoft.com/office/drawing/2014/main" xmlns="" id="{0C7A3102-EE12-1C4D-BB94-185EDF753B6F}"/>
              </a:ext>
            </a:extLst>
          </p:cNvPr>
          <p:cNvSpPr>
            <a:spLocks noGrp="1"/>
          </p:cNvSpPr>
          <p:nvPr>
            <p:ph idx="1"/>
          </p:nvPr>
        </p:nvSpPr>
        <p:spPr/>
        <p:txBody>
          <a:bodyPr>
            <a:normAutofit/>
          </a:bodyPr>
          <a:lstStyle/>
          <a:p>
            <a:endParaRPr lang="en-GB" sz="4400" dirty="0">
              <a:effectLst>
                <a:outerShdw blurRad="38100" dist="38100" dir="2700000" algn="tl">
                  <a:srgbClr val="000000">
                    <a:alpha val="43137"/>
                  </a:srgbClr>
                </a:outerShdw>
              </a:effectLst>
            </a:endParaRPr>
          </a:p>
          <a:p>
            <a:r>
              <a:rPr lang="en-GB" sz="4400" dirty="0">
                <a:effectLst>
                  <a:outerShdw blurRad="38100" dist="38100" dir="2700000" algn="tl">
                    <a:srgbClr val="000000">
                      <a:alpha val="43137"/>
                    </a:srgbClr>
                  </a:outerShdw>
                </a:effectLst>
              </a:rPr>
              <a:t>that we may lead a </a:t>
            </a:r>
            <a:r>
              <a:rPr lang="en-GB" sz="4400" u="sng" dirty="0">
                <a:effectLst>
                  <a:outerShdw blurRad="38100" dist="38100" dir="2700000" algn="tl">
                    <a:srgbClr val="000000">
                      <a:alpha val="43137"/>
                    </a:srgbClr>
                  </a:outerShdw>
                </a:effectLst>
              </a:rPr>
              <a:t>peaceful and quiet life, godly and dignified in every way</a:t>
            </a:r>
            <a:r>
              <a:rPr lang="en-GB" sz="4400" dirty="0">
                <a:effectLst>
                  <a:outerShdw blurRad="38100" dist="38100" dir="2700000" algn="tl">
                    <a:srgbClr val="000000">
                      <a:alpha val="43137"/>
                    </a:srgbClr>
                  </a:outerShdw>
                </a:effectLst>
              </a:rPr>
              <a:t>. This is good, and it is pleasing in the sight of God our </a:t>
            </a:r>
            <a:r>
              <a:rPr lang="en-GB" sz="4400" dirty="0" err="1">
                <a:effectLst>
                  <a:outerShdw blurRad="38100" dist="38100" dir="2700000" algn="tl">
                    <a:srgbClr val="000000">
                      <a:alpha val="43137"/>
                    </a:srgbClr>
                  </a:outerShdw>
                </a:effectLst>
              </a:rPr>
              <a:t>Savior</a:t>
            </a:r>
            <a:r>
              <a:rPr lang="en-GB" sz="4400" dirty="0">
                <a:effectLst>
                  <a:outerShdw blurRad="38100" dist="38100" dir="2700000" algn="tl">
                    <a:srgbClr val="000000">
                      <a:alpha val="43137"/>
                    </a:srgbClr>
                  </a:outerShdw>
                </a:effectLst>
              </a:rPr>
              <a:t>…1 Timothy: 2-3</a:t>
            </a:r>
            <a:endParaRPr lang="en-SG" sz="4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394651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332364-7894-CA41-A120-83211CB9168F}"/>
              </a:ext>
            </a:extLst>
          </p:cNvPr>
          <p:cNvSpPr>
            <a:spLocks noGrp="1"/>
          </p:cNvSpPr>
          <p:nvPr>
            <p:ph type="title"/>
          </p:nvPr>
        </p:nvSpPr>
        <p:spPr/>
        <p:txBody>
          <a:bodyPr>
            <a:normAutofit fontScale="90000"/>
          </a:bodyPr>
          <a:lstStyle/>
          <a:p>
            <a:r>
              <a:rPr lang="en-GB" b="1" dirty="0"/>
              <a:t>2. That we may have a peaceful society</a:t>
            </a:r>
            <a:endParaRPr lang="en-US" dirty="0"/>
          </a:p>
        </p:txBody>
      </p:sp>
      <p:pic>
        <p:nvPicPr>
          <p:cNvPr id="5" name="Content Placeholder 4">
            <a:extLst>
              <a:ext uri="{FF2B5EF4-FFF2-40B4-BE49-F238E27FC236}">
                <a16:creationId xmlns:a16="http://schemas.microsoft.com/office/drawing/2014/main" xmlns="" id="{E0934766-8362-F04C-9E62-CDC7A9138DB8}"/>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78130" y="1983280"/>
            <a:ext cx="5715931" cy="3776252"/>
          </a:xfrm>
        </p:spPr>
      </p:pic>
      <p:pic>
        <p:nvPicPr>
          <p:cNvPr id="9" name="Picture 8">
            <a:extLst>
              <a:ext uri="{FF2B5EF4-FFF2-40B4-BE49-F238E27FC236}">
                <a16:creationId xmlns:a16="http://schemas.microsoft.com/office/drawing/2014/main" xmlns="" id="{D2666B7A-9289-034F-B3E0-7E6E2E5C72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17673" y="1949117"/>
            <a:ext cx="5399314" cy="3810415"/>
          </a:xfrm>
          <a:prstGeom prst="rect">
            <a:avLst/>
          </a:prstGeom>
        </p:spPr>
      </p:pic>
    </p:spTree>
    <p:extLst>
      <p:ext uri="{BB962C8B-B14F-4D97-AF65-F5344CB8AC3E}">
        <p14:creationId xmlns:p14="http://schemas.microsoft.com/office/powerpoint/2010/main" val="36166804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William Tyndale (1494-1536)</a:t>
            </a:r>
          </a:p>
        </p:txBody>
      </p:sp>
      <p:sp>
        <p:nvSpPr>
          <p:cNvPr id="3" name="Content Placeholder 2"/>
          <p:cNvSpPr>
            <a:spLocks noGrp="1"/>
          </p:cNvSpPr>
          <p:nvPr>
            <p:ph idx="1"/>
          </p:nvPr>
        </p:nvSpPr>
        <p:spPr>
          <a:xfrm>
            <a:off x="325925" y="1825625"/>
            <a:ext cx="11027875" cy="4748596"/>
          </a:xfrm>
        </p:spPr>
        <p:txBody>
          <a:bodyPr>
            <a:noAutofit/>
          </a:bodyPr>
          <a:lstStyle/>
          <a:p>
            <a:pPr marL="0" indent="0">
              <a:buNone/>
            </a:pPr>
            <a:r>
              <a:rPr lang="en-GB" sz="4000" dirty="0">
                <a:effectLst>
                  <a:outerShdw blurRad="38100" dist="38100" dir="2700000" algn="tl">
                    <a:srgbClr val="000000">
                      <a:alpha val="43137"/>
                    </a:srgbClr>
                  </a:outerShdw>
                </a:effectLst>
              </a:rPr>
              <a:t>“To preach God’s Word is too much for half a man. And to minister a temporal kingdom is too much for half a man also. One need the other as a “whole man”. The king is to enforce the law as it is written in scripture. The king is not more important than the church: he is its facilitator and supreme authority. The king is to ensure that ministers are preaching properly and to maintain the integrity of the church. (The Obedience of a Christian Man)</a:t>
            </a:r>
            <a:endParaRPr lang="en-SG" sz="4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982086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579422" y="1439501"/>
            <a:ext cx="10402431" cy="5134720"/>
          </a:xfrm>
        </p:spPr>
        <p:txBody>
          <a:bodyPr>
            <a:noAutofit/>
          </a:bodyPr>
          <a:lstStyle/>
          <a:p>
            <a:r>
              <a:rPr lang="en-GB" sz="4400" dirty="0">
                <a:effectLst>
                  <a:outerShdw blurRad="38100" dist="38100" dir="2700000" algn="tl">
                    <a:srgbClr val="000000">
                      <a:alpha val="43137"/>
                    </a:srgbClr>
                  </a:outerShdw>
                </a:effectLst>
              </a:rPr>
              <a:t>The heavens themselves, the planets and this centre</a:t>
            </a:r>
            <a:br>
              <a:rPr lang="en-GB" sz="4400" dirty="0">
                <a:effectLst>
                  <a:outerShdw blurRad="38100" dist="38100" dir="2700000" algn="tl">
                    <a:srgbClr val="000000">
                      <a:alpha val="43137"/>
                    </a:srgbClr>
                  </a:outerShdw>
                </a:effectLst>
              </a:rPr>
            </a:br>
            <a:r>
              <a:rPr lang="en-GB" sz="4400" dirty="0">
                <a:effectLst>
                  <a:outerShdw blurRad="38100" dist="38100" dir="2700000" algn="tl">
                    <a:srgbClr val="000000">
                      <a:alpha val="43137"/>
                    </a:srgbClr>
                  </a:outerShdw>
                </a:effectLst>
              </a:rPr>
              <a:t>Observe degree, priority, and place,</a:t>
            </a:r>
            <a:br>
              <a:rPr lang="en-GB" sz="4400" dirty="0">
                <a:effectLst>
                  <a:outerShdw blurRad="38100" dist="38100" dir="2700000" algn="tl">
                    <a:srgbClr val="000000">
                      <a:alpha val="43137"/>
                    </a:srgbClr>
                  </a:outerShdw>
                </a:effectLst>
              </a:rPr>
            </a:br>
            <a:r>
              <a:rPr lang="en-GB" sz="4400" dirty="0" err="1">
                <a:effectLst>
                  <a:outerShdw blurRad="38100" dist="38100" dir="2700000" algn="tl">
                    <a:srgbClr val="000000">
                      <a:alpha val="43137"/>
                    </a:srgbClr>
                  </a:outerShdw>
                </a:effectLst>
              </a:rPr>
              <a:t>Insisture</a:t>
            </a:r>
            <a:r>
              <a:rPr lang="en-GB" sz="4400" dirty="0">
                <a:effectLst>
                  <a:outerShdw blurRad="38100" dist="38100" dir="2700000" algn="tl">
                    <a:srgbClr val="000000">
                      <a:alpha val="43137"/>
                    </a:srgbClr>
                  </a:outerShdw>
                </a:effectLst>
              </a:rPr>
              <a:t>, course, proportion, season, form</a:t>
            </a:r>
            <a:br>
              <a:rPr lang="en-GB" sz="4400" dirty="0">
                <a:effectLst>
                  <a:outerShdw blurRad="38100" dist="38100" dir="2700000" algn="tl">
                    <a:srgbClr val="000000">
                      <a:alpha val="43137"/>
                    </a:srgbClr>
                  </a:outerShdw>
                </a:effectLst>
              </a:rPr>
            </a:br>
            <a:r>
              <a:rPr lang="en-GB" sz="4400" dirty="0">
                <a:effectLst>
                  <a:outerShdw blurRad="38100" dist="38100" dir="2700000" algn="tl">
                    <a:srgbClr val="000000">
                      <a:alpha val="43137"/>
                    </a:srgbClr>
                  </a:outerShdw>
                </a:effectLst>
              </a:rPr>
              <a:t>Office and custom in all line of order…</a:t>
            </a:r>
            <a:br>
              <a:rPr lang="en-GB" sz="4400" dirty="0">
                <a:effectLst>
                  <a:outerShdw blurRad="38100" dist="38100" dir="2700000" algn="tl">
                    <a:srgbClr val="000000">
                      <a:alpha val="43137"/>
                    </a:srgbClr>
                  </a:outerShdw>
                </a:effectLst>
              </a:rPr>
            </a:br>
            <a:r>
              <a:rPr lang="en-GB" sz="4400" dirty="0">
                <a:effectLst>
                  <a:outerShdw blurRad="38100" dist="38100" dir="2700000" algn="tl">
                    <a:srgbClr val="000000">
                      <a:alpha val="43137"/>
                    </a:srgbClr>
                  </a:outerShdw>
                </a:effectLst>
              </a:rPr>
              <a:t>Take but degree away, </a:t>
            </a:r>
            <a:r>
              <a:rPr lang="en-GB" sz="4400" dirty="0" err="1">
                <a:effectLst>
                  <a:outerShdw blurRad="38100" dist="38100" dir="2700000" algn="tl">
                    <a:srgbClr val="000000">
                      <a:alpha val="43137"/>
                    </a:srgbClr>
                  </a:outerShdw>
                </a:effectLst>
              </a:rPr>
              <a:t>untune</a:t>
            </a:r>
            <a:r>
              <a:rPr lang="en-GB" sz="4400" dirty="0">
                <a:effectLst>
                  <a:outerShdw blurRad="38100" dist="38100" dir="2700000" algn="tl">
                    <a:srgbClr val="000000">
                      <a:alpha val="43137"/>
                    </a:srgbClr>
                  </a:outerShdw>
                </a:effectLst>
              </a:rPr>
              <a:t> that string,</a:t>
            </a:r>
            <a:br>
              <a:rPr lang="en-GB" sz="4400" dirty="0">
                <a:effectLst>
                  <a:outerShdw blurRad="38100" dist="38100" dir="2700000" algn="tl">
                    <a:srgbClr val="000000">
                      <a:alpha val="43137"/>
                    </a:srgbClr>
                  </a:outerShdw>
                </a:effectLst>
              </a:rPr>
            </a:br>
            <a:r>
              <a:rPr lang="en-GB" sz="4400" dirty="0">
                <a:effectLst>
                  <a:outerShdw blurRad="38100" dist="38100" dir="2700000" algn="tl">
                    <a:srgbClr val="000000">
                      <a:alpha val="43137"/>
                    </a:srgbClr>
                  </a:outerShdw>
                </a:effectLst>
              </a:rPr>
              <a:t>And hark!  What discord follows! </a:t>
            </a:r>
          </a:p>
          <a:p>
            <a:pPr marL="0" indent="0">
              <a:buNone/>
            </a:pPr>
            <a:r>
              <a:rPr lang="en-GB" sz="4400" i="1" dirty="0">
                <a:effectLst>
                  <a:outerShdw blurRad="38100" dist="38100" dir="2700000" algn="tl">
                    <a:srgbClr val="000000">
                      <a:alpha val="43137"/>
                    </a:srgbClr>
                  </a:outerShdw>
                </a:effectLst>
              </a:rPr>
              <a:t>Shakespeare in Troilus and Cressida</a:t>
            </a:r>
            <a:endParaRPr lang="en-SG" sz="4400"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203629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F50DFC-084B-294B-A950-8D146F17DA2B}"/>
              </a:ext>
            </a:extLst>
          </p:cNvPr>
          <p:cNvSpPr>
            <a:spLocks noGrp="1"/>
          </p:cNvSpPr>
          <p:nvPr>
            <p:ph type="title"/>
          </p:nvPr>
        </p:nvSpPr>
        <p:spPr/>
        <p:txBody>
          <a:bodyPr>
            <a:noAutofit/>
          </a:bodyPr>
          <a:lstStyle/>
          <a:p>
            <a:r>
              <a:rPr lang="en-SG" sz="4000" dirty="0"/>
              <a:t>Robert Woodberry’s 2012 study </a:t>
            </a:r>
            <a:br>
              <a:rPr lang="en-SG" sz="4000" dirty="0"/>
            </a:br>
            <a:r>
              <a:rPr lang="en-SG" sz="4000" dirty="0"/>
              <a:t>“The Missionary Roots of Liberal Democracy”</a:t>
            </a:r>
            <a:endParaRPr lang="en-US" sz="4000" dirty="0"/>
          </a:p>
        </p:txBody>
      </p:sp>
      <p:sp>
        <p:nvSpPr>
          <p:cNvPr id="3" name="Content Placeholder 2">
            <a:extLst>
              <a:ext uri="{FF2B5EF4-FFF2-40B4-BE49-F238E27FC236}">
                <a16:creationId xmlns:a16="http://schemas.microsoft.com/office/drawing/2014/main" xmlns="" id="{8F3AB70D-281D-1642-BB28-55F7513020F6}"/>
              </a:ext>
            </a:extLst>
          </p:cNvPr>
          <p:cNvSpPr>
            <a:spLocks noGrp="1"/>
          </p:cNvSpPr>
          <p:nvPr>
            <p:ph idx="1"/>
          </p:nvPr>
        </p:nvSpPr>
        <p:spPr/>
        <p:txBody>
          <a:bodyPr>
            <a:noAutofit/>
          </a:bodyPr>
          <a:lstStyle/>
          <a:p>
            <a:r>
              <a:rPr lang="en-SG" sz="4000" dirty="0" smtClean="0">
                <a:effectLst>
                  <a:outerShdw blurRad="38100" dist="38100" dir="2700000" algn="tl">
                    <a:srgbClr val="000000">
                      <a:alpha val="43137"/>
                    </a:srgbClr>
                  </a:outerShdw>
                </a:effectLst>
              </a:rPr>
              <a:t>“</a:t>
            </a:r>
            <a:r>
              <a:rPr lang="en-SG" sz="4000" dirty="0">
                <a:effectLst>
                  <a:outerShdw blurRad="38100" dist="38100" dir="2700000" algn="tl">
                    <a:srgbClr val="000000">
                      <a:alpha val="43137"/>
                    </a:srgbClr>
                  </a:outerShdw>
                </a:effectLst>
              </a:rPr>
              <a:t>Areas where Protestant missionaries had a significant presence in the past are on average more economically developed today, with comparatively better health, lower infant mortality, lower corruption, greater literacy, higher educational attainment (especially for women), and more robust membership in nongovernmental associations.”</a:t>
            </a:r>
            <a:endParaRPr lang="en-US" sz="4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053404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1E64F5-7C5F-B740-A0A4-E44A7A5EFB16}"/>
              </a:ext>
            </a:extLst>
          </p:cNvPr>
          <p:cNvSpPr>
            <a:spLocks noGrp="1"/>
          </p:cNvSpPr>
          <p:nvPr>
            <p:ph type="title"/>
          </p:nvPr>
        </p:nvSpPr>
        <p:spPr/>
        <p:txBody>
          <a:bodyPr>
            <a:normAutofit/>
          </a:bodyPr>
          <a:lstStyle/>
          <a:p>
            <a:r>
              <a:rPr lang="en-US" dirty="0"/>
              <a:t>3. </a:t>
            </a:r>
            <a:r>
              <a:rPr lang="en-GB" b="1" dirty="0"/>
              <a:t>That People may know their God</a:t>
            </a:r>
            <a:endParaRPr lang="en-US" dirty="0"/>
          </a:p>
        </p:txBody>
      </p:sp>
      <p:sp>
        <p:nvSpPr>
          <p:cNvPr id="3" name="Content Placeholder 2">
            <a:extLst>
              <a:ext uri="{FF2B5EF4-FFF2-40B4-BE49-F238E27FC236}">
                <a16:creationId xmlns:a16="http://schemas.microsoft.com/office/drawing/2014/main" xmlns="" id="{B9AA33C7-0C69-644C-8BBF-4E1A5E873527}"/>
              </a:ext>
            </a:extLst>
          </p:cNvPr>
          <p:cNvSpPr>
            <a:spLocks noGrp="1"/>
          </p:cNvSpPr>
          <p:nvPr>
            <p:ph idx="1"/>
          </p:nvPr>
        </p:nvSpPr>
        <p:spPr>
          <a:xfrm>
            <a:off x="561315" y="1825625"/>
            <a:ext cx="10792485" cy="4351338"/>
          </a:xfrm>
        </p:spPr>
        <p:txBody>
          <a:bodyPr>
            <a:noAutofit/>
          </a:bodyPr>
          <a:lstStyle/>
          <a:p>
            <a:r>
              <a:rPr lang="en-GB" sz="4400" dirty="0">
                <a:effectLst>
                  <a:outerShdw blurRad="38100" dist="38100" dir="2700000" algn="tl">
                    <a:srgbClr val="000000">
                      <a:alpha val="43137"/>
                    </a:srgbClr>
                  </a:outerShdw>
                </a:effectLst>
              </a:rPr>
              <a:t>“…who desires all people to be saved and to come to the knowledge of the truth. For there is one God, and there is one mediator between God and men, the man Christ Jesus,  who gave himself as a ransom for all, which is the testimony given at the proper time.” </a:t>
            </a:r>
          </a:p>
          <a:p>
            <a:pPr marL="0" indent="0">
              <a:buNone/>
            </a:pPr>
            <a:r>
              <a:rPr lang="en-GB" sz="4400" dirty="0">
                <a:effectLst>
                  <a:outerShdw blurRad="38100" dist="38100" dir="2700000" algn="tl">
                    <a:srgbClr val="000000">
                      <a:alpha val="43137"/>
                    </a:srgbClr>
                  </a:outerShdw>
                </a:effectLst>
              </a:rPr>
              <a:t>  1 Tim 2:4-6</a:t>
            </a:r>
            <a:endParaRPr lang="en-SG" sz="4400" dirty="0">
              <a:effectLst>
                <a:outerShdw blurRad="38100" dist="38100" dir="2700000" algn="tl">
                  <a:srgbClr val="000000">
                    <a:alpha val="43137"/>
                  </a:srgbClr>
                </a:outerShdw>
              </a:effectLst>
            </a:endParaRPr>
          </a:p>
          <a:p>
            <a:endParaRPr lang="en-US" sz="4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354027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B425B8-34D0-A84E-8711-37BB304CE5D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29D3AD96-5090-CB4E-90F6-F60F44448C32}"/>
              </a:ext>
            </a:extLst>
          </p:cNvPr>
          <p:cNvSpPr>
            <a:spLocks noGrp="1"/>
          </p:cNvSpPr>
          <p:nvPr>
            <p:ph idx="1"/>
          </p:nvPr>
        </p:nvSpPr>
        <p:spPr/>
        <p:txBody>
          <a:bodyPr>
            <a:noAutofit/>
          </a:bodyPr>
          <a:lstStyle/>
          <a:p>
            <a:r>
              <a:rPr lang="en-SG" sz="4800" dirty="0">
                <a:effectLst>
                  <a:outerShdw blurRad="38100" dist="38100" dir="2700000" algn="tl">
                    <a:srgbClr val="000000">
                      <a:alpha val="43137"/>
                    </a:srgbClr>
                  </a:outerShdw>
                </a:effectLst>
              </a:rPr>
              <a:t>“Grace enabled human political community to achieve its natural potential, to function rightly within its own limitations, and to point beyond itself to the operations of grace that transcended those limitations.” </a:t>
            </a:r>
          </a:p>
          <a:p>
            <a:pPr marL="0" indent="0">
              <a:buNone/>
            </a:pPr>
            <a:r>
              <a:rPr lang="en-SG" sz="4800" dirty="0">
                <a:effectLst>
                  <a:outerShdw blurRad="38100" dist="38100" dir="2700000" algn="tl">
                    <a:srgbClr val="000000">
                      <a:alpha val="43137"/>
                    </a:srgbClr>
                  </a:outerShdw>
                </a:effectLst>
              </a:rPr>
              <a:t> - </a:t>
            </a:r>
            <a:r>
              <a:rPr lang="en-SG" sz="4400" i="1" dirty="0">
                <a:effectLst>
                  <a:outerShdw blurRad="38100" dist="38100" dir="2700000" algn="tl">
                    <a:srgbClr val="000000">
                      <a:alpha val="43137"/>
                    </a:srgbClr>
                  </a:outerShdw>
                </a:effectLst>
              </a:rPr>
              <a:t>Richard Hooker</a:t>
            </a:r>
          </a:p>
        </p:txBody>
      </p:sp>
    </p:spTree>
    <p:extLst>
      <p:ext uri="{BB962C8B-B14F-4D97-AF65-F5344CB8AC3E}">
        <p14:creationId xmlns:p14="http://schemas.microsoft.com/office/powerpoint/2010/main" val="11323765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1E64F5-7C5F-B740-A0A4-E44A7A5EFB16}"/>
              </a:ext>
            </a:extLst>
          </p:cNvPr>
          <p:cNvSpPr>
            <a:spLocks noGrp="1"/>
          </p:cNvSpPr>
          <p:nvPr>
            <p:ph type="title"/>
          </p:nvPr>
        </p:nvSpPr>
        <p:spPr/>
        <p:txBody>
          <a:bodyPr>
            <a:normAutofit/>
          </a:bodyPr>
          <a:lstStyle/>
          <a:p>
            <a:endParaRPr lang="en-US" dirty="0"/>
          </a:p>
        </p:txBody>
      </p:sp>
      <p:sp>
        <p:nvSpPr>
          <p:cNvPr id="3" name="Content Placeholder 2">
            <a:extLst>
              <a:ext uri="{FF2B5EF4-FFF2-40B4-BE49-F238E27FC236}">
                <a16:creationId xmlns:a16="http://schemas.microsoft.com/office/drawing/2014/main" xmlns="" id="{B9AA33C7-0C69-644C-8BBF-4E1A5E873527}"/>
              </a:ext>
            </a:extLst>
          </p:cNvPr>
          <p:cNvSpPr>
            <a:spLocks noGrp="1"/>
          </p:cNvSpPr>
          <p:nvPr>
            <p:ph idx="1"/>
          </p:nvPr>
        </p:nvSpPr>
        <p:spPr/>
        <p:txBody>
          <a:bodyPr>
            <a:normAutofit/>
          </a:bodyPr>
          <a:lstStyle/>
          <a:p>
            <a:pPr marL="0" indent="0">
              <a:buNone/>
            </a:pPr>
            <a:endParaRPr lang="en-GB" sz="5400" b="1" dirty="0"/>
          </a:p>
          <a:p>
            <a:pPr marL="0" indent="0" algn="ctr">
              <a:buNone/>
            </a:pPr>
            <a:r>
              <a:rPr lang="en-GB" sz="5400" b="1" dirty="0"/>
              <a:t>All Prayers for All Peoples </a:t>
            </a:r>
            <a:r>
              <a:rPr lang="en-GB" sz="5400" b="1" dirty="0" smtClean="0"/>
              <a:t/>
            </a:r>
            <a:br>
              <a:rPr lang="en-GB" sz="5400" b="1" dirty="0" smtClean="0"/>
            </a:br>
            <a:r>
              <a:rPr lang="en-GB" sz="5400" b="1" dirty="0" smtClean="0"/>
              <a:t>that </a:t>
            </a:r>
            <a:r>
              <a:rPr lang="en-GB" sz="5400" b="1" dirty="0"/>
              <a:t>All may be saved. </a:t>
            </a:r>
            <a:endParaRPr lang="en-SG" sz="5400" b="1" dirty="0"/>
          </a:p>
        </p:txBody>
      </p:sp>
    </p:spTree>
    <p:extLst>
      <p:ext uri="{BB962C8B-B14F-4D97-AF65-F5344CB8AC3E}">
        <p14:creationId xmlns:p14="http://schemas.microsoft.com/office/powerpoint/2010/main" val="28157388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690B37-1C15-0840-A79E-BAC6A25D29C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842A4974-E38B-0842-8D14-48C44781E370}"/>
              </a:ext>
            </a:extLst>
          </p:cNvPr>
          <p:cNvPicPr>
            <a:picLocks noGrp="1" noChangeAspect="1"/>
          </p:cNvPicPr>
          <p:nvPr>
            <p:ph idx="1"/>
          </p:nvPr>
        </p:nvPicPr>
        <p:blipFill>
          <a:blip r:embed="rId2"/>
          <a:stretch>
            <a:fillRect/>
          </a:stretch>
        </p:blipFill>
        <p:spPr>
          <a:xfrm>
            <a:off x="0" y="569844"/>
            <a:ext cx="12132634" cy="5984181"/>
          </a:xfrm>
        </p:spPr>
      </p:pic>
    </p:spTree>
    <p:extLst>
      <p:ext uri="{BB962C8B-B14F-4D97-AF65-F5344CB8AC3E}">
        <p14:creationId xmlns:p14="http://schemas.microsoft.com/office/powerpoint/2010/main" val="2359479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DFB83E-B304-9E4D-A29F-AC3654EE8AB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0CFA7440-AF34-944C-9FED-8A505B7B72C2}"/>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06017" y="-69618"/>
            <a:ext cx="12298017" cy="6917635"/>
          </a:xfrm>
        </p:spPr>
      </p:pic>
    </p:spTree>
    <p:extLst>
      <p:ext uri="{BB962C8B-B14F-4D97-AF65-F5344CB8AC3E}">
        <p14:creationId xmlns:p14="http://schemas.microsoft.com/office/powerpoint/2010/main" val="3507594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TextBox 3"/>
          <p:cNvSpPr txBox="1"/>
          <p:nvPr/>
        </p:nvSpPr>
        <p:spPr>
          <a:xfrm>
            <a:off x="1562297" y="2852938"/>
            <a:ext cx="6018699" cy="584775"/>
          </a:xfrm>
          <a:prstGeom prst="rect">
            <a:avLst/>
          </a:prstGeom>
          <a:noFill/>
        </p:spPr>
        <p:txBody>
          <a:bodyPr wrap="none" rtlCol="0">
            <a:spAutoFit/>
          </a:bodyPr>
          <a:lstStyle/>
          <a:p>
            <a:r>
              <a:rPr lang="en-US" sz="3200" spc="400" dirty="0"/>
              <a:t>ST ANDREW’S CATHEDRAL</a:t>
            </a:r>
          </a:p>
        </p:txBody>
      </p:sp>
      <p:sp>
        <p:nvSpPr>
          <p:cNvPr id="6" name="Rectangle 5"/>
          <p:cNvSpPr/>
          <p:nvPr/>
        </p:nvSpPr>
        <p:spPr>
          <a:xfrm>
            <a:off x="0" y="3468491"/>
            <a:ext cx="8342995" cy="720395"/>
          </a:xfrm>
          <a:prstGeom prst="rect">
            <a:avLst/>
          </a:prstGeom>
          <a:solidFill>
            <a:srgbClr val="A46D0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7" name="TextBox 6"/>
          <p:cNvSpPr txBox="1"/>
          <p:nvPr/>
        </p:nvSpPr>
        <p:spPr>
          <a:xfrm>
            <a:off x="740585" y="3413189"/>
            <a:ext cx="6461449" cy="830997"/>
          </a:xfrm>
          <a:prstGeom prst="rect">
            <a:avLst/>
          </a:prstGeom>
          <a:noFill/>
        </p:spPr>
        <p:txBody>
          <a:bodyPr wrap="none" rtlCol="0">
            <a:spAutoFit/>
          </a:bodyPr>
          <a:lstStyle/>
          <a:p>
            <a:r>
              <a:rPr lang="en-US" sz="4800" dirty="0">
                <a:solidFill>
                  <a:srgbClr val="FFFFFF"/>
                </a:solidFill>
              </a:rPr>
              <a:t>2018 – YEAR OF PRAYER</a:t>
            </a:r>
          </a:p>
        </p:txBody>
      </p:sp>
      <p:pic>
        <p:nvPicPr>
          <p:cNvPr id="8" name="Picture 7">
            <a:extLst>
              <a:ext uri="{FF2B5EF4-FFF2-40B4-BE49-F238E27FC236}">
                <a16:creationId xmlns:a16="http://schemas.microsoft.com/office/drawing/2014/main" xmlns="" id="{0DF72E9D-F1A6-E643-BC84-8BA7805257A4}"/>
              </a:ext>
            </a:extLst>
          </p:cNvPr>
          <p:cNvPicPr>
            <a:picLocks noChangeAspect="1"/>
          </p:cNvPicPr>
          <p:nvPr/>
        </p:nvPicPr>
        <p:blipFill>
          <a:blip r:embed="rId3"/>
          <a:stretch>
            <a:fillRect/>
          </a:stretch>
        </p:blipFill>
        <p:spPr>
          <a:xfrm>
            <a:off x="-2406028" y="675862"/>
            <a:ext cx="14598027" cy="4228648"/>
          </a:xfrm>
          <a:prstGeom prst="rect">
            <a:avLst/>
          </a:prstGeom>
        </p:spPr>
      </p:pic>
    </p:spTree>
    <p:extLst>
      <p:ext uri="{BB962C8B-B14F-4D97-AF65-F5344CB8AC3E}">
        <p14:creationId xmlns:p14="http://schemas.microsoft.com/office/powerpoint/2010/main" val="2900576071"/>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xmlns="" id="{7D6B0552-7D66-E148-B3F9-29293700787C}"/>
              </a:ext>
            </a:extLst>
          </p:cNvPr>
          <p:cNvPicPr>
            <a:picLocks noGrp="1" noChangeAspect="1"/>
          </p:cNvPicPr>
          <p:nvPr>
            <p:ph idx="1"/>
          </p:nvPr>
        </p:nvPicPr>
        <p:blipFill>
          <a:blip r:embed="rId2"/>
          <a:stretch>
            <a:fillRect/>
          </a:stretch>
        </p:blipFill>
        <p:spPr>
          <a:xfrm>
            <a:off x="525978" y="317459"/>
            <a:ext cx="9120249" cy="6024640"/>
          </a:xfrm>
        </p:spPr>
      </p:pic>
      <p:sp>
        <p:nvSpPr>
          <p:cNvPr id="2" name="Title 1">
            <a:extLst>
              <a:ext uri="{FF2B5EF4-FFF2-40B4-BE49-F238E27FC236}">
                <a16:creationId xmlns:a16="http://schemas.microsoft.com/office/drawing/2014/main" xmlns="" id="{007311BB-9374-8A4F-803B-2C90AD117C2B}"/>
              </a:ext>
            </a:extLst>
          </p:cNvPr>
          <p:cNvSpPr>
            <a:spLocks noGrp="1"/>
          </p:cNvSpPr>
          <p:nvPr>
            <p:ph type="title"/>
          </p:nvPr>
        </p:nvSpPr>
        <p:spPr>
          <a:xfrm>
            <a:off x="8224652" y="5293384"/>
            <a:ext cx="3626922" cy="1325563"/>
          </a:xfrm>
        </p:spPr>
        <p:txBody>
          <a:bodyPr>
            <a:normAutofit/>
          </a:bodyPr>
          <a:lstStyle/>
          <a:p>
            <a:r>
              <a:rPr lang="en-US" sz="4000" dirty="0"/>
              <a:t>June 12 @Singapore</a:t>
            </a:r>
          </a:p>
        </p:txBody>
      </p:sp>
    </p:spTree>
    <p:extLst>
      <p:ext uri="{BB962C8B-B14F-4D97-AF65-F5344CB8AC3E}">
        <p14:creationId xmlns:p14="http://schemas.microsoft.com/office/powerpoint/2010/main" val="25279146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xmlns="" id="{36AB8AFB-3DBD-114F-87C2-E358AEE40FEA}"/>
              </a:ext>
            </a:extLst>
          </p:cNvPr>
          <p:cNvPicPr>
            <a:picLocks noGrp="1" noChangeAspect="1"/>
          </p:cNvPicPr>
          <p:nvPr>
            <p:ph idx="1"/>
          </p:nvPr>
        </p:nvPicPr>
        <p:blipFill>
          <a:blip r:embed="rId2"/>
          <a:stretch>
            <a:fillRect/>
          </a:stretch>
        </p:blipFill>
        <p:spPr>
          <a:xfrm>
            <a:off x="0" y="588519"/>
            <a:ext cx="10289826" cy="5622276"/>
          </a:xfrm>
        </p:spPr>
      </p:pic>
    </p:spTree>
    <p:extLst>
      <p:ext uri="{BB962C8B-B14F-4D97-AF65-F5344CB8AC3E}">
        <p14:creationId xmlns:p14="http://schemas.microsoft.com/office/powerpoint/2010/main" val="38377415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TextBox 3"/>
          <p:cNvSpPr txBox="1"/>
          <p:nvPr/>
        </p:nvSpPr>
        <p:spPr>
          <a:xfrm>
            <a:off x="1562297" y="2852938"/>
            <a:ext cx="6018699" cy="584775"/>
          </a:xfrm>
          <a:prstGeom prst="rect">
            <a:avLst/>
          </a:prstGeom>
          <a:noFill/>
        </p:spPr>
        <p:txBody>
          <a:bodyPr wrap="none" rtlCol="0">
            <a:spAutoFit/>
          </a:bodyPr>
          <a:lstStyle/>
          <a:p>
            <a:r>
              <a:rPr lang="en-US" sz="3200" spc="400" dirty="0"/>
              <a:t>ST ANDREW’S CATHEDRAL</a:t>
            </a:r>
          </a:p>
        </p:txBody>
      </p:sp>
      <p:pic>
        <p:nvPicPr>
          <p:cNvPr id="5" name="Picture 4" descr="white.ai"/>
          <p:cNvPicPr>
            <a:picLocks noChangeAspect="1"/>
          </p:cNvPicPr>
          <p:nvPr/>
        </p:nvPicPr>
        <p:blipFill rotWithShape="1">
          <a:blip r:embed="rId3" cstate="screen">
            <a:extLst>
              <a:ext uri="{28A0092B-C50C-407E-A947-70E740481C1C}">
                <a14:useLocalDpi xmlns:a14="http://schemas.microsoft.com/office/drawing/2010/main"/>
              </a:ext>
            </a:extLst>
          </a:blip>
          <a:srcRect l="22301" t="31579" r="16365" b="21156"/>
          <a:stretch/>
        </p:blipFill>
        <p:spPr>
          <a:xfrm>
            <a:off x="8764331" y="2693486"/>
            <a:ext cx="3192301" cy="3481236"/>
          </a:xfrm>
          <a:prstGeom prst="rect">
            <a:avLst/>
          </a:prstGeom>
        </p:spPr>
      </p:pic>
      <p:sp>
        <p:nvSpPr>
          <p:cNvPr id="6" name="Rectangle 5"/>
          <p:cNvSpPr/>
          <p:nvPr/>
        </p:nvSpPr>
        <p:spPr>
          <a:xfrm>
            <a:off x="0" y="3468491"/>
            <a:ext cx="8342995" cy="720395"/>
          </a:xfrm>
          <a:prstGeom prst="rect">
            <a:avLst/>
          </a:prstGeom>
          <a:solidFill>
            <a:srgbClr val="A46D0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7" name="TextBox 6"/>
          <p:cNvSpPr txBox="1"/>
          <p:nvPr/>
        </p:nvSpPr>
        <p:spPr>
          <a:xfrm>
            <a:off x="740585" y="3413189"/>
            <a:ext cx="6461449" cy="830997"/>
          </a:xfrm>
          <a:prstGeom prst="rect">
            <a:avLst/>
          </a:prstGeom>
          <a:noFill/>
        </p:spPr>
        <p:txBody>
          <a:bodyPr wrap="none" rtlCol="0">
            <a:spAutoFit/>
          </a:bodyPr>
          <a:lstStyle/>
          <a:p>
            <a:r>
              <a:rPr lang="en-US" sz="4800" dirty="0">
                <a:solidFill>
                  <a:srgbClr val="FFFFFF"/>
                </a:solidFill>
              </a:rPr>
              <a:t>2018 – YEAR OF PRAYER</a:t>
            </a:r>
          </a:p>
        </p:txBody>
      </p:sp>
    </p:spTree>
    <p:extLst>
      <p:ext uri="{BB962C8B-B14F-4D97-AF65-F5344CB8AC3E}">
        <p14:creationId xmlns:p14="http://schemas.microsoft.com/office/powerpoint/2010/main" val="354830826"/>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328915" y="5728505"/>
            <a:ext cx="9144000" cy="754025"/>
          </a:xfrm>
        </p:spPr>
        <p:txBody>
          <a:bodyPr>
            <a:normAutofit/>
          </a:bodyPr>
          <a:lstStyle/>
          <a:p>
            <a:r>
              <a:rPr lang="en-US" sz="4000" b="1" dirty="0" smtClean="0"/>
              <a:t>8.00 &amp; 11.15  </a:t>
            </a:r>
            <a:r>
              <a:rPr lang="en-US" sz="4000" b="1" dirty="0"/>
              <a:t>am</a:t>
            </a:r>
            <a:r>
              <a:rPr lang="en-US" sz="4000" b="1"/>
              <a:t>, </a:t>
            </a:r>
            <a:r>
              <a:rPr lang="en-US" sz="4000" b="1" smtClean="0"/>
              <a:t>13th</a:t>
            </a:r>
            <a:r>
              <a:rPr lang="en-US" sz="4000" b="1" smtClean="0"/>
              <a:t> </a:t>
            </a:r>
            <a:r>
              <a:rPr lang="en-US" sz="4000" b="1" dirty="0"/>
              <a:t>May 2018</a:t>
            </a:r>
            <a:endParaRPr lang="en-US" sz="4000" dirty="0"/>
          </a:p>
        </p:txBody>
      </p:sp>
      <p:sp>
        <p:nvSpPr>
          <p:cNvPr id="5" name="Title 4">
            <a:extLst>
              <a:ext uri="{FF2B5EF4-FFF2-40B4-BE49-F238E27FC236}">
                <a16:creationId xmlns:a16="http://schemas.microsoft.com/office/drawing/2014/main" xmlns="" id="{B2F98C1C-7877-C645-87E9-14E4166CDC1F}"/>
              </a:ext>
            </a:extLst>
          </p:cNvPr>
          <p:cNvSpPr>
            <a:spLocks noGrp="1"/>
          </p:cNvSpPr>
          <p:nvPr>
            <p:ph type="ctrTitle"/>
          </p:nvPr>
        </p:nvSpPr>
        <p:spPr>
          <a:xfrm>
            <a:off x="2328915" y="4464027"/>
            <a:ext cx="9144000" cy="1641490"/>
          </a:xfrm>
        </p:spPr>
        <p:txBody>
          <a:bodyPr/>
          <a:lstStyle/>
          <a:p>
            <a:r>
              <a:rPr lang="en-US" dirty="0">
                <a:effectLst/>
              </a:rPr>
              <a:t>Praying for the Nations</a:t>
            </a:r>
          </a:p>
        </p:txBody>
      </p:sp>
    </p:spTree>
    <p:extLst>
      <p:ext uri="{BB962C8B-B14F-4D97-AF65-F5344CB8AC3E}">
        <p14:creationId xmlns:p14="http://schemas.microsoft.com/office/powerpoint/2010/main" val="2347104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0000" y="365125"/>
            <a:ext cx="10233800" cy="1325563"/>
          </a:xfrm>
        </p:spPr>
        <p:txBody>
          <a:bodyPr/>
          <a:lstStyle/>
          <a:p>
            <a:pPr algn="ctr"/>
            <a:endParaRPr lang="en-US" dirty="0"/>
          </a:p>
        </p:txBody>
      </p:sp>
      <p:sp>
        <p:nvSpPr>
          <p:cNvPr id="3" name="Content Placeholder 2"/>
          <p:cNvSpPr>
            <a:spLocks noGrp="1"/>
          </p:cNvSpPr>
          <p:nvPr>
            <p:ph idx="1"/>
          </p:nvPr>
        </p:nvSpPr>
        <p:spPr>
          <a:xfrm>
            <a:off x="821635" y="1825625"/>
            <a:ext cx="10532165" cy="4351338"/>
          </a:xfrm>
        </p:spPr>
        <p:txBody>
          <a:bodyPr>
            <a:noAutofit/>
          </a:bodyPr>
          <a:lstStyle/>
          <a:p>
            <a:pPr marL="0" indent="0" algn="ctr">
              <a:buNone/>
            </a:pPr>
            <a:endParaRPr lang="en-US" sz="4800" dirty="0"/>
          </a:p>
          <a:p>
            <a:pPr marL="0" indent="0" algn="ctr">
              <a:buNone/>
            </a:pPr>
            <a:r>
              <a:rPr lang="en-US" sz="6000" b="1" dirty="0"/>
              <a:t>Pay</a:t>
            </a:r>
            <a:r>
              <a:rPr lang="en-US" sz="4800" dirty="0"/>
              <a:t> to</a:t>
            </a:r>
          </a:p>
          <a:p>
            <a:pPr marL="0" indent="0" algn="ctr">
              <a:buNone/>
            </a:pPr>
            <a:r>
              <a:rPr lang="en-US" sz="6000" b="1" dirty="0"/>
              <a:t>Pray</a:t>
            </a:r>
            <a:r>
              <a:rPr lang="en-US" sz="4800" dirty="0"/>
              <a:t> for</a:t>
            </a:r>
          </a:p>
          <a:p>
            <a:pPr marL="0" indent="0" algn="ctr">
              <a:buNone/>
            </a:pPr>
            <a:r>
              <a:rPr lang="en-US" sz="4800" dirty="0"/>
              <a:t>the Authorities</a:t>
            </a:r>
          </a:p>
        </p:txBody>
      </p:sp>
    </p:spTree>
    <p:extLst>
      <p:ext uri="{BB962C8B-B14F-4D97-AF65-F5344CB8AC3E}">
        <p14:creationId xmlns:p14="http://schemas.microsoft.com/office/powerpoint/2010/main" val="896871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262" y="2856077"/>
            <a:ext cx="10515600" cy="1325563"/>
          </a:xfrm>
        </p:spPr>
        <p:txBody>
          <a:bodyPr>
            <a:noAutofit/>
          </a:bodyPr>
          <a:lstStyle/>
          <a:p>
            <a:r>
              <a:rPr lang="en-GB" sz="3600" i="1" dirty="0"/>
              <a:t>1 Timothy 2:1-4</a:t>
            </a:r>
            <a:r>
              <a:rPr lang="en-SG" sz="4000" dirty="0"/>
              <a:t/>
            </a:r>
            <a:br>
              <a:rPr lang="en-SG" sz="4000" dirty="0"/>
            </a:br>
            <a:r>
              <a:rPr lang="en-GB" sz="4000" dirty="0"/>
              <a:t>First of all, then, I urge that supplications, prayers, intercessions, and thanksgivings be made for all people, </a:t>
            </a:r>
            <a:r>
              <a:rPr lang="en-GB" sz="4000" b="1" baseline="30000" dirty="0"/>
              <a:t>2 </a:t>
            </a:r>
            <a:r>
              <a:rPr lang="en-GB" sz="4000" dirty="0"/>
              <a:t>for kings and all who are in high positions, that we may lead a peaceful and quiet life, godly and dignified in every way. </a:t>
            </a:r>
            <a:r>
              <a:rPr lang="en-GB" sz="4000" b="1" baseline="30000" dirty="0"/>
              <a:t>3 </a:t>
            </a:r>
            <a:r>
              <a:rPr lang="en-GB" sz="4000" dirty="0"/>
              <a:t>This is good, and it is pleasing in the sight of God our </a:t>
            </a:r>
            <a:r>
              <a:rPr lang="en-GB" sz="4000" dirty="0" err="1"/>
              <a:t>Savior</a:t>
            </a:r>
            <a:r>
              <a:rPr lang="en-GB" sz="4000" dirty="0"/>
              <a:t>, </a:t>
            </a:r>
            <a:r>
              <a:rPr lang="en-GB" sz="4000" b="1" baseline="30000" dirty="0"/>
              <a:t>4 </a:t>
            </a:r>
            <a:r>
              <a:rPr lang="en-GB" sz="4000" dirty="0"/>
              <a:t>who desires all people to be saved and to come to the knowledge of the truth.</a:t>
            </a:r>
          </a:p>
        </p:txBody>
      </p:sp>
    </p:spTree>
    <p:extLst>
      <p:ext uri="{BB962C8B-B14F-4D97-AF65-F5344CB8AC3E}">
        <p14:creationId xmlns:p14="http://schemas.microsoft.com/office/powerpoint/2010/main" val="626879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GB" sz="4000" dirty="0"/>
              <a:t>First of all, then, I urge that </a:t>
            </a:r>
            <a:r>
              <a:rPr lang="en-GB" sz="4000" u="sng" dirty="0"/>
              <a:t>supplications, prayers, intercessions, and thanksgivings </a:t>
            </a:r>
            <a:r>
              <a:rPr lang="en-GB" sz="4000" dirty="0"/>
              <a:t>be made for </a:t>
            </a:r>
            <a:r>
              <a:rPr lang="en-GB" sz="4000" u="sng" dirty="0"/>
              <a:t>all people</a:t>
            </a:r>
            <a:r>
              <a:rPr lang="en-GB" sz="4000" dirty="0"/>
              <a:t>, </a:t>
            </a:r>
            <a:r>
              <a:rPr lang="en-GB" sz="4000" b="1" baseline="30000" dirty="0"/>
              <a:t>2 </a:t>
            </a:r>
            <a:r>
              <a:rPr lang="en-GB" sz="4000" dirty="0"/>
              <a:t>for kings and all who are in high positions…</a:t>
            </a:r>
          </a:p>
          <a:p>
            <a:endParaRPr lang="en-GB" sz="4800" dirty="0"/>
          </a:p>
        </p:txBody>
      </p:sp>
      <p:sp>
        <p:nvSpPr>
          <p:cNvPr id="4" name="Title 3"/>
          <p:cNvSpPr>
            <a:spLocks noGrp="1"/>
          </p:cNvSpPr>
          <p:nvPr>
            <p:ph type="title"/>
          </p:nvPr>
        </p:nvSpPr>
        <p:spPr/>
        <p:txBody>
          <a:bodyPr>
            <a:normAutofit/>
          </a:bodyPr>
          <a:lstStyle/>
          <a:p>
            <a:r>
              <a:rPr lang="en-US" dirty="0"/>
              <a:t>1. </a:t>
            </a:r>
            <a:r>
              <a:rPr lang="en-GB" b="1" dirty="0"/>
              <a:t>Of First Priority</a:t>
            </a:r>
            <a:endParaRPr lang="en-US" dirty="0"/>
          </a:p>
        </p:txBody>
      </p:sp>
    </p:spTree>
    <p:extLst>
      <p:ext uri="{BB962C8B-B14F-4D97-AF65-F5344CB8AC3E}">
        <p14:creationId xmlns:p14="http://schemas.microsoft.com/office/powerpoint/2010/main" val="12032932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20000" y="1027906"/>
            <a:ext cx="10233800" cy="3244316"/>
          </a:xfrm>
        </p:spPr>
        <p:txBody>
          <a:bodyPr>
            <a:normAutofit/>
          </a:bodyPr>
          <a:lstStyle/>
          <a:p>
            <a:pPr marL="0" indent="0" algn="ctr">
              <a:buNone/>
            </a:pPr>
            <a:endParaRPr lang="en-GB" sz="6000" dirty="0"/>
          </a:p>
          <a:p>
            <a:pPr marL="0" indent="0" algn="ctr">
              <a:buNone/>
            </a:pPr>
            <a:endParaRPr lang="en-GB" sz="6000" dirty="0"/>
          </a:p>
          <a:p>
            <a:pPr marL="0" indent="0" algn="ctr">
              <a:buNone/>
            </a:pPr>
            <a:r>
              <a:rPr lang="en-GB" sz="6000" dirty="0"/>
              <a:t>ALL prayers for </a:t>
            </a:r>
            <a:r>
              <a:rPr lang="en-GB" sz="6000" dirty="0" smtClean="0"/>
              <a:t>ALL </a:t>
            </a:r>
            <a:r>
              <a:rPr lang="en-GB" sz="6000" dirty="0"/>
              <a:t>peoples</a:t>
            </a:r>
          </a:p>
        </p:txBody>
      </p:sp>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1869460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45718"/>
            <a:ext cx="9645713" cy="1325563"/>
          </a:xfrm>
        </p:spPr>
        <p:txBody>
          <a:bodyPr>
            <a:noAutofit/>
          </a:bodyPr>
          <a:lstStyle/>
          <a:p>
            <a:r>
              <a:rPr lang="en-SG" sz="4400" dirty="0">
                <a:effectLst>
                  <a:outerShdw blurRad="38100" dist="38100" dir="2700000" algn="tl">
                    <a:srgbClr val="000000">
                      <a:alpha val="43137"/>
                    </a:srgbClr>
                  </a:outerShdw>
                </a:effectLst>
              </a:rPr>
              <a:t/>
            </a:r>
            <a:br>
              <a:rPr lang="en-SG" sz="4400" dirty="0">
                <a:effectLst>
                  <a:outerShdw blurRad="38100" dist="38100" dir="2700000" algn="tl">
                    <a:srgbClr val="000000">
                      <a:alpha val="43137"/>
                    </a:srgbClr>
                  </a:outerShdw>
                </a:effectLst>
              </a:rPr>
            </a:br>
            <a:r>
              <a:rPr lang="en-GB" sz="4400" dirty="0">
                <a:effectLst>
                  <a:outerShdw blurRad="38100" dist="38100" dir="2700000" algn="tl">
                    <a:srgbClr val="000000">
                      <a:alpha val="43137"/>
                    </a:srgbClr>
                  </a:outerShdw>
                </a:effectLst>
              </a:rPr>
              <a:t>Let every person be subject to the governing authorities. For there is no authority except from God, and those that exist have been instituted by God. - Romans 13:1 </a:t>
            </a:r>
            <a:br>
              <a:rPr lang="en-GB" sz="4400" dirty="0">
                <a:effectLst>
                  <a:outerShdw blurRad="38100" dist="38100" dir="2700000" algn="tl">
                    <a:srgbClr val="000000">
                      <a:alpha val="43137"/>
                    </a:srgbClr>
                  </a:outerShdw>
                </a:effectLst>
              </a:rPr>
            </a:br>
            <a:r>
              <a:rPr lang="en-GB" sz="4400" dirty="0">
                <a:effectLst>
                  <a:outerShdw blurRad="38100" dist="38100" dir="2700000" algn="tl">
                    <a:srgbClr val="000000">
                      <a:alpha val="43137"/>
                    </a:srgbClr>
                  </a:outerShdw>
                </a:effectLst>
              </a:rPr>
              <a:t/>
            </a:r>
            <a:br>
              <a:rPr lang="en-GB" sz="4400" dirty="0">
                <a:effectLst>
                  <a:outerShdw blurRad="38100" dist="38100" dir="2700000" algn="tl">
                    <a:srgbClr val="000000">
                      <a:alpha val="43137"/>
                    </a:srgbClr>
                  </a:outerShdw>
                </a:effectLst>
              </a:rPr>
            </a:br>
            <a:r>
              <a:rPr lang="en-GB" sz="4400" dirty="0">
                <a:effectLst>
                  <a:outerShdw blurRad="38100" dist="38100" dir="2700000" algn="tl">
                    <a:srgbClr val="000000">
                      <a:alpha val="43137"/>
                    </a:srgbClr>
                  </a:outerShdw>
                </a:effectLst>
              </a:rPr>
              <a:t>“</a:t>
            </a:r>
            <a:r>
              <a:rPr lang="en-SG" sz="4400" dirty="0">
                <a:effectLst>
                  <a:outerShdw blurRad="38100" dist="38100" dir="2700000" algn="tl">
                    <a:srgbClr val="000000">
                      <a:alpha val="43137"/>
                    </a:srgbClr>
                  </a:outerShdw>
                </a:effectLst>
              </a:rPr>
              <a:t>he who is the blessed and only Sovereign, the </a:t>
            </a:r>
            <a:r>
              <a:rPr lang="en-SG" sz="4400" u="sng" dirty="0">
                <a:effectLst>
                  <a:outerShdw blurRad="38100" dist="38100" dir="2700000" algn="tl">
                    <a:srgbClr val="000000">
                      <a:alpha val="43137"/>
                    </a:srgbClr>
                  </a:outerShdw>
                </a:effectLst>
              </a:rPr>
              <a:t>King of kings</a:t>
            </a:r>
            <a:r>
              <a:rPr lang="en-SG" sz="4400" dirty="0">
                <a:effectLst>
                  <a:outerShdw blurRad="38100" dist="38100" dir="2700000" algn="tl">
                    <a:srgbClr val="000000">
                      <a:alpha val="43137"/>
                    </a:srgbClr>
                  </a:outerShdw>
                </a:effectLst>
              </a:rPr>
              <a:t> and Lord of lords,…”- </a:t>
            </a:r>
            <a:r>
              <a:rPr lang="en-GB" sz="4000" dirty="0">
                <a:effectLst>
                  <a:outerShdw blurRad="38100" dist="38100" dir="2700000" algn="tl">
                    <a:srgbClr val="000000">
                      <a:alpha val="43137"/>
                    </a:srgbClr>
                  </a:outerShdw>
                </a:effectLst>
              </a:rPr>
              <a:t>1 Tim 6:15 </a:t>
            </a:r>
            <a:r>
              <a:rPr lang="en-SG" sz="4400" dirty="0">
                <a:effectLst>
                  <a:outerShdw blurRad="38100" dist="38100" dir="2700000" algn="tl">
                    <a:srgbClr val="000000">
                      <a:alpha val="43137"/>
                    </a:srgbClr>
                  </a:outerShdw>
                </a:effectLst>
              </a:rPr>
              <a:t/>
            </a:r>
            <a:br>
              <a:rPr lang="en-SG" sz="4400" dirty="0">
                <a:effectLst>
                  <a:outerShdw blurRad="38100" dist="38100" dir="2700000" algn="tl">
                    <a:srgbClr val="000000">
                      <a:alpha val="43137"/>
                    </a:srgbClr>
                  </a:outerShdw>
                </a:effectLst>
              </a:rPr>
            </a:br>
            <a:endParaRPr lang="en-SG" sz="4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08632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xmlns="" id="{9A51314B-1CB6-104E-B05A-A0891658705C}"/>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0" y="-287165"/>
            <a:ext cx="12192000" cy="7895168"/>
          </a:xfrm>
        </p:spPr>
      </p:pic>
      <p:sp>
        <p:nvSpPr>
          <p:cNvPr id="2" name="Title 1"/>
          <p:cNvSpPr>
            <a:spLocks noGrp="1"/>
          </p:cNvSpPr>
          <p:nvPr>
            <p:ph type="title"/>
          </p:nvPr>
        </p:nvSpPr>
        <p:spPr/>
        <p:txBody>
          <a:bodyPr>
            <a:normAutofit/>
          </a:bodyPr>
          <a:lstStyle/>
          <a:p>
            <a:endParaRPr lang="en-US" sz="6600" dirty="0"/>
          </a:p>
        </p:txBody>
      </p:sp>
      <p:sp>
        <p:nvSpPr>
          <p:cNvPr id="8" name="Rectangle 7">
            <a:extLst>
              <a:ext uri="{FF2B5EF4-FFF2-40B4-BE49-F238E27FC236}">
                <a16:creationId xmlns:a16="http://schemas.microsoft.com/office/drawing/2014/main" xmlns="" id="{49B7213F-909F-724B-B3AE-38D2852C27CE}"/>
              </a:ext>
            </a:extLst>
          </p:cNvPr>
          <p:cNvSpPr/>
          <p:nvPr/>
        </p:nvSpPr>
        <p:spPr>
          <a:xfrm>
            <a:off x="3402196" y="641366"/>
            <a:ext cx="5476179" cy="923330"/>
          </a:xfrm>
          <a:prstGeom prst="rect">
            <a:avLst/>
          </a:prstGeom>
        </p:spPr>
        <p:txBody>
          <a:bodyPr wrap="none">
            <a:spAutoFit/>
          </a:bodyPr>
          <a:lstStyle/>
          <a:p>
            <a:r>
              <a:rPr lang="en-GB" sz="5400" b="1" dirty="0">
                <a:solidFill>
                  <a:srgbClr val="FF0000"/>
                </a:solidFill>
                <a:effectLst>
                  <a:outerShdw blurRad="38100" dist="38100" dir="2700000" algn="tl">
                    <a:srgbClr val="000000">
                      <a:alpha val="43137"/>
                    </a:srgbClr>
                  </a:outerShdw>
                </a:effectLst>
              </a:rPr>
              <a:t>First of all, then…</a:t>
            </a:r>
            <a:endParaRPr lang="en-US" sz="5400" b="1" dirty="0">
              <a:solidFill>
                <a:srgbClr val="FF0000"/>
              </a:solidFill>
              <a:effectLst>
                <a:outerShdw blurRad="38100" dist="38100" dir="2700000" algn="tl">
                  <a:srgbClr val="000000">
                    <a:alpha val="43137"/>
                  </a:srgbClr>
                </a:outerShdw>
              </a:effectLst>
            </a:endParaRPr>
          </a:p>
        </p:txBody>
      </p:sp>
      <p:pic>
        <p:nvPicPr>
          <p:cNvPr id="9" name="Picture 8" descr="white.ai">
            <a:extLst>
              <a:ext uri="{FF2B5EF4-FFF2-40B4-BE49-F238E27FC236}">
                <a16:creationId xmlns:a16="http://schemas.microsoft.com/office/drawing/2014/main" xmlns="" id="{52CE2389-72EC-4449-B5E4-AEF1F5DC6D6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2301" t="31579" r="16365" b="21156"/>
          <a:stretch/>
        </p:blipFill>
        <p:spPr>
          <a:xfrm>
            <a:off x="10254503" y="4614277"/>
            <a:ext cx="1756342" cy="1915308"/>
          </a:xfrm>
          <a:prstGeom prst="rect">
            <a:avLst/>
          </a:prstGeom>
        </p:spPr>
      </p:pic>
    </p:spTree>
    <p:extLst>
      <p:ext uri="{BB962C8B-B14F-4D97-AF65-F5344CB8AC3E}">
        <p14:creationId xmlns:p14="http://schemas.microsoft.com/office/powerpoint/2010/main" val="1451312221"/>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{6D8A5B74-3E3A-BD4A-ADE2-61C1CAC0F5F5}tf10001058</Template>
  <TotalTime>44110</TotalTime>
  <Words>340</Words>
  <Application>Microsoft Office PowerPoint</Application>
  <PresentationFormat>Widescreen</PresentationFormat>
  <Paragraphs>38</Paragraphs>
  <Slides>22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Corbel</vt:lpstr>
      <vt:lpstr>Depth</vt:lpstr>
      <vt:lpstr>PowerPoint Presentation</vt:lpstr>
      <vt:lpstr>PowerPoint Presentation</vt:lpstr>
      <vt:lpstr>Praying for the Nations</vt:lpstr>
      <vt:lpstr>PowerPoint Presentation</vt:lpstr>
      <vt:lpstr>1 Timothy 2:1-4 First of all, then, I urge that supplications, prayers, intercessions, and thanksgivings be made for all people, 2 for kings and all who are in high positions, that we may lead a peaceful and quiet life, godly and dignified in every way. 3 This is good, and it is pleasing in the sight of God our Savior, 4 who desires all people to be saved and to come to the knowledge of the truth.</vt:lpstr>
      <vt:lpstr>1. Of First Priority</vt:lpstr>
      <vt:lpstr>PowerPoint Presentation</vt:lpstr>
      <vt:lpstr> Let every person be subject to the governing authorities. For there is no authority except from God, and those that exist have been instituted by God. - Romans 13:1   “he who is the blessed and only Sovereign, the King of kings and Lord of lords,…”- 1 Tim 6:15  </vt:lpstr>
      <vt:lpstr>PowerPoint Presentation</vt:lpstr>
      <vt:lpstr>2. That we may have a peaceful society</vt:lpstr>
      <vt:lpstr>2. That we may have a peaceful society</vt:lpstr>
      <vt:lpstr>William Tyndale (1494-1536)</vt:lpstr>
      <vt:lpstr>PowerPoint Presentation</vt:lpstr>
      <vt:lpstr>Robert Woodberry’s 2012 study  “The Missionary Roots of Liberal Democracy”</vt:lpstr>
      <vt:lpstr>3. That People may know their God</vt:lpstr>
      <vt:lpstr>PowerPoint Presentation</vt:lpstr>
      <vt:lpstr>PowerPoint Presentation</vt:lpstr>
      <vt:lpstr>PowerPoint Presentation</vt:lpstr>
      <vt:lpstr>PowerPoint Presentation</vt:lpstr>
      <vt:lpstr>June 12 @Singapore</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 you love me? </dc:title>
  <dc:creator>Microsoft Office User</dc:creator>
  <cp:lastModifiedBy>H Leonardi</cp:lastModifiedBy>
  <cp:revision>43</cp:revision>
  <dcterms:created xsi:type="dcterms:W3CDTF">2017-08-19T13:21:47Z</dcterms:created>
  <dcterms:modified xsi:type="dcterms:W3CDTF">2018-05-12T23:38:37Z</dcterms:modified>
</cp:coreProperties>
</file>