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4"/>
  </p:handoutMasterIdLst>
  <p:sldIdLst>
    <p:sldId id="386" r:id="rId2"/>
    <p:sldId id="409" r:id="rId3"/>
    <p:sldId id="389" r:id="rId4"/>
    <p:sldId id="388" r:id="rId5"/>
    <p:sldId id="403" r:id="rId6"/>
    <p:sldId id="404" r:id="rId7"/>
    <p:sldId id="405" r:id="rId8"/>
    <p:sldId id="406" r:id="rId9"/>
    <p:sldId id="407" r:id="rId10"/>
    <p:sldId id="408" r:id="rId11"/>
    <p:sldId id="390" r:id="rId12"/>
    <p:sldId id="387" r:id="rId13"/>
    <p:sldId id="391" r:id="rId14"/>
    <p:sldId id="393" r:id="rId15"/>
    <p:sldId id="417" r:id="rId16"/>
    <p:sldId id="418" r:id="rId17"/>
    <p:sldId id="416" r:id="rId18"/>
    <p:sldId id="410" r:id="rId19"/>
    <p:sldId id="411" r:id="rId20"/>
    <p:sldId id="412" r:id="rId21"/>
    <p:sldId id="413" r:id="rId22"/>
    <p:sldId id="415" r:id="rId23"/>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94660"/>
  </p:normalViewPr>
  <p:slideViewPr>
    <p:cSldViewPr>
      <p:cViewPr>
        <p:scale>
          <a:sx n="51" d="100"/>
          <a:sy n="51" d="100"/>
        </p:scale>
        <p:origin x="-966" y="-5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398" tIns="45699" rIns="91398" bIns="45699" rtlCol="0"/>
          <a:lstStyle>
            <a:lvl1pPr algn="l">
              <a:defRPr sz="1200"/>
            </a:lvl1pPr>
          </a:lstStyle>
          <a:p>
            <a:endParaRPr lang="en-SG"/>
          </a:p>
        </p:txBody>
      </p:sp>
      <p:sp>
        <p:nvSpPr>
          <p:cNvPr id="3" name="Date Placeholder 2"/>
          <p:cNvSpPr>
            <a:spLocks noGrp="1"/>
          </p:cNvSpPr>
          <p:nvPr>
            <p:ph type="dt" sz="quarter" idx="1"/>
          </p:nvPr>
        </p:nvSpPr>
        <p:spPr>
          <a:xfrm>
            <a:off x="3815373" y="0"/>
            <a:ext cx="2918831" cy="495029"/>
          </a:xfrm>
          <a:prstGeom prst="rect">
            <a:avLst/>
          </a:prstGeom>
        </p:spPr>
        <p:txBody>
          <a:bodyPr vert="horz" lIns="91398" tIns="45699" rIns="91398" bIns="45699" rtlCol="0"/>
          <a:lstStyle>
            <a:lvl1pPr algn="r">
              <a:defRPr sz="1200"/>
            </a:lvl1pPr>
          </a:lstStyle>
          <a:p>
            <a:fld id="{5F795FFC-9EED-489B-BE86-2099DB3CF94B}" type="datetimeFigureOut">
              <a:rPr lang="en-SG" smtClean="0"/>
              <a:t>17/2/2018</a:t>
            </a:fld>
            <a:endParaRPr lang="en-SG"/>
          </a:p>
        </p:txBody>
      </p:sp>
      <p:sp>
        <p:nvSpPr>
          <p:cNvPr id="4" name="Footer Placeholder 3"/>
          <p:cNvSpPr>
            <a:spLocks noGrp="1"/>
          </p:cNvSpPr>
          <p:nvPr>
            <p:ph type="ftr" sz="quarter" idx="2"/>
          </p:nvPr>
        </p:nvSpPr>
        <p:spPr>
          <a:xfrm>
            <a:off x="0" y="9371286"/>
            <a:ext cx="2918831" cy="495028"/>
          </a:xfrm>
          <a:prstGeom prst="rect">
            <a:avLst/>
          </a:prstGeom>
        </p:spPr>
        <p:txBody>
          <a:bodyPr vert="horz" lIns="91398" tIns="45699" rIns="91398" bIns="45699" rtlCol="0" anchor="b"/>
          <a:lstStyle>
            <a:lvl1pPr algn="l">
              <a:defRPr sz="1200"/>
            </a:lvl1pPr>
          </a:lstStyle>
          <a:p>
            <a:endParaRPr lang="en-SG"/>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398" tIns="45699" rIns="91398" bIns="45699" rtlCol="0" anchor="b"/>
          <a:lstStyle>
            <a:lvl1pPr algn="r">
              <a:defRPr sz="1200"/>
            </a:lvl1pPr>
          </a:lstStyle>
          <a:p>
            <a:fld id="{A45AE6C5-87D4-45D1-87A1-06FDEB562052}" type="slidenum">
              <a:rPr lang="en-SG" smtClean="0"/>
              <a:t>‹#›</a:t>
            </a:fld>
            <a:endParaRPr lang="en-SG"/>
          </a:p>
        </p:txBody>
      </p:sp>
    </p:spTree>
    <p:extLst>
      <p:ext uri="{BB962C8B-B14F-4D97-AF65-F5344CB8AC3E}">
        <p14:creationId xmlns:p14="http://schemas.microsoft.com/office/powerpoint/2010/main" val="146020122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F3DB778-ABBF-4D72-892F-D20BA3A1A178}"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320598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3DB778-ABBF-4D72-892F-D20BA3A1A178}"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196049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3DB778-ABBF-4D72-892F-D20BA3A1A178}"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269611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3DB778-ABBF-4D72-892F-D20BA3A1A178}"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55180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3DB778-ABBF-4D72-892F-D20BA3A1A178}" type="datetimeFigureOut">
              <a:rPr lang="en-GB" smtClean="0"/>
              <a:t>17/02/2018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337053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F3DB778-ABBF-4D72-892F-D20BA3A1A178}" type="datetimeFigureOut">
              <a:rPr lang="en-GB" smtClean="0"/>
              <a:t>17/02/2018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129514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F3DB778-ABBF-4D72-892F-D20BA3A1A178}" type="datetimeFigureOut">
              <a:rPr lang="en-GB" smtClean="0"/>
              <a:t>17/02/2018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232521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F3DB778-ABBF-4D72-892F-D20BA3A1A178}" type="datetimeFigureOut">
              <a:rPr lang="en-GB" smtClean="0"/>
              <a:t>17/02/2018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126886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DB778-ABBF-4D72-892F-D20BA3A1A178}" type="datetimeFigureOut">
              <a:rPr lang="en-GB" smtClean="0"/>
              <a:t>17/02/2018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221231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DB778-ABBF-4D72-892F-D20BA3A1A178}" type="datetimeFigureOut">
              <a:rPr lang="en-GB" smtClean="0"/>
              <a:t>17/02/2018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3631115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DB778-ABBF-4D72-892F-D20BA3A1A178}" type="datetimeFigureOut">
              <a:rPr lang="en-GB" smtClean="0"/>
              <a:t>17/02/2018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8833D-78BF-4D5E-8030-A243A35CF33F}" type="slidenum">
              <a:rPr lang="en-GB" smtClean="0"/>
              <a:t>‹#›</a:t>
            </a:fld>
            <a:endParaRPr lang="en-GB"/>
          </a:p>
        </p:txBody>
      </p:sp>
    </p:spTree>
    <p:extLst>
      <p:ext uri="{BB962C8B-B14F-4D97-AF65-F5344CB8AC3E}">
        <p14:creationId xmlns:p14="http://schemas.microsoft.com/office/powerpoint/2010/main" val="363938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DB778-ABBF-4D72-892F-D20BA3A1A178}" type="datetimeFigureOut">
              <a:rPr lang="en-GB" smtClean="0"/>
              <a:t>17/02/2018</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8833D-78BF-4D5E-8030-A243A35CF33F}" type="slidenum">
              <a:rPr lang="en-GB" smtClean="0"/>
              <a:t>‹#›</a:t>
            </a:fld>
            <a:endParaRPr lang="en-GB"/>
          </a:p>
        </p:txBody>
      </p:sp>
    </p:spTree>
    <p:extLst>
      <p:ext uri="{BB962C8B-B14F-4D97-AF65-F5344CB8AC3E}">
        <p14:creationId xmlns:p14="http://schemas.microsoft.com/office/powerpoint/2010/main" val="3217575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6027003"/>
            <a:ext cx="12192000" cy="830997"/>
          </a:xfrm>
          <a:prstGeom prst="rect">
            <a:avLst/>
          </a:prstGeom>
          <a:solidFill>
            <a:srgbClr val="0070C0"/>
          </a:solidFill>
        </p:spPr>
        <p:txBody>
          <a:bodyPr wrap="square" rtlCol="0">
            <a:spAutoFit/>
          </a:bodyPr>
          <a:lstStyle/>
          <a:p>
            <a:pPr algn="ctr"/>
            <a:r>
              <a:rPr lang="en-SG" sz="4800" b="1" u="sng" dirty="0" smtClean="0">
                <a:solidFill>
                  <a:schemeClr val="bg1"/>
                </a:solidFill>
                <a:latin typeface="Arial" panose="020B0604020202020204" pitchFamily="34" charset="0"/>
                <a:cs typeface="Arial" panose="020B0604020202020204" pitchFamily="34" charset="0"/>
              </a:rPr>
              <a:t>“WILDERNESS”</a:t>
            </a:r>
            <a:endParaRPr lang="en-SG" sz="4000" b="1" u="sng"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152400"/>
            <a:ext cx="12192000" cy="6162675"/>
          </a:xfrm>
          <a:prstGeom prst="rect">
            <a:avLst/>
          </a:prstGeom>
        </p:spPr>
      </p:pic>
    </p:spTree>
    <p:extLst>
      <p:ext uri="{BB962C8B-B14F-4D97-AF65-F5344CB8AC3E}">
        <p14:creationId xmlns:p14="http://schemas.microsoft.com/office/powerpoint/2010/main" val="3584378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364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3191470"/>
            <a:ext cx="12192000" cy="923330"/>
          </a:xfrm>
          <a:prstGeom prst="rect">
            <a:avLst/>
          </a:prstGeom>
          <a:solidFill>
            <a:srgbClr val="0070C0"/>
          </a:solidFill>
        </p:spPr>
        <p:txBody>
          <a:bodyPr wrap="square" rtlCol="0">
            <a:spAutoFit/>
          </a:bodyPr>
          <a:lstStyle/>
          <a:p>
            <a:pPr algn="ctr"/>
            <a:r>
              <a:rPr lang="en-SG" sz="5400" b="1" u="sng" dirty="0">
                <a:solidFill>
                  <a:schemeClr val="bg1"/>
                </a:solidFill>
              </a:rPr>
              <a:t>INTO THE DARKEST PLACE</a:t>
            </a:r>
            <a:endParaRPr lang="en-SG" sz="5400" dirty="0">
              <a:solidFill>
                <a:schemeClr val="bg1"/>
              </a:solidFill>
            </a:endParaRPr>
          </a:p>
        </p:txBody>
      </p:sp>
      <p:sp>
        <p:nvSpPr>
          <p:cNvPr id="3" name="TextBox 2"/>
          <p:cNvSpPr txBox="1"/>
          <p:nvPr/>
        </p:nvSpPr>
        <p:spPr>
          <a:xfrm>
            <a:off x="0" y="4057233"/>
            <a:ext cx="12192000" cy="2800767"/>
          </a:xfrm>
          <a:prstGeom prst="rect">
            <a:avLst/>
          </a:prstGeom>
          <a:solidFill>
            <a:srgbClr val="0070C0"/>
          </a:solidFill>
        </p:spPr>
        <p:txBody>
          <a:bodyPr wrap="square" rtlCol="0">
            <a:spAutoFit/>
          </a:bodyPr>
          <a:lstStyle/>
          <a:p>
            <a:pPr algn="ctr"/>
            <a:r>
              <a:rPr lang="en-SG" sz="4400" b="1" dirty="0">
                <a:solidFill>
                  <a:srgbClr val="FFFF00"/>
                </a:solidFill>
                <a:latin typeface="Arial" panose="020B0604020202020204" pitchFamily="34" charset="0"/>
                <a:cs typeface="Arial" panose="020B0604020202020204" pitchFamily="34" charset="0"/>
              </a:rPr>
              <a:t>18 For Christ also suffered once for sins, the righteous for the unrighteous, that he might bring us to God, being put to death in the flesh but made alive in the spirit, </a:t>
            </a:r>
          </a:p>
        </p:txBody>
      </p:sp>
    </p:spTree>
    <p:extLst>
      <p:ext uri="{BB962C8B-B14F-4D97-AF65-F5344CB8AC3E}">
        <p14:creationId xmlns:p14="http://schemas.microsoft.com/office/powerpoint/2010/main" val="4110066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0"/>
            <a:ext cx="12192000" cy="7417415"/>
          </a:xfrm>
          <a:prstGeom prst="rect">
            <a:avLst/>
          </a:prstGeom>
          <a:solidFill>
            <a:srgbClr val="0070C0"/>
          </a:solidFill>
        </p:spPr>
        <p:txBody>
          <a:bodyPr wrap="square" rtlCol="0">
            <a:spAutoFit/>
          </a:bodyPr>
          <a:lstStyle/>
          <a:p>
            <a:pPr algn="ctr"/>
            <a:r>
              <a:rPr lang="en-SG" sz="4400" b="1" u="sng" dirty="0">
                <a:solidFill>
                  <a:schemeClr val="bg1"/>
                </a:solidFill>
                <a:latin typeface="Arial" panose="020B0604020202020204" pitchFamily="34" charset="0"/>
                <a:cs typeface="Arial" panose="020B0604020202020204" pitchFamily="34" charset="0"/>
              </a:rPr>
              <a:t>INTO THE DARKEST PLACE</a:t>
            </a:r>
          </a:p>
          <a:p>
            <a:pPr algn="ctr"/>
            <a:endParaRPr lang="en-SG" b="1" dirty="0" smtClean="0">
              <a:solidFill>
                <a:srgbClr val="FFFF00"/>
              </a:solidFill>
              <a:latin typeface="Arial" panose="020B0604020202020204" pitchFamily="34" charset="0"/>
              <a:cs typeface="Arial" panose="020B0604020202020204" pitchFamily="34" charset="0"/>
            </a:endParaRPr>
          </a:p>
          <a:p>
            <a:pPr algn="ctr"/>
            <a:r>
              <a:rPr lang="en-SG" sz="3600" b="1" dirty="0" smtClean="0">
                <a:solidFill>
                  <a:srgbClr val="FFFF00"/>
                </a:solidFill>
                <a:latin typeface="Arial" panose="020B0604020202020204" pitchFamily="34" charset="0"/>
                <a:cs typeface="Arial" panose="020B0604020202020204" pitchFamily="34" charset="0"/>
              </a:rPr>
              <a:t>19-20</a:t>
            </a:r>
            <a:r>
              <a:rPr lang="en-SG" sz="4400" b="1" dirty="0" smtClean="0">
                <a:solidFill>
                  <a:srgbClr val="FFFF00"/>
                </a:solidFill>
                <a:latin typeface="Arial" panose="020B0604020202020204" pitchFamily="34" charset="0"/>
                <a:cs typeface="Arial" panose="020B0604020202020204" pitchFamily="34" charset="0"/>
              </a:rPr>
              <a:t> </a:t>
            </a:r>
            <a:r>
              <a:rPr lang="en-SG" sz="4400" b="1" dirty="0">
                <a:solidFill>
                  <a:srgbClr val="FFFF00"/>
                </a:solidFill>
                <a:latin typeface="Arial" panose="020B0604020202020204" pitchFamily="34" charset="0"/>
                <a:cs typeface="Arial" panose="020B0604020202020204" pitchFamily="34" charset="0"/>
              </a:rPr>
              <a:t>in which he went and proclaimed to the spirits in prison</a:t>
            </a:r>
            <a:r>
              <a:rPr lang="en-SG" sz="4400" b="1" dirty="0" smtClean="0">
                <a:solidFill>
                  <a:srgbClr val="FFFF00"/>
                </a:solidFill>
                <a:latin typeface="Arial" panose="020B0604020202020204" pitchFamily="34" charset="0"/>
                <a:cs typeface="Arial" panose="020B0604020202020204" pitchFamily="34" charset="0"/>
              </a:rPr>
              <a:t>, </a:t>
            </a:r>
            <a:r>
              <a:rPr lang="en-SG" sz="4400" b="1" dirty="0">
                <a:solidFill>
                  <a:srgbClr val="FFFF00"/>
                </a:solidFill>
                <a:latin typeface="Arial" panose="020B0604020202020204" pitchFamily="34" charset="0"/>
                <a:cs typeface="Arial" panose="020B0604020202020204" pitchFamily="34" charset="0"/>
              </a:rPr>
              <a:t>because they formerly did not obey, when God's patience waited in the days of Noah…</a:t>
            </a:r>
          </a:p>
          <a:p>
            <a:pPr algn="ctr"/>
            <a:endParaRPr lang="en-SG" b="1" dirty="0">
              <a:solidFill>
                <a:srgbClr val="FFFF00"/>
              </a:solidFill>
              <a:latin typeface="Arial" panose="020B0604020202020204" pitchFamily="34" charset="0"/>
              <a:cs typeface="Arial" panose="020B0604020202020204" pitchFamily="34" charset="0"/>
            </a:endParaRPr>
          </a:p>
          <a:p>
            <a:pPr algn="ctr"/>
            <a:r>
              <a:rPr lang="en-SG" sz="4400" b="1" dirty="0" smtClean="0">
                <a:solidFill>
                  <a:srgbClr val="FFFF00"/>
                </a:solidFill>
                <a:latin typeface="Arial" panose="020B0604020202020204" pitchFamily="34" charset="0"/>
                <a:cs typeface="Arial" panose="020B0604020202020204" pitchFamily="34" charset="0"/>
              </a:rPr>
              <a:t>4v6 “</a:t>
            </a:r>
            <a:r>
              <a:rPr lang="en-SG" sz="4400" b="1" dirty="0">
                <a:solidFill>
                  <a:srgbClr val="FFFF00"/>
                </a:solidFill>
                <a:latin typeface="Arial" panose="020B0604020202020204" pitchFamily="34" charset="0"/>
                <a:cs typeface="Arial" panose="020B0604020202020204" pitchFamily="34" charset="0"/>
              </a:rPr>
              <a:t>preached to those who were dead”</a:t>
            </a:r>
          </a:p>
          <a:p>
            <a:pPr algn="ctr"/>
            <a:endParaRPr lang="en-SG" sz="2400" b="1" dirty="0">
              <a:solidFill>
                <a:srgbClr val="FFFF00"/>
              </a:solidFill>
              <a:latin typeface="Arial" panose="020B0604020202020204" pitchFamily="34" charset="0"/>
              <a:cs typeface="Arial" panose="020B0604020202020204" pitchFamily="34" charset="0"/>
            </a:endParaRPr>
          </a:p>
          <a:p>
            <a:pPr algn="ctr"/>
            <a:r>
              <a:rPr lang="en-SG" sz="4400" b="1" u="sng" dirty="0">
                <a:solidFill>
                  <a:schemeClr val="bg1"/>
                </a:solidFill>
                <a:latin typeface="Arial" panose="020B0604020202020204" pitchFamily="34" charset="0"/>
                <a:cs typeface="Arial" panose="020B0604020202020204" pitchFamily="34" charset="0"/>
              </a:rPr>
              <a:t>The Apostles Creed </a:t>
            </a:r>
            <a:endParaRPr lang="en-SG" sz="4400" b="1" u="sng" dirty="0" smtClean="0">
              <a:solidFill>
                <a:schemeClr val="bg1"/>
              </a:solidFill>
              <a:latin typeface="Arial" panose="020B0604020202020204" pitchFamily="34" charset="0"/>
              <a:cs typeface="Arial" panose="020B0604020202020204" pitchFamily="34" charset="0"/>
            </a:endParaRPr>
          </a:p>
          <a:p>
            <a:pPr algn="ctr"/>
            <a:r>
              <a:rPr lang="en-SG" sz="5400" b="1" dirty="0" smtClean="0">
                <a:solidFill>
                  <a:schemeClr val="bg1"/>
                </a:solidFill>
                <a:latin typeface="Arial" panose="020B0604020202020204" pitchFamily="34" charset="0"/>
                <a:cs typeface="Arial" panose="020B0604020202020204" pitchFamily="34" charset="0"/>
              </a:rPr>
              <a:t>“</a:t>
            </a:r>
            <a:r>
              <a:rPr lang="en-SG" sz="5400" b="1" dirty="0">
                <a:solidFill>
                  <a:schemeClr val="bg1"/>
                </a:solidFill>
                <a:latin typeface="Arial" panose="020B0604020202020204" pitchFamily="34" charset="0"/>
                <a:cs typeface="Arial" panose="020B0604020202020204" pitchFamily="34" charset="0"/>
              </a:rPr>
              <a:t>He descended into hell</a:t>
            </a:r>
            <a:r>
              <a:rPr lang="en-SG" sz="5400" b="1" dirty="0" smtClean="0">
                <a:solidFill>
                  <a:schemeClr val="bg1"/>
                </a:solidFill>
                <a:latin typeface="Arial" panose="020B0604020202020204" pitchFamily="34" charset="0"/>
                <a:cs typeface="Arial" panose="020B0604020202020204" pitchFamily="34" charset="0"/>
              </a:rPr>
              <a:t>”</a:t>
            </a:r>
          </a:p>
          <a:p>
            <a:pPr algn="ctr"/>
            <a:endParaRPr lang="en-SG"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344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593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6027003"/>
            <a:ext cx="12192000" cy="830997"/>
          </a:xfrm>
          <a:prstGeom prst="rect">
            <a:avLst/>
          </a:prstGeom>
          <a:solidFill>
            <a:srgbClr val="0070C0"/>
          </a:solidFill>
        </p:spPr>
        <p:txBody>
          <a:bodyPr wrap="square" rtlCol="0">
            <a:spAutoFit/>
          </a:bodyPr>
          <a:lstStyle/>
          <a:p>
            <a:pPr algn="ctr"/>
            <a:r>
              <a:rPr lang="en-SG" sz="4800" b="1" dirty="0" err="1" smtClean="0">
                <a:solidFill>
                  <a:schemeClr val="bg1"/>
                </a:solidFill>
                <a:latin typeface="Arial" panose="020B0604020202020204" pitchFamily="34" charset="0"/>
                <a:cs typeface="Arial" panose="020B0604020202020204" pitchFamily="34" charset="0"/>
              </a:rPr>
              <a:t>Agrizoophobia</a:t>
            </a:r>
            <a:endParaRPr lang="en-SG" sz="48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169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6027003"/>
            <a:ext cx="12192000" cy="830997"/>
          </a:xfrm>
          <a:prstGeom prst="rect">
            <a:avLst/>
          </a:prstGeom>
          <a:solidFill>
            <a:srgbClr val="0070C0"/>
          </a:solidFill>
        </p:spPr>
        <p:txBody>
          <a:bodyPr wrap="square" rtlCol="0">
            <a:spAutoFit/>
          </a:bodyPr>
          <a:lstStyle/>
          <a:p>
            <a:pPr algn="ctr"/>
            <a:r>
              <a:rPr lang="en-SG" sz="4800" b="1" dirty="0" err="1" smtClean="0">
                <a:solidFill>
                  <a:schemeClr val="bg1"/>
                </a:solidFill>
                <a:latin typeface="Arial" panose="020B0604020202020204" pitchFamily="34" charset="0"/>
                <a:cs typeface="Arial" panose="020B0604020202020204" pitchFamily="34" charset="0"/>
              </a:rPr>
              <a:t>hexakosiahexekontahexaphobia</a:t>
            </a:r>
            <a:endParaRPr lang="en-SG" sz="48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282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6027003"/>
            <a:ext cx="12192000" cy="830997"/>
          </a:xfrm>
          <a:prstGeom prst="rect">
            <a:avLst/>
          </a:prstGeom>
          <a:solidFill>
            <a:srgbClr val="0070C0"/>
          </a:solidFill>
        </p:spPr>
        <p:txBody>
          <a:bodyPr wrap="square" rtlCol="0">
            <a:spAutoFit/>
          </a:bodyPr>
          <a:lstStyle/>
          <a:p>
            <a:pPr algn="ctr"/>
            <a:r>
              <a:rPr lang="en-SG" sz="4800" b="1" dirty="0" err="1" smtClean="0">
                <a:solidFill>
                  <a:schemeClr val="bg1"/>
                </a:solidFill>
                <a:latin typeface="Arial" panose="020B0604020202020204" pitchFamily="34" charset="0"/>
                <a:cs typeface="Arial" panose="020B0604020202020204" pitchFamily="34" charset="0"/>
              </a:rPr>
              <a:t>homilophobia</a:t>
            </a:r>
            <a:endParaRPr lang="en-SG" sz="48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262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4549676"/>
            <a:ext cx="12192000" cy="2308324"/>
          </a:xfrm>
          <a:prstGeom prst="rect">
            <a:avLst/>
          </a:prstGeom>
          <a:solidFill>
            <a:srgbClr val="0070C0"/>
          </a:solidFill>
        </p:spPr>
        <p:txBody>
          <a:bodyPr wrap="square" rtlCol="0">
            <a:spAutoFit/>
          </a:bodyPr>
          <a:lstStyle/>
          <a:p>
            <a:pPr algn="ctr"/>
            <a:r>
              <a:rPr lang="en-SG" sz="4800" b="1" dirty="0">
                <a:solidFill>
                  <a:schemeClr val="bg1"/>
                </a:solidFill>
                <a:latin typeface="Arial" panose="020B0604020202020204" pitchFamily="34" charset="0"/>
                <a:cs typeface="Arial" panose="020B0604020202020204" pitchFamily="34" charset="0"/>
              </a:rPr>
              <a:t>He is the Saviour who saves us </a:t>
            </a:r>
            <a:endParaRPr lang="en-SG" sz="4800" b="1" dirty="0" smtClean="0">
              <a:solidFill>
                <a:schemeClr val="bg1"/>
              </a:solidFill>
              <a:latin typeface="Arial" panose="020B0604020202020204" pitchFamily="34" charset="0"/>
              <a:cs typeface="Arial" panose="020B0604020202020204" pitchFamily="34" charset="0"/>
            </a:endParaRPr>
          </a:p>
          <a:p>
            <a:pPr algn="ctr"/>
            <a:r>
              <a:rPr lang="en-SG" sz="4800" b="1" dirty="0" smtClean="0">
                <a:solidFill>
                  <a:schemeClr val="bg1"/>
                </a:solidFill>
                <a:latin typeface="Arial" panose="020B0604020202020204" pitchFamily="34" charset="0"/>
                <a:cs typeface="Arial" panose="020B0604020202020204" pitchFamily="34" charset="0"/>
              </a:rPr>
              <a:t>from </a:t>
            </a:r>
            <a:r>
              <a:rPr lang="en-SG" sz="4800" b="1" dirty="0">
                <a:solidFill>
                  <a:schemeClr val="bg1"/>
                </a:solidFill>
                <a:latin typeface="Arial" panose="020B0604020202020204" pitchFamily="34" charset="0"/>
                <a:cs typeface="Arial" panose="020B0604020202020204" pitchFamily="34" charset="0"/>
              </a:rPr>
              <a:t>wild </a:t>
            </a:r>
            <a:r>
              <a:rPr lang="en-SG" sz="4800" b="1" dirty="0" smtClean="0">
                <a:solidFill>
                  <a:schemeClr val="bg1"/>
                </a:solidFill>
                <a:latin typeface="Arial" panose="020B0604020202020204" pitchFamily="34" charset="0"/>
                <a:cs typeface="Arial" panose="020B0604020202020204" pitchFamily="34" charset="0"/>
              </a:rPr>
              <a:t>animals! </a:t>
            </a:r>
          </a:p>
          <a:p>
            <a:pPr algn="ctr"/>
            <a:r>
              <a:rPr lang="en-SG" sz="4800" b="1" dirty="0">
                <a:solidFill>
                  <a:schemeClr val="bg1"/>
                </a:solidFill>
                <a:latin typeface="Arial" panose="020B0604020202020204" pitchFamily="34" charset="0"/>
                <a:cs typeface="Arial" panose="020B0604020202020204" pitchFamily="34" charset="0"/>
              </a:rPr>
              <a:t>H</a:t>
            </a:r>
            <a:r>
              <a:rPr lang="en-SG" sz="4800" b="1" dirty="0" smtClean="0">
                <a:solidFill>
                  <a:schemeClr val="bg1"/>
                </a:solidFill>
                <a:latin typeface="Arial" panose="020B0604020202020204" pitchFamily="34" charset="0"/>
                <a:cs typeface="Arial" panose="020B0604020202020204" pitchFamily="34" charset="0"/>
              </a:rPr>
              <a:t>e </a:t>
            </a:r>
            <a:r>
              <a:rPr lang="en-SG" sz="4800" b="1" dirty="0">
                <a:solidFill>
                  <a:schemeClr val="bg1"/>
                </a:solidFill>
                <a:latin typeface="Arial" panose="020B0604020202020204" pitchFamily="34" charset="0"/>
                <a:cs typeface="Arial" panose="020B0604020202020204" pitchFamily="34" charset="0"/>
              </a:rPr>
              <a:t>has been into the place of our fears.</a:t>
            </a:r>
          </a:p>
        </p:txBody>
      </p:sp>
    </p:spTree>
    <p:extLst>
      <p:ext uri="{BB962C8B-B14F-4D97-AF65-F5344CB8AC3E}">
        <p14:creationId xmlns:p14="http://schemas.microsoft.com/office/powerpoint/2010/main" val="3247112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5288340"/>
            <a:ext cx="12192000" cy="1569660"/>
          </a:xfrm>
          <a:prstGeom prst="rect">
            <a:avLst/>
          </a:prstGeom>
          <a:solidFill>
            <a:srgbClr val="0070C0"/>
          </a:solidFill>
        </p:spPr>
        <p:txBody>
          <a:bodyPr wrap="square" rtlCol="0">
            <a:spAutoFit/>
          </a:bodyPr>
          <a:lstStyle/>
          <a:p>
            <a:pPr algn="ctr"/>
            <a:r>
              <a:rPr lang="en-SG" sz="4800" b="1" dirty="0">
                <a:solidFill>
                  <a:schemeClr val="bg1"/>
                </a:solidFill>
                <a:latin typeface="Arial" panose="020B0604020202020204" pitchFamily="34" charset="0"/>
                <a:cs typeface="Arial" panose="020B0604020202020204" pitchFamily="34" charset="0"/>
              </a:rPr>
              <a:t>He is the Saviour who is to be found in our times of Wilderness</a:t>
            </a:r>
          </a:p>
        </p:txBody>
      </p:sp>
    </p:spTree>
    <p:extLst>
      <p:ext uri="{BB962C8B-B14F-4D97-AF65-F5344CB8AC3E}">
        <p14:creationId xmlns:p14="http://schemas.microsoft.com/office/powerpoint/2010/main" val="390468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5288340"/>
            <a:ext cx="12192000" cy="1569660"/>
          </a:xfrm>
          <a:prstGeom prst="rect">
            <a:avLst/>
          </a:prstGeom>
          <a:solidFill>
            <a:srgbClr val="0070C0"/>
          </a:solidFill>
        </p:spPr>
        <p:txBody>
          <a:bodyPr wrap="square" rtlCol="0">
            <a:spAutoFit/>
          </a:bodyPr>
          <a:lstStyle/>
          <a:p>
            <a:pPr algn="ctr"/>
            <a:r>
              <a:rPr lang="en-SG" sz="4800" b="1" dirty="0">
                <a:solidFill>
                  <a:schemeClr val="bg1"/>
                </a:solidFill>
                <a:latin typeface="Arial" panose="020B0604020202020204" pitchFamily="34" charset="0"/>
                <a:cs typeface="Arial" panose="020B0604020202020204" pitchFamily="34" charset="0"/>
              </a:rPr>
              <a:t>He is the Saviour who is to be found in our times of </a:t>
            </a:r>
            <a:r>
              <a:rPr lang="en-SG" sz="4800" b="1" dirty="0" smtClean="0">
                <a:solidFill>
                  <a:schemeClr val="bg1"/>
                </a:solidFill>
                <a:latin typeface="Arial" panose="020B0604020202020204" pitchFamily="34" charset="0"/>
                <a:cs typeface="Arial" panose="020B0604020202020204" pitchFamily="34" charset="0"/>
              </a:rPr>
              <a:t>Wilderness and Lack</a:t>
            </a:r>
            <a:endParaRPr lang="en-SG"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0541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6027003"/>
            <a:ext cx="12192000" cy="830997"/>
          </a:xfrm>
          <a:prstGeom prst="rect">
            <a:avLst/>
          </a:prstGeom>
          <a:solidFill>
            <a:srgbClr val="0070C0"/>
          </a:solidFill>
        </p:spPr>
        <p:txBody>
          <a:bodyPr wrap="square" rtlCol="0">
            <a:spAutoFit/>
          </a:bodyPr>
          <a:lstStyle/>
          <a:p>
            <a:pPr algn="ctr"/>
            <a:r>
              <a:rPr lang="en-SG" sz="4800" b="1" u="sng" dirty="0" smtClean="0">
                <a:solidFill>
                  <a:schemeClr val="bg1"/>
                </a:solidFill>
                <a:latin typeface="Arial" panose="020B0604020202020204" pitchFamily="34" charset="0"/>
                <a:cs typeface="Arial" panose="020B0604020202020204" pitchFamily="34" charset="0"/>
              </a:rPr>
              <a:t>“WILDERNESS”</a:t>
            </a:r>
            <a:endParaRPr lang="en-SG" sz="4000" b="1" u="sng"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1981200"/>
            <a:ext cx="12192000" cy="6162675"/>
          </a:xfrm>
          <a:prstGeom prst="rect">
            <a:avLst/>
          </a:prstGeom>
        </p:spPr>
      </p:pic>
      <p:sp>
        <p:nvSpPr>
          <p:cNvPr id="4" name="TextBox 3"/>
          <p:cNvSpPr txBox="1"/>
          <p:nvPr/>
        </p:nvSpPr>
        <p:spPr>
          <a:xfrm>
            <a:off x="0" y="2518350"/>
            <a:ext cx="12192000" cy="4339650"/>
          </a:xfrm>
          <a:prstGeom prst="rect">
            <a:avLst/>
          </a:prstGeom>
          <a:solidFill>
            <a:srgbClr val="0070C0"/>
          </a:solidFill>
        </p:spPr>
        <p:txBody>
          <a:bodyPr wrap="square" rtlCol="0">
            <a:spAutoFit/>
          </a:bodyPr>
          <a:lstStyle/>
          <a:p>
            <a:pPr algn="ctr"/>
            <a:r>
              <a:rPr lang="en-SG" sz="4800" b="1" dirty="0">
                <a:solidFill>
                  <a:schemeClr val="bg1"/>
                </a:solidFill>
                <a:latin typeface="Arial" panose="020B0604020202020204" pitchFamily="34" charset="0"/>
                <a:cs typeface="Arial" panose="020B0604020202020204" pitchFamily="34" charset="0"/>
              </a:rPr>
              <a:t>“WILDERNESS”</a:t>
            </a:r>
            <a:endParaRPr lang="en-SG" sz="4000" b="1" dirty="0">
              <a:solidFill>
                <a:schemeClr val="bg1"/>
              </a:solidFill>
              <a:latin typeface="Arial" panose="020B0604020202020204" pitchFamily="34" charset="0"/>
              <a:cs typeface="Arial" panose="020B0604020202020204" pitchFamily="34" charset="0"/>
            </a:endParaRPr>
          </a:p>
          <a:p>
            <a:pPr lvl="0" algn="ctr"/>
            <a:endParaRPr lang="en-SG" sz="2800" b="1" dirty="0" smtClean="0">
              <a:solidFill>
                <a:schemeClr val="bg1"/>
              </a:solidFill>
              <a:latin typeface="Arial" panose="020B0604020202020204" pitchFamily="34" charset="0"/>
              <a:cs typeface="Arial" panose="020B0604020202020204" pitchFamily="34" charset="0"/>
            </a:endParaRPr>
          </a:p>
          <a:p>
            <a:pPr lvl="0" algn="ctr"/>
            <a:r>
              <a:rPr lang="en-SG" sz="4800" b="1" dirty="0" smtClean="0">
                <a:solidFill>
                  <a:schemeClr val="bg1"/>
                </a:solidFill>
                <a:latin typeface="Arial" panose="020B0604020202020204" pitchFamily="34" charset="0"/>
                <a:cs typeface="Arial" panose="020B0604020202020204" pitchFamily="34" charset="0"/>
              </a:rPr>
              <a:t>Uncultivated</a:t>
            </a:r>
            <a:r>
              <a:rPr lang="en-SG" sz="4800" b="1" dirty="0">
                <a:solidFill>
                  <a:schemeClr val="bg1"/>
                </a:solidFill>
                <a:latin typeface="Arial" panose="020B0604020202020204" pitchFamily="34" charset="0"/>
                <a:cs typeface="Arial" panose="020B0604020202020204" pitchFamily="34" charset="0"/>
              </a:rPr>
              <a:t>, uninhabited and inhospitable region. </a:t>
            </a:r>
          </a:p>
          <a:p>
            <a:pPr lvl="0" algn="ctr"/>
            <a:r>
              <a:rPr lang="en-SG" sz="4800" b="1" dirty="0">
                <a:solidFill>
                  <a:schemeClr val="bg1"/>
                </a:solidFill>
                <a:latin typeface="Arial" panose="020B0604020202020204" pitchFamily="34" charset="0"/>
                <a:cs typeface="Arial" panose="020B0604020202020204" pitchFamily="34" charset="0"/>
              </a:rPr>
              <a:t>A neglected or abandoned area undisturbed by human activity</a:t>
            </a:r>
            <a:r>
              <a:rPr lang="en-SG" sz="4800" b="1" dirty="0" smtClean="0">
                <a:solidFill>
                  <a:schemeClr val="bg1"/>
                </a:solidFill>
                <a:latin typeface="Arial" panose="020B0604020202020204" pitchFamily="34" charset="0"/>
                <a:cs typeface="Arial" panose="020B0604020202020204" pitchFamily="34" charset="0"/>
              </a:rPr>
              <a:t>.</a:t>
            </a:r>
            <a:endParaRPr lang="en-SG"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687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5288340"/>
            <a:ext cx="12192000" cy="1569660"/>
          </a:xfrm>
          <a:prstGeom prst="rect">
            <a:avLst/>
          </a:prstGeom>
          <a:solidFill>
            <a:srgbClr val="0070C0"/>
          </a:solidFill>
        </p:spPr>
        <p:txBody>
          <a:bodyPr wrap="square" rtlCol="0">
            <a:spAutoFit/>
          </a:bodyPr>
          <a:lstStyle/>
          <a:p>
            <a:pPr algn="ctr"/>
            <a:r>
              <a:rPr lang="en-SG" sz="4800" b="1" dirty="0">
                <a:solidFill>
                  <a:schemeClr val="bg1"/>
                </a:solidFill>
                <a:latin typeface="Arial" panose="020B0604020202020204" pitchFamily="34" charset="0"/>
                <a:cs typeface="Arial" panose="020B0604020202020204" pitchFamily="34" charset="0"/>
              </a:rPr>
              <a:t>He is the Saviour who comes into </a:t>
            </a:r>
            <a:endParaRPr lang="en-SG" sz="4800" b="1" dirty="0" smtClean="0">
              <a:solidFill>
                <a:schemeClr val="bg1"/>
              </a:solidFill>
              <a:latin typeface="Arial" panose="020B0604020202020204" pitchFamily="34" charset="0"/>
              <a:cs typeface="Arial" panose="020B0604020202020204" pitchFamily="34" charset="0"/>
            </a:endParaRPr>
          </a:p>
          <a:p>
            <a:pPr algn="ctr"/>
            <a:r>
              <a:rPr lang="en-SG" sz="4800" b="1" dirty="0" smtClean="0">
                <a:solidFill>
                  <a:schemeClr val="bg1"/>
                </a:solidFill>
                <a:latin typeface="Arial" panose="020B0604020202020204" pitchFamily="34" charset="0"/>
                <a:cs typeface="Arial" panose="020B0604020202020204" pitchFamily="34" charset="0"/>
              </a:rPr>
              <a:t>the </a:t>
            </a:r>
            <a:r>
              <a:rPr lang="en-SG" sz="4800" b="1" dirty="0">
                <a:solidFill>
                  <a:schemeClr val="bg1"/>
                </a:solidFill>
                <a:latin typeface="Arial" panose="020B0604020202020204" pitchFamily="34" charset="0"/>
                <a:cs typeface="Arial" panose="020B0604020202020204" pitchFamily="34" charset="0"/>
              </a:rPr>
              <a:t>pit of our </a:t>
            </a:r>
            <a:r>
              <a:rPr lang="en-SG" sz="4800" b="1" dirty="0" smtClean="0">
                <a:solidFill>
                  <a:schemeClr val="bg1"/>
                </a:solidFill>
                <a:latin typeface="Arial" panose="020B0604020202020204" pitchFamily="34" charset="0"/>
                <a:cs typeface="Arial" panose="020B0604020202020204" pitchFamily="34" charset="0"/>
              </a:rPr>
              <a:t>suffering and despair</a:t>
            </a:r>
            <a:endParaRPr lang="en-SG"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929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5288340"/>
            <a:ext cx="12192000" cy="1569660"/>
          </a:xfrm>
          <a:prstGeom prst="rect">
            <a:avLst/>
          </a:prstGeom>
          <a:solidFill>
            <a:srgbClr val="0070C0"/>
          </a:solidFill>
        </p:spPr>
        <p:txBody>
          <a:bodyPr wrap="square" rtlCol="0">
            <a:spAutoFit/>
          </a:bodyPr>
          <a:lstStyle/>
          <a:p>
            <a:pPr algn="ctr"/>
            <a:r>
              <a:rPr lang="en-SG" sz="4800" b="1" dirty="0">
                <a:solidFill>
                  <a:schemeClr val="bg1"/>
                </a:solidFill>
                <a:latin typeface="Arial" panose="020B0604020202020204" pitchFamily="34" charset="0"/>
                <a:cs typeface="Arial" panose="020B0604020202020204" pitchFamily="34" charset="0"/>
              </a:rPr>
              <a:t>He is the Saviour who goes into </a:t>
            </a:r>
            <a:endParaRPr lang="en-SG" sz="4800" b="1" dirty="0" smtClean="0">
              <a:solidFill>
                <a:schemeClr val="bg1"/>
              </a:solidFill>
              <a:latin typeface="Arial" panose="020B0604020202020204" pitchFamily="34" charset="0"/>
              <a:cs typeface="Arial" panose="020B0604020202020204" pitchFamily="34" charset="0"/>
            </a:endParaRPr>
          </a:p>
          <a:p>
            <a:pPr algn="ctr"/>
            <a:r>
              <a:rPr lang="en-SG" sz="4800" b="1" dirty="0" smtClean="0">
                <a:solidFill>
                  <a:schemeClr val="bg1"/>
                </a:solidFill>
                <a:latin typeface="Arial" panose="020B0604020202020204" pitchFamily="34" charset="0"/>
                <a:cs typeface="Arial" panose="020B0604020202020204" pitchFamily="34" charset="0"/>
              </a:rPr>
              <a:t>our </a:t>
            </a:r>
            <a:r>
              <a:rPr lang="en-SG" sz="4800" b="1" dirty="0">
                <a:solidFill>
                  <a:schemeClr val="bg1"/>
                </a:solidFill>
                <a:latin typeface="Arial" panose="020B0604020202020204" pitchFamily="34" charset="0"/>
                <a:cs typeface="Arial" panose="020B0604020202020204" pitchFamily="34" charset="0"/>
              </a:rPr>
              <a:t>sin and rebellion </a:t>
            </a:r>
          </a:p>
        </p:txBody>
      </p:sp>
    </p:spTree>
    <p:extLst>
      <p:ext uri="{BB962C8B-B14F-4D97-AF65-F5344CB8AC3E}">
        <p14:creationId xmlns:p14="http://schemas.microsoft.com/office/powerpoint/2010/main" val="2067116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5288340"/>
            <a:ext cx="12192000" cy="1569660"/>
          </a:xfrm>
          <a:prstGeom prst="rect">
            <a:avLst/>
          </a:prstGeom>
          <a:solidFill>
            <a:srgbClr val="0070C0"/>
          </a:solidFill>
        </p:spPr>
        <p:txBody>
          <a:bodyPr wrap="square" rtlCol="0">
            <a:spAutoFit/>
          </a:bodyPr>
          <a:lstStyle/>
          <a:p>
            <a:pPr algn="ctr"/>
            <a:r>
              <a:rPr lang="en-SG" sz="4800" b="1" dirty="0">
                <a:solidFill>
                  <a:schemeClr val="bg1"/>
                </a:solidFill>
                <a:latin typeface="Arial" panose="020B0604020202020204" pitchFamily="34" charset="0"/>
                <a:cs typeface="Arial" panose="020B0604020202020204" pitchFamily="34" charset="0"/>
              </a:rPr>
              <a:t>He is the Saviour who brings in </a:t>
            </a:r>
            <a:endParaRPr lang="en-SG" sz="4800" b="1" dirty="0" smtClean="0">
              <a:solidFill>
                <a:schemeClr val="bg1"/>
              </a:solidFill>
              <a:latin typeface="Arial" panose="020B0604020202020204" pitchFamily="34" charset="0"/>
              <a:cs typeface="Arial" panose="020B0604020202020204" pitchFamily="34" charset="0"/>
            </a:endParaRPr>
          </a:p>
          <a:p>
            <a:pPr algn="ctr"/>
            <a:r>
              <a:rPr lang="en-SG" sz="4800" b="1" dirty="0" smtClean="0">
                <a:solidFill>
                  <a:schemeClr val="bg1"/>
                </a:solidFill>
                <a:latin typeface="Arial" panose="020B0604020202020204" pitchFamily="34" charset="0"/>
                <a:cs typeface="Arial" panose="020B0604020202020204" pitchFamily="34" charset="0"/>
              </a:rPr>
              <a:t>God’s </a:t>
            </a:r>
            <a:r>
              <a:rPr lang="en-SG" sz="4800" b="1" dirty="0">
                <a:solidFill>
                  <a:schemeClr val="bg1"/>
                </a:solidFill>
                <a:latin typeface="Arial" panose="020B0604020202020204" pitchFamily="34" charset="0"/>
                <a:cs typeface="Arial" panose="020B0604020202020204" pitchFamily="34" charset="0"/>
              </a:rPr>
              <a:t>Kingdom of Peace</a:t>
            </a:r>
          </a:p>
        </p:txBody>
      </p:sp>
    </p:spTree>
    <p:extLst>
      <p:ext uri="{BB962C8B-B14F-4D97-AF65-F5344CB8AC3E}">
        <p14:creationId xmlns:p14="http://schemas.microsoft.com/office/powerpoint/2010/main" val="868372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5103674"/>
            <a:ext cx="12192000" cy="1754326"/>
          </a:xfrm>
          <a:prstGeom prst="rect">
            <a:avLst/>
          </a:prstGeom>
          <a:solidFill>
            <a:srgbClr val="0070C0"/>
          </a:solidFill>
        </p:spPr>
        <p:txBody>
          <a:bodyPr wrap="square" rtlCol="0">
            <a:spAutoFit/>
          </a:bodyPr>
          <a:lstStyle/>
          <a:p>
            <a:pPr algn="ctr"/>
            <a:r>
              <a:rPr lang="en-SG" sz="5400" b="1" u="sng" dirty="0" err="1" smtClean="0">
                <a:solidFill>
                  <a:schemeClr val="bg1"/>
                </a:solidFill>
                <a:latin typeface="Arial" panose="020B0604020202020204" pitchFamily="34" charset="0"/>
                <a:cs typeface="Arial" panose="020B0604020202020204" pitchFamily="34" charset="0"/>
              </a:rPr>
              <a:t>WILD</a:t>
            </a:r>
            <a:r>
              <a:rPr lang="en-SG" sz="5400" b="1" dirty="0" err="1" smtClean="0">
                <a:solidFill>
                  <a:schemeClr val="bg1"/>
                </a:solidFill>
                <a:latin typeface="Arial" panose="020B0604020202020204" pitchFamily="34" charset="0"/>
                <a:cs typeface="Arial" panose="020B0604020202020204" pitchFamily="34" charset="0"/>
              </a:rPr>
              <a:t>erness</a:t>
            </a:r>
            <a:r>
              <a:rPr lang="en-SG" sz="5400" b="1" dirty="0" smtClean="0">
                <a:solidFill>
                  <a:srgbClr val="FFFF00"/>
                </a:solidFill>
                <a:latin typeface="Arial" panose="020B0604020202020204" pitchFamily="34" charset="0"/>
                <a:cs typeface="Arial" panose="020B0604020202020204" pitchFamily="34" charset="0"/>
              </a:rPr>
              <a:t> </a:t>
            </a:r>
            <a:endParaRPr lang="en-SG" sz="5400" b="1" dirty="0" smtClean="0">
              <a:solidFill>
                <a:srgbClr val="FFFF00"/>
              </a:solidFill>
              <a:latin typeface="Arial" panose="020B0604020202020204" pitchFamily="34" charset="0"/>
              <a:cs typeface="Arial" panose="020B0604020202020204" pitchFamily="34" charset="0"/>
            </a:endParaRPr>
          </a:p>
          <a:p>
            <a:pPr algn="ctr"/>
            <a:r>
              <a:rPr lang="en-SG" sz="5400" b="1" dirty="0" smtClean="0">
                <a:solidFill>
                  <a:srgbClr val="FFFF00"/>
                </a:solidFill>
                <a:latin typeface="Arial" panose="020B0604020202020204" pitchFamily="34" charset="0"/>
                <a:cs typeface="Arial" panose="020B0604020202020204" pitchFamily="34" charset="0"/>
              </a:rPr>
              <a:t>“</a:t>
            </a:r>
            <a:r>
              <a:rPr lang="en-SG" sz="5400" b="1" dirty="0" smtClean="0">
                <a:solidFill>
                  <a:srgbClr val="FFFF00"/>
                </a:solidFill>
                <a:latin typeface="Arial" panose="020B0604020202020204" pitchFamily="34" charset="0"/>
                <a:cs typeface="Arial" panose="020B0604020202020204" pitchFamily="34" charset="0"/>
              </a:rPr>
              <a:t>with </a:t>
            </a:r>
            <a:r>
              <a:rPr lang="en-SG" sz="5400" b="1" dirty="0">
                <a:solidFill>
                  <a:srgbClr val="FFFF00"/>
                </a:solidFill>
                <a:latin typeface="Arial" panose="020B0604020202020204" pitchFamily="34" charset="0"/>
                <a:cs typeface="Arial" panose="020B0604020202020204" pitchFamily="34" charset="0"/>
              </a:rPr>
              <a:t>the wild animals” </a:t>
            </a:r>
            <a:endParaRPr lang="en-SG" sz="4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761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28600"/>
            <a:ext cx="9753600" cy="7315200"/>
          </a:xfrm>
          <a:prstGeom prst="rect">
            <a:avLst/>
          </a:prstGeom>
        </p:spPr>
      </p:pic>
    </p:spTree>
    <p:extLst>
      <p:ext uri="{BB962C8B-B14F-4D97-AF65-F5344CB8AC3E}">
        <p14:creationId xmlns:p14="http://schemas.microsoft.com/office/powerpoint/2010/main" val="52548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0"/>
            <a:ext cx="7239000" cy="4343400"/>
          </a:xfrm>
          <a:prstGeom prst="rect">
            <a:avLst/>
          </a:prstGeom>
        </p:spPr>
      </p:pic>
      <p:pic>
        <p:nvPicPr>
          <p:cNvPr id="3" name="Picture 2"/>
          <p:cNvPicPr>
            <a:picLocks noChangeAspect="1"/>
          </p:cNvPicPr>
          <p:nvPr/>
        </p:nvPicPr>
        <p:blipFill>
          <a:blip r:embed="rId3"/>
          <a:stretch>
            <a:fillRect/>
          </a:stretch>
        </p:blipFill>
        <p:spPr>
          <a:xfrm>
            <a:off x="5960668" y="3352800"/>
            <a:ext cx="6225236" cy="3505200"/>
          </a:xfrm>
          <a:prstGeom prst="rect">
            <a:avLst/>
          </a:prstGeom>
        </p:spPr>
      </p:pic>
    </p:spTree>
    <p:extLst>
      <p:ext uri="{BB962C8B-B14F-4D97-AF65-F5344CB8AC3E}">
        <p14:creationId xmlns:p14="http://schemas.microsoft.com/office/powerpoint/2010/main" val="155477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1342" y="-32426"/>
            <a:ext cx="9252857" cy="6890426"/>
          </a:xfrm>
          <a:prstGeom prst="rect">
            <a:avLst/>
          </a:prstGeom>
        </p:spPr>
      </p:pic>
    </p:spTree>
    <p:extLst>
      <p:ext uri="{BB962C8B-B14F-4D97-AF65-F5344CB8AC3E}">
        <p14:creationId xmlns:p14="http://schemas.microsoft.com/office/powerpoint/2010/main" val="61288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29086"/>
            <a:ext cx="9795320" cy="6828914"/>
          </a:xfrm>
          <a:prstGeom prst="rect">
            <a:avLst/>
          </a:prstGeom>
        </p:spPr>
      </p:pic>
    </p:spTree>
    <p:extLst>
      <p:ext uri="{BB962C8B-B14F-4D97-AF65-F5344CB8AC3E}">
        <p14:creationId xmlns:p14="http://schemas.microsoft.com/office/powerpoint/2010/main" val="93771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18" y="0"/>
            <a:ext cx="12211318" cy="7479432"/>
          </a:xfrm>
          <a:prstGeom prst="rect">
            <a:avLst/>
          </a:prstGeom>
        </p:spPr>
      </p:pic>
    </p:spTree>
    <p:extLst>
      <p:ext uri="{BB962C8B-B14F-4D97-AF65-F5344CB8AC3E}">
        <p14:creationId xmlns:p14="http://schemas.microsoft.com/office/powerpoint/2010/main" val="3138796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86"/>
            <a:ext cx="12192000" cy="6860771"/>
          </a:xfrm>
          <a:prstGeom prst="rect">
            <a:avLst/>
          </a:prstGeom>
        </p:spPr>
      </p:pic>
    </p:spTree>
    <p:extLst>
      <p:ext uri="{BB962C8B-B14F-4D97-AF65-F5344CB8AC3E}">
        <p14:creationId xmlns:p14="http://schemas.microsoft.com/office/powerpoint/2010/main" val="2021548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53721</TotalTime>
  <Words>216</Words>
  <Application>Microsoft Office PowerPoint</Application>
  <PresentationFormat>Custom</PresentationFormat>
  <Paragraphs>32</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Cook</dc:creator>
  <cp:lastModifiedBy>Peter Cook</cp:lastModifiedBy>
  <cp:revision>288</cp:revision>
  <cp:lastPrinted>2018-01-13T04:56:44Z</cp:lastPrinted>
  <dcterms:created xsi:type="dcterms:W3CDTF">2015-09-05T04:15:40Z</dcterms:created>
  <dcterms:modified xsi:type="dcterms:W3CDTF">2018-02-17T05:45:43Z</dcterms:modified>
</cp:coreProperties>
</file>