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96" r:id="rId3"/>
    <p:sldId id="300" r:id="rId4"/>
    <p:sldId id="297" r:id="rId5"/>
    <p:sldId id="298" r:id="rId6"/>
    <p:sldId id="312" r:id="rId7"/>
    <p:sldId id="313" r:id="rId8"/>
    <p:sldId id="315" r:id="rId9"/>
    <p:sldId id="270" r:id="rId10"/>
    <p:sldId id="271" r:id="rId11"/>
    <p:sldId id="316" r:id="rId12"/>
    <p:sldId id="314" r:id="rId13"/>
    <p:sldId id="318" r:id="rId14"/>
    <p:sldId id="277" r:id="rId1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C8091"/>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31" autoAdjust="0"/>
  </p:normalViewPr>
  <p:slideViewPr>
    <p:cSldViewPr snapToGrid="0">
      <p:cViewPr varScale="1">
        <p:scale>
          <a:sx n="56" d="100"/>
          <a:sy n="56" d="100"/>
        </p:scale>
        <p:origin x="4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C8997B3-2F7A-4248-B981-040A633BB893}" type="datetimeFigureOut">
              <a:rPr lang="en-SG" smtClean="0"/>
              <a:t>10/3/2018</a:t>
            </a:fld>
            <a:endParaRPr lang="en-SG"/>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9EE7E05-C5BE-4887-91EE-1198420CF6BD}" type="slidenum">
              <a:rPr lang="en-SG" smtClean="0"/>
              <a:t>‹#›</a:t>
            </a:fld>
            <a:endParaRPr lang="en-SG"/>
          </a:p>
        </p:txBody>
      </p:sp>
    </p:spTree>
    <p:extLst>
      <p:ext uri="{BB962C8B-B14F-4D97-AF65-F5344CB8AC3E}">
        <p14:creationId xmlns:p14="http://schemas.microsoft.com/office/powerpoint/2010/main" val="416942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receptaustin.org/2corinthians_517_commentary.htm#in" TargetMode="External"/><Relationship Id="rId7" Type="http://schemas.openxmlformats.org/officeDocument/2006/relationships/hyperlink" Target="http://preceptaustin.org/2corinthians_517_commentary.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preceptaustin.org/romans_1.htm#made" TargetMode="External"/><Relationship Id="rId5" Type="http://schemas.openxmlformats.org/officeDocument/2006/relationships/hyperlink" Target="http://preceptaustin.org/ephesians_210.htm" TargetMode="External"/><Relationship Id="rId4" Type="http://schemas.openxmlformats.org/officeDocument/2006/relationships/hyperlink" Target="http://preceptaustin.org/ephesians_28-9.htm#2:8"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9EE7E05-C5BE-4887-91EE-1198420CF6BD}" type="slidenum">
              <a:rPr lang="en-SG" smtClean="0"/>
              <a:t>1</a:t>
            </a:fld>
            <a:endParaRPr lang="en-SG"/>
          </a:p>
        </p:txBody>
      </p:sp>
    </p:spTree>
    <p:extLst>
      <p:ext uri="{BB962C8B-B14F-4D97-AF65-F5344CB8AC3E}">
        <p14:creationId xmlns:p14="http://schemas.microsoft.com/office/powerpoint/2010/main" val="117410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err="1" smtClean="0"/>
              <a:t>Eph</a:t>
            </a:r>
            <a:r>
              <a:rPr lang="en-SG" dirty="0" smtClean="0"/>
              <a:t> 2:1  And you were dead in the trespasses and sins </a:t>
            </a:r>
          </a:p>
          <a:p>
            <a:r>
              <a:rPr lang="en-SG" dirty="0" err="1" smtClean="0"/>
              <a:t>Eph</a:t>
            </a:r>
            <a:r>
              <a:rPr lang="en-SG" dirty="0" smtClean="0"/>
              <a:t> 2:2  in which you once walked, following the course of this world, following the prince of the power of the air, the spirit that is now at work in the sons of disobedience—</a:t>
            </a:r>
          </a:p>
          <a:p>
            <a:endParaRPr lang="en-US" dirty="0" smtClean="0"/>
          </a:p>
          <a:p>
            <a:r>
              <a:rPr lang="en-SG" dirty="0" err="1" smtClean="0"/>
              <a:t>Eph</a:t>
            </a:r>
            <a:r>
              <a:rPr lang="en-SG" dirty="0" smtClean="0"/>
              <a:t> 2:5  even when we were dead in our trespasses, made us alive together with Christ—by grace you have been saved—</a:t>
            </a:r>
          </a:p>
          <a:p>
            <a:r>
              <a:rPr lang="en-SG" dirty="0" err="1" smtClean="0"/>
              <a:t>Eph</a:t>
            </a:r>
            <a:r>
              <a:rPr lang="en-SG" dirty="0" smtClean="0"/>
              <a:t> 2:6  and raised us up with him and seated us with him in the heavenly places in Christ Jesus, </a:t>
            </a:r>
          </a:p>
          <a:p>
            <a:endParaRPr lang="en-US" dirty="0" smtClean="0"/>
          </a:p>
          <a:p>
            <a:pPr marL="285750" indent="-285750">
              <a:buAutoNum type="romanLcPeriod"/>
            </a:pPr>
            <a:r>
              <a:rPr lang="en-SG" sz="1200" b="0" i="0" kern="1200" dirty="0" smtClean="0">
                <a:solidFill>
                  <a:schemeClr val="tx1"/>
                </a:solidFill>
                <a:effectLst/>
                <a:latin typeface="+mn-lt"/>
                <a:ea typeface="+mn-ea"/>
                <a:cs typeface="+mn-cs"/>
              </a:rPr>
              <a:t>We don’t sit in the heavenly places </a:t>
            </a:r>
            <a:r>
              <a:rPr lang="en-SG" sz="1200" b="0" i="1" kern="1200" dirty="0" smtClean="0">
                <a:solidFill>
                  <a:schemeClr val="tx1"/>
                </a:solidFill>
                <a:effectLst/>
                <a:latin typeface="+mn-lt"/>
                <a:ea typeface="+mn-ea"/>
                <a:cs typeface="+mn-cs"/>
              </a:rPr>
              <a:t>with</a:t>
            </a:r>
            <a:r>
              <a:rPr lang="en-SG" sz="1200" b="0" i="0" kern="1200" dirty="0" smtClean="0">
                <a:solidFill>
                  <a:schemeClr val="tx1"/>
                </a:solidFill>
                <a:effectLst/>
                <a:latin typeface="+mn-lt"/>
                <a:ea typeface="+mn-ea"/>
                <a:cs typeface="+mn-cs"/>
              </a:rPr>
              <a:t> Christ Jesus, or at least not yet. Instead, we sit in the heavenly places </a:t>
            </a:r>
            <a:r>
              <a:rPr lang="en-SG" sz="1200" b="1" i="0" kern="1200" dirty="0" smtClean="0">
                <a:solidFill>
                  <a:schemeClr val="tx1"/>
                </a:solidFill>
                <a:effectLst/>
                <a:latin typeface="+mn-lt"/>
                <a:ea typeface="+mn-ea"/>
                <a:cs typeface="+mn-cs"/>
              </a:rPr>
              <a:t>in Christ</a:t>
            </a:r>
            <a:r>
              <a:rPr lang="en-SG" sz="1200" b="0" i="0" kern="1200" dirty="0" smtClean="0">
                <a:solidFill>
                  <a:schemeClr val="tx1"/>
                </a:solidFill>
                <a:effectLst/>
                <a:latin typeface="+mn-lt"/>
                <a:ea typeface="+mn-ea"/>
                <a:cs typeface="+mn-cs"/>
              </a:rPr>
              <a:t> Jesus. Since our life and identity is </a:t>
            </a:r>
            <a:r>
              <a:rPr lang="en-SG" sz="1200" b="1" i="0" kern="1200" dirty="0" smtClean="0">
                <a:solidFill>
                  <a:schemeClr val="tx1"/>
                </a:solidFill>
                <a:effectLst/>
                <a:latin typeface="+mn-lt"/>
                <a:ea typeface="+mn-ea"/>
                <a:cs typeface="+mn-cs"/>
              </a:rPr>
              <a:t>in Christ</a:t>
            </a:r>
            <a:r>
              <a:rPr lang="en-SG" sz="1200" b="0" i="0" kern="1200" dirty="0" smtClean="0">
                <a:solidFill>
                  <a:schemeClr val="tx1"/>
                </a:solidFill>
                <a:effectLst/>
                <a:latin typeface="+mn-lt"/>
                <a:ea typeface="+mn-ea"/>
                <a:cs typeface="+mn-cs"/>
              </a:rPr>
              <a:t>, as He sits in heavenly places, so do we.</a:t>
            </a:r>
          </a:p>
          <a:p>
            <a:pPr marL="285750" indent="-285750">
              <a:buAutoNum type="romanLcPeriod"/>
            </a:pPr>
            <a:endParaRPr lang="en-US" sz="1200" b="0" i="0" kern="1200" dirty="0" smtClean="0">
              <a:solidFill>
                <a:schemeClr val="tx1"/>
              </a:solidFill>
              <a:effectLst/>
              <a:latin typeface="+mn-lt"/>
              <a:ea typeface="+mn-ea"/>
              <a:cs typeface="+mn-cs"/>
            </a:endParaRPr>
          </a:p>
          <a:p>
            <a:pPr marL="0" indent="0">
              <a:buNone/>
            </a:pPr>
            <a:r>
              <a:rPr lang="en-US" sz="1200" b="0" i="0" kern="1200" dirty="0" smtClean="0">
                <a:solidFill>
                  <a:schemeClr val="tx1"/>
                </a:solidFill>
                <a:effectLst/>
                <a:latin typeface="+mn-lt"/>
                <a:ea typeface="+mn-ea"/>
                <a:cs typeface="+mn-cs"/>
              </a:rPr>
              <a:t>Jesus</a:t>
            </a:r>
            <a:r>
              <a:rPr lang="en-US" sz="1200" b="0" i="0" kern="1200" baseline="0" dirty="0" smtClean="0">
                <a:solidFill>
                  <a:schemeClr val="tx1"/>
                </a:solidFill>
                <a:effectLst/>
                <a:latin typeface="+mn-lt"/>
                <a:ea typeface="+mn-ea"/>
                <a:cs typeface="+mn-cs"/>
              </a:rPr>
              <a:t> became nothing so that we can become yes-thing. Yes to God’s love and forgiveness.</a:t>
            </a:r>
          </a:p>
          <a:p>
            <a:pPr marL="0" indent="0">
              <a:buNone/>
            </a:pPr>
            <a:endParaRPr lang="en-US" sz="1200" b="0" i="0" kern="1200" baseline="0" dirty="0" smtClean="0">
              <a:solidFill>
                <a:schemeClr val="tx1"/>
              </a:solidFill>
              <a:effectLst/>
              <a:latin typeface="+mn-lt"/>
              <a:ea typeface="+mn-ea"/>
              <a:cs typeface="+mn-cs"/>
            </a:endParaRPr>
          </a:p>
          <a:p>
            <a:pPr marL="0" indent="0">
              <a:buNone/>
            </a:pPr>
            <a:r>
              <a:rPr lang="en-US" sz="1200" b="0" i="0" kern="1200" baseline="0" dirty="0" smtClean="0">
                <a:solidFill>
                  <a:schemeClr val="tx1"/>
                </a:solidFill>
                <a:effectLst/>
                <a:latin typeface="+mn-lt"/>
                <a:ea typeface="+mn-ea"/>
                <a:cs typeface="+mn-cs"/>
              </a:rPr>
              <a:t>He humbled himself at the cross so we can exalted/lifted up</a:t>
            </a:r>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10</a:t>
            </a:fld>
            <a:endParaRPr lang="en-SG"/>
          </a:p>
        </p:txBody>
      </p:sp>
    </p:spTree>
    <p:extLst>
      <p:ext uri="{BB962C8B-B14F-4D97-AF65-F5344CB8AC3E}">
        <p14:creationId xmlns:p14="http://schemas.microsoft.com/office/powerpoint/2010/main" val="82505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immeasurable riches</a:t>
            </a:r>
            <a:r>
              <a:rPr lang="en-US" baseline="0" dirty="0" smtClean="0"/>
              <a:t> of his grace in Christ?</a:t>
            </a:r>
          </a:p>
          <a:p>
            <a:r>
              <a:rPr lang="en-US" baseline="0" dirty="0" smtClean="0"/>
              <a:t>What is this gift?</a:t>
            </a:r>
          </a:p>
          <a:p>
            <a:endParaRPr lang="en-US" baseline="0" dirty="0" smtClean="0"/>
          </a:p>
          <a:p>
            <a:r>
              <a:rPr lang="en-US" baseline="0" dirty="0" smtClean="0"/>
              <a:t>Security</a:t>
            </a:r>
          </a:p>
          <a:p>
            <a:r>
              <a:rPr lang="en-US" baseline="0" dirty="0" smtClean="0"/>
              <a:t>Intimacy/access to God</a:t>
            </a:r>
          </a:p>
          <a:p>
            <a:r>
              <a:rPr lang="en-US" baseline="0" dirty="0" smtClean="0"/>
              <a:t>Assurance/Acceptance</a:t>
            </a:r>
          </a:p>
          <a:p>
            <a:r>
              <a:rPr lang="en-US" baseline="0" dirty="0" smtClean="0"/>
              <a:t>Freedom</a:t>
            </a:r>
          </a:p>
          <a:p>
            <a:r>
              <a:rPr lang="en-US" baseline="0" dirty="0" smtClean="0"/>
              <a:t>Victory</a:t>
            </a:r>
          </a:p>
          <a:p>
            <a:r>
              <a:rPr lang="en-US" baseline="0" dirty="0" smtClean="0"/>
              <a:t>Authority</a:t>
            </a:r>
          </a:p>
          <a:p>
            <a:r>
              <a:rPr lang="en-US" baseline="0" dirty="0" smtClean="0"/>
              <a:t>Inheritance</a:t>
            </a:r>
          </a:p>
          <a:p>
            <a:r>
              <a:rPr lang="en-US" baseline="0" dirty="0" smtClean="0"/>
              <a:t>Family</a:t>
            </a:r>
          </a:p>
          <a:p>
            <a:endParaRPr lang="en-US" baseline="0" dirty="0" smtClean="0"/>
          </a:p>
          <a:p>
            <a:r>
              <a:rPr lang="en-US" baseline="0" dirty="0" smtClean="0"/>
              <a:t>Do you know and live out the immeasurable riches of his grace?</a:t>
            </a:r>
          </a:p>
          <a:p>
            <a:endParaRPr lang="en-US" baseline="0" dirty="0" smtClean="0"/>
          </a:p>
          <a:p>
            <a:r>
              <a:rPr lang="en-US" baseline="0" dirty="0" smtClean="0"/>
              <a:t>Do we live richly or poorly? </a:t>
            </a:r>
          </a:p>
          <a:p>
            <a:endParaRPr lang="en-US" baseline="0" dirty="0" smtClean="0"/>
          </a:p>
          <a:p>
            <a:r>
              <a:rPr lang="en-US" baseline="0" dirty="0" smtClean="0"/>
              <a:t>Story of </a:t>
            </a:r>
            <a:r>
              <a:rPr lang="en-US" baseline="0" dirty="0" err="1" smtClean="0"/>
              <a:t>curise</a:t>
            </a:r>
            <a:endParaRPr lang="en-US" baseline="0" dirty="0" smtClean="0"/>
          </a:p>
          <a:p>
            <a:endParaRPr lang="en-US" baseline="0" dirty="0" smtClean="0"/>
          </a:p>
          <a:p>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11</a:t>
            </a:fld>
            <a:endParaRPr lang="en-SG"/>
          </a:p>
        </p:txBody>
      </p:sp>
    </p:spTree>
    <p:extLst>
      <p:ext uri="{BB962C8B-B14F-4D97-AF65-F5344CB8AC3E}">
        <p14:creationId xmlns:p14="http://schemas.microsoft.com/office/powerpoint/2010/main" val="2910302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1" i="0" kern="1200" dirty="0" smtClean="0">
                <a:solidFill>
                  <a:schemeClr val="tx1"/>
                </a:solidFill>
                <a:effectLst/>
                <a:latin typeface="+mn-lt"/>
                <a:ea typeface="+mn-ea"/>
                <a:cs typeface="+mn-cs"/>
              </a:rPr>
              <a:t>GOD’S POIEMA</a:t>
            </a:r>
            <a:r>
              <a:rPr lang="en-SG" sz="1200" b="0" i="0" kern="1200" dirty="0" smtClean="0">
                <a:solidFill>
                  <a:schemeClr val="tx1"/>
                </a:solidFill>
                <a:effectLst/>
                <a:latin typeface="+mn-lt"/>
                <a:ea typeface="+mn-ea"/>
                <a:cs typeface="+mn-cs"/>
              </a:rPr>
              <a:t>: Beloved, if you are </a:t>
            </a:r>
            <a:r>
              <a:rPr lang="en-SG" sz="1200" b="1" i="0" u="none" strike="noStrike" kern="1200" dirty="0" smtClean="0">
                <a:solidFill>
                  <a:schemeClr val="tx1"/>
                </a:solidFill>
                <a:effectLst/>
                <a:latin typeface="+mn-lt"/>
                <a:ea typeface="+mn-ea"/>
                <a:cs typeface="+mn-cs"/>
                <a:hlinkClick r:id="rId3" tooltip="CLICK FOR DISCUSSION OF WHAT IT MEANS TO BE "/>
              </a:rPr>
              <a:t>IN CHRIST</a:t>
            </a:r>
            <a:r>
              <a:rPr lang="en-SG" sz="1200" b="0" i="0" kern="1200" dirty="0" smtClean="0">
                <a:solidFill>
                  <a:schemeClr val="tx1"/>
                </a:solidFill>
                <a:effectLst/>
                <a:latin typeface="+mn-lt"/>
                <a:ea typeface="+mn-ea"/>
                <a:cs typeface="+mn-cs"/>
              </a:rPr>
              <a:t> by grace through faith (</a:t>
            </a:r>
            <a:r>
              <a:rPr lang="en-SG" sz="1200" b="1" i="0" u="none" strike="noStrike" kern="1200" dirty="0" err="1" smtClean="0">
                <a:solidFill>
                  <a:schemeClr val="tx1"/>
                </a:solidFill>
                <a:effectLst/>
                <a:latin typeface="+mn-lt"/>
                <a:ea typeface="+mn-ea"/>
                <a:cs typeface="+mn-cs"/>
                <a:hlinkClick r:id="rId4" tooltip="CLICK COMMENTARY ON Eph 2:8 For by grace you have been saved through faith; and that not of yourselves, it is the gift of God; Eph 2:9 not as a result of works, that no one should boast."/>
              </a:rPr>
              <a:t>Eph</a:t>
            </a:r>
            <a:r>
              <a:rPr lang="en-SG" sz="1200" b="1" i="0" u="none" strike="noStrike" kern="1200" dirty="0" smtClean="0">
                <a:solidFill>
                  <a:schemeClr val="tx1"/>
                </a:solidFill>
                <a:effectLst/>
                <a:latin typeface="+mn-lt"/>
                <a:ea typeface="+mn-ea"/>
                <a:cs typeface="+mn-cs"/>
                <a:hlinkClick r:id="rId4" tooltip="CLICK COMMENTARY ON Eph 2:8 For by grace you have been saved through faith; and that not of yourselves, it is the gift of God; Eph 2:9 not as a result of works, that no one should boast."/>
              </a:rPr>
              <a:t> 2:8,9</a:t>
            </a:r>
            <a:r>
              <a:rPr lang="en-SG" sz="1200" b="0" i="0" kern="1200" dirty="0" smtClean="0">
                <a:solidFill>
                  <a:schemeClr val="tx1"/>
                </a:solidFill>
                <a:effectLst/>
                <a:latin typeface="+mn-lt"/>
                <a:ea typeface="+mn-ea"/>
                <a:cs typeface="+mn-cs"/>
              </a:rPr>
              <a:t>), do you know what God says about you in </a:t>
            </a:r>
            <a:r>
              <a:rPr lang="en-SG" sz="1200" b="1" i="0" u="none" strike="noStrike" kern="1200" dirty="0" smtClean="0">
                <a:solidFill>
                  <a:schemeClr val="tx1"/>
                </a:solidFill>
                <a:effectLst/>
                <a:latin typeface="+mn-lt"/>
                <a:ea typeface="+mn-ea"/>
                <a:cs typeface="+mn-cs"/>
                <a:hlinkClick r:id="rId5" tooltip="CLICK COMMENTARY ON Eph 2:10 For we are His workmanship, created in Christ Jesus for good works, which God prepared beforehand, that we should walk in them."/>
              </a:rPr>
              <a:t>Ephesians 2:10</a:t>
            </a:r>
            <a:r>
              <a:rPr lang="en-SG" sz="1200" b="0" i="0" kern="1200" dirty="0" smtClean="0">
                <a:solidFill>
                  <a:schemeClr val="tx1"/>
                </a:solidFill>
                <a:effectLst/>
                <a:latin typeface="+mn-lt"/>
                <a:ea typeface="+mn-ea"/>
                <a:cs typeface="+mn-cs"/>
              </a:rPr>
              <a:t>? You are God’s </a:t>
            </a:r>
            <a:r>
              <a:rPr lang="en-SG" sz="1200" b="1" i="0" kern="1200" dirty="0" smtClean="0">
                <a:solidFill>
                  <a:schemeClr val="tx1"/>
                </a:solidFill>
                <a:effectLst/>
                <a:latin typeface="+mn-lt"/>
                <a:ea typeface="+mn-ea"/>
                <a:cs typeface="+mn-cs"/>
              </a:rPr>
              <a:t>“WORKMANSHIP,</a:t>
            </a:r>
            <a:r>
              <a:rPr lang="en-SG" sz="1200" b="0" i="0" kern="1200" dirty="0" smtClean="0">
                <a:solidFill>
                  <a:schemeClr val="tx1"/>
                </a:solidFill>
                <a:effectLst/>
                <a:latin typeface="+mn-lt"/>
                <a:ea typeface="+mn-ea"/>
                <a:cs typeface="+mn-cs"/>
              </a:rPr>
              <a:t> created IN CHRIST JESUS for good works, which God prepared beforehand that we should walk in them.” The Greek word for </a:t>
            </a:r>
            <a:r>
              <a:rPr lang="en-SG" sz="1200" b="1" i="0" kern="1200" dirty="0" smtClean="0">
                <a:solidFill>
                  <a:schemeClr val="tx1"/>
                </a:solidFill>
                <a:effectLst/>
                <a:latin typeface="+mn-lt"/>
                <a:ea typeface="+mn-ea"/>
                <a:cs typeface="+mn-cs"/>
              </a:rPr>
              <a:t>“WORKMANSHIP”</a:t>
            </a:r>
            <a:r>
              <a:rPr lang="en-SG" sz="1200" b="0" i="0" kern="1200" dirty="0" smtClean="0">
                <a:solidFill>
                  <a:schemeClr val="tx1"/>
                </a:solidFill>
                <a:effectLst/>
                <a:latin typeface="+mn-lt"/>
                <a:ea typeface="+mn-ea"/>
                <a:cs typeface="+mn-cs"/>
              </a:rPr>
              <a:t> is </a:t>
            </a:r>
            <a:r>
              <a:rPr lang="en-SG" sz="1200" b="1" i="0" u="none" strike="noStrike" kern="1200" dirty="0" smtClean="0">
                <a:solidFill>
                  <a:schemeClr val="tx1"/>
                </a:solidFill>
                <a:effectLst/>
                <a:latin typeface="+mn-lt"/>
                <a:ea typeface="+mn-ea"/>
                <a:cs typeface="+mn-cs"/>
                <a:hlinkClick r:id="rId6"/>
              </a:rPr>
              <a:t>POIEMA</a:t>
            </a:r>
            <a:r>
              <a:rPr lang="en-SG" sz="1200" b="0" i="0" kern="1200" dirty="0" smtClean="0">
                <a:solidFill>
                  <a:schemeClr val="tx1"/>
                </a:solidFill>
                <a:effectLst/>
                <a:latin typeface="+mn-lt"/>
                <a:ea typeface="+mn-ea"/>
                <a:cs typeface="+mn-cs"/>
              </a:rPr>
              <a:t> which gives us our English words POEM and POETRY. </a:t>
            </a:r>
            <a:r>
              <a:rPr lang="en-SG" sz="1200" b="1" i="0" u="none" strike="noStrike" kern="1200" dirty="0" err="1" smtClean="0">
                <a:solidFill>
                  <a:schemeClr val="tx1"/>
                </a:solidFill>
                <a:effectLst/>
                <a:latin typeface="+mn-lt"/>
                <a:ea typeface="+mn-ea"/>
                <a:cs typeface="+mn-cs"/>
                <a:hlinkClick r:id="rId6"/>
              </a:rPr>
              <a:t>Poiema</a:t>
            </a:r>
            <a:r>
              <a:rPr lang="en-SG" sz="1200" b="0" i="0" kern="1200" dirty="0" smtClean="0">
                <a:solidFill>
                  <a:schemeClr val="tx1"/>
                </a:solidFill>
                <a:effectLst/>
                <a:latin typeface="+mn-lt"/>
                <a:ea typeface="+mn-ea"/>
                <a:cs typeface="+mn-cs"/>
              </a:rPr>
              <a:t> means “something made” and in context is something made by God Himself. As a new creation </a:t>
            </a:r>
            <a:r>
              <a:rPr lang="en-SG" sz="1200" b="0" i="0" kern="1200" dirty="0" err="1" smtClean="0">
                <a:solidFill>
                  <a:schemeClr val="tx1"/>
                </a:solidFill>
                <a:effectLst/>
                <a:latin typeface="+mn-lt"/>
                <a:ea typeface="+mn-ea"/>
                <a:cs typeface="+mn-cs"/>
              </a:rPr>
              <a:t>skillfully</a:t>
            </a:r>
            <a:r>
              <a:rPr lang="en-SG" sz="1200" b="0" i="0" kern="1200" dirty="0" smtClean="0">
                <a:solidFill>
                  <a:schemeClr val="tx1"/>
                </a:solidFill>
                <a:effectLst/>
                <a:latin typeface="+mn-lt"/>
                <a:ea typeface="+mn-ea"/>
                <a:cs typeface="+mn-cs"/>
              </a:rPr>
              <a:t> and artfully created IN CHRIST JESUS (</a:t>
            </a:r>
            <a:r>
              <a:rPr lang="en-SG" sz="1200" b="1" i="0" u="none" strike="noStrike" kern="1200" dirty="0" smtClean="0">
                <a:solidFill>
                  <a:schemeClr val="tx1"/>
                </a:solidFill>
                <a:effectLst/>
                <a:latin typeface="+mn-lt"/>
                <a:ea typeface="+mn-ea"/>
                <a:cs typeface="+mn-cs"/>
                <a:hlinkClick r:id="rId7" tooltip="CLICK COMMENTARY ON 2Cor 5:17 Therefore if any man is in Christ, he is a new creature; the old things passed away; behold, new things have come."/>
              </a:rPr>
              <a:t>2 </a:t>
            </a:r>
            <a:r>
              <a:rPr lang="en-SG" sz="1200" b="1" i="0" u="none" strike="noStrike" kern="1200" dirty="0" err="1" smtClean="0">
                <a:solidFill>
                  <a:schemeClr val="tx1"/>
                </a:solidFill>
                <a:effectLst/>
                <a:latin typeface="+mn-lt"/>
                <a:ea typeface="+mn-ea"/>
                <a:cs typeface="+mn-cs"/>
                <a:hlinkClick r:id="rId7" tooltip="CLICK COMMENTARY ON 2Cor 5:17 Therefore if any man is in Christ, he is a new creature; the old things passed away; behold, new things have come."/>
              </a:rPr>
              <a:t>Cor</a:t>
            </a:r>
            <a:r>
              <a:rPr lang="en-SG" sz="1200" b="1" i="0" u="none" strike="noStrike" kern="1200" dirty="0" smtClean="0">
                <a:solidFill>
                  <a:schemeClr val="tx1"/>
                </a:solidFill>
                <a:effectLst/>
                <a:latin typeface="+mn-lt"/>
                <a:ea typeface="+mn-ea"/>
                <a:cs typeface="+mn-cs"/>
                <a:hlinkClick r:id="rId7" tooltip="CLICK COMMENTARY ON 2Cor 5:17 Therefore if any man is in Christ, he is a new creature; the old things passed away; behold, new things have come."/>
              </a:rPr>
              <a:t> 5:17</a:t>
            </a:r>
            <a:r>
              <a:rPr lang="en-SG" sz="1200" b="0" i="0" kern="1200" dirty="0" smtClean="0">
                <a:solidFill>
                  <a:schemeClr val="tx1"/>
                </a:solidFill>
                <a:effectLst/>
                <a:latin typeface="+mn-lt"/>
                <a:ea typeface="+mn-ea"/>
                <a:cs typeface="+mn-cs"/>
              </a:rPr>
              <a:t>), have you ever thought of your new (supernatural) life as a work of “divine poetry?” Beloved, as believers “each of our lives is the papyrus on which the Master is producing a work of art that will fill the everlasting ages with His praise.” (S Gordon) </a:t>
            </a:r>
            <a:r>
              <a:rPr lang="en-SG" sz="1200" b="1" i="0" kern="1200" dirty="0" smtClean="0">
                <a:solidFill>
                  <a:schemeClr val="tx1"/>
                </a:solidFill>
                <a:effectLst/>
                <a:latin typeface="+mn-lt"/>
                <a:ea typeface="+mn-ea"/>
                <a:cs typeface="+mn-cs"/>
              </a:rPr>
              <a:t>You</a:t>
            </a:r>
            <a:r>
              <a:rPr lang="en-SG" sz="1200" b="0" i="0" kern="1200" dirty="0" smtClean="0">
                <a:solidFill>
                  <a:schemeClr val="tx1"/>
                </a:solidFill>
                <a:effectLst/>
                <a:latin typeface="+mn-lt"/>
                <a:ea typeface="+mn-ea"/>
                <a:cs typeface="+mn-cs"/>
              </a:rPr>
              <a:t> are God’s masterpiece. </a:t>
            </a:r>
            <a:r>
              <a:rPr lang="en-SG" sz="1200" b="1" i="0" kern="1200" dirty="0" smtClean="0">
                <a:solidFill>
                  <a:schemeClr val="tx1"/>
                </a:solidFill>
                <a:effectLst/>
                <a:latin typeface="+mn-lt"/>
                <a:ea typeface="+mn-ea"/>
                <a:cs typeface="+mn-cs"/>
              </a:rPr>
              <a:t>You</a:t>
            </a:r>
            <a:r>
              <a:rPr lang="en-SG" sz="1200" b="0" i="0" kern="1200" dirty="0" smtClean="0">
                <a:solidFill>
                  <a:schemeClr val="tx1"/>
                </a:solidFill>
                <a:effectLst/>
                <a:latin typeface="+mn-lt"/>
                <a:ea typeface="+mn-ea"/>
                <a:cs typeface="+mn-cs"/>
              </a:rPr>
              <a:t> are His poem. </a:t>
            </a:r>
            <a:r>
              <a:rPr lang="en-SG" sz="1200" b="1" i="0" kern="1200" dirty="0" smtClean="0">
                <a:solidFill>
                  <a:schemeClr val="tx1"/>
                </a:solidFill>
                <a:effectLst/>
                <a:latin typeface="+mn-lt"/>
                <a:ea typeface="+mn-ea"/>
                <a:cs typeface="+mn-cs"/>
              </a:rPr>
              <a:t>You</a:t>
            </a:r>
            <a:r>
              <a:rPr lang="en-SG" sz="1200" b="0" i="0" kern="1200" dirty="0" smtClean="0">
                <a:solidFill>
                  <a:schemeClr val="tx1"/>
                </a:solidFill>
                <a:effectLst/>
                <a:latin typeface="+mn-lt"/>
                <a:ea typeface="+mn-ea"/>
                <a:cs typeface="+mn-cs"/>
              </a:rPr>
              <a:t> are His work of art. When we look at ourselves this way, we begin to understand our incredible value in Christ. Indeed, as C S Lewis said “We are a divine work of art.” “If Rembrandt’s artistic masterpieces have great, undisputed value, would not God’s one-of-a-kind human masterpieces convey even greater value?” (D Robertson)</a:t>
            </a:r>
            <a:br>
              <a:rPr lang="en-SG" sz="1200" b="0" i="0" kern="1200" dirty="0" smtClean="0">
                <a:solidFill>
                  <a:schemeClr val="tx1"/>
                </a:solidFill>
                <a:effectLst/>
                <a:latin typeface="+mn-lt"/>
                <a:ea typeface="+mn-ea"/>
                <a:cs typeface="+mn-cs"/>
              </a:rPr>
            </a:br>
            <a:endParaRPr lang="en-SG" sz="1200" b="0" i="0" kern="1200" dirty="0" smtClean="0">
              <a:solidFill>
                <a:schemeClr val="tx1"/>
              </a:solidFill>
              <a:effectLst/>
              <a:latin typeface="+mn-lt"/>
              <a:ea typeface="+mn-ea"/>
              <a:cs typeface="+mn-cs"/>
            </a:endParaRPr>
          </a:p>
          <a:p>
            <a:r>
              <a:rPr lang="en-SG" sz="1200" b="1" i="0" kern="1200" dirty="0" smtClean="0">
                <a:solidFill>
                  <a:schemeClr val="tx1"/>
                </a:solidFill>
                <a:effectLst/>
                <a:latin typeface="+mn-lt"/>
                <a:ea typeface="+mn-ea"/>
                <a:cs typeface="+mn-cs"/>
              </a:rPr>
              <a:t>Timothy Keller</a:t>
            </a:r>
            <a:r>
              <a:rPr lang="en-SG" sz="1200" b="0" i="0" kern="1200" dirty="0" smtClean="0">
                <a:solidFill>
                  <a:schemeClr val="tx1"/>
                </a:solidFill>
                <a:effectLst/>
                <a:latin typeface="+mn-lt"/>
                <a:ea typeface="+mn-ea"/>
                <a:cs typeface="+mn-cs"/>
              </a:rPr>
              <a:t> asks “Do you know what it means that you are </a:t>
            </a:r>
            <a:r>
              <a:rPr lang="en-SG" sz="1200" b="1" i="0" kern="1200" dirty="0" smtClean="0">
                <a:solidFill>
                  <a:schemeClr val="tx1"/>
                </a:solidFill>
                <a:effectLst/>
                <a:latin typeface="+mn-lt"/>
                <a:ea typeface="+mn-ea"/>
                <a:cs typeface="+mn-cs"/>
              </a:rPr>
              <a:t>God’s workmanship</a:t>
            </a:r>
            <a:r>
              <a:rPr lang="en-SG" sz="1200" b="0" i="0" kern="1200" dirty="0" smtClean="0">
                <a:solidFill>
                  <a:schemeClr val="tx1"/>
                </a:solidFill>
                <a:effectLst/>
                <a:latin typeface="+mn-lt"/>
                <a:ea typeface="+mn-ea"/>
                <a:cs typeface="+mn-cs"/>
              </a:rPr>
              <a:t>? What is art? Art is beautiful, art is valuable, and art is an expression of the inner being of the maker, of the artist. Imagine what that means. You’re beautiful, you’re valuable, and you’re an expression of the very inner being of the Artist, the divine Artist, God Himself. You see, when Jesus gave Himself on the Cross, He didn’t say, “I’m going to die just so you know I love you.” He said, “I’m going to die, I’m going to bleed, for your </a:t>
            </a:r>
            <a:r>
              <a:rPr lang="en-SG" sz="1200" b="0" i="0" kern="1200" dirty="0" err="1" smtClean="0">
                <a:solidFill>
                  <a:schemeClr val="tx1"/>
                </a:solidFill>
                <a:effectLst/>
                <a:latin typeface="+mn-lt"/>
                <a:ea typeface="+mn-ea"/>
                <a:cs typeface="+mn-cs"/>
              </a:rPr>
              <a:t>splendor</a:t>
            </a:r>
            <a:r>
              <a:rPr lang="en-SG" sz="1200" b="0" i="0" kern="1200" dirty="0" smtClean="0">
                <a:solidFill>
                  <a:schemeClr val="tx1"/>
                </a:solidFill>
                <a:effectLst/>
                <a:latin typeface="+mn-lt"/>
                <a:ea typeface="+mn-ea"/>
                <a:cs typeface="+mn-cs"/>
              </a:rPr>
              <a:t>. I’m going to re-create you into something beautiful. I will turn you into something splendid, magnificent. I’m the Artist; you’re the art. I’m the Painter; you’re the canvas. I’m the Sculptor; you’re the marble. You don’t look like much there in the quarry, but I can see. Oh, I can see!” Jesus is an Artist!” And you beloved are His crowning achievement, His masterpiece!</a:t>
            </a:r>
          </a:p>
          <a:p>
            <a:endParaRPr lang="en-US" sz="1200" b="0" i="0" kern="1200" dirty="0" smtClean="0">
              <a:solidFill>
                <a:schemeClr val="tx1"/>
              </a:solidFill>
              <a:effectLst/>
              <a:latin typeface="+mn-lt"/>
              <a:ea typeface="+mn-ea"/>
              <a:cs typeface="+mn-cs"/>
            </a:endParaRPr>
          </a:p>
          <a:p>
            <a:r>
              <a:rPr lang="en-SG" sz="1200" b="0" i="0" kern="1200" dirty="0" smtClean="0">
                <a:solidFill>
                  <a:schemeClr val="tx1"/>
                </a:solidFill>
                <a:effectLst/>
                <a:latin typeface="+mn-lt"/>
                <a:ea typeface="+mn-ea"/>
                <a:cs typeface="+mn-cs"/>
              </a:rPr>
              <a:t>https://preceptaustin.wordpress.com/2012/09/24/poiema-greek-word-study/</a:t>
            </a:r>
            <a:endParaRPr lang="en-SG"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EE7E05-C5BE-4887-91EE-1198420CF6BD}" type="slidenum">
              <a:rPr lang="en-SG" smtClean="0"/>
              <a:t>12</a:t>
            </a:fld>
            <a:endParaRPr lang="en-SG"/>
          </a:p>
        </p:txBody>
      </p:sp>
    </p:spTree>
    <p:extLst>
      <p:ext uri="{BB962C8B-B14F-4D97-AF65-F5344CB8AC3E}">
        <p14:creationId xmlns:p14="http://schemas.microsoft.com/office/powerpoint/2010/main" val="1818709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SG" baseline="0" dirty="0" smtClean="0"/>
              <a:t>For we are his workmanship, </a:t>
            </a:r>
            <a:br>
              <a:rPr lang="en-SG" baseline="0" dirty="0" smtClean="0"/>
            </a:br>
            <a:r>
              <a:rPr lang="en-SG" baseline="0" dirty="0" smtClean="0"/>
              <a:t>created in Christ Jesus for good works, </a:t>
            </a:r>
            <a:br>
              <a:rPr lang="en-SG" baseline="0" dirty="0" smtClean="0"/>
            </a:br>
            <a:r>
              <a:rPr lang="en-SG" baseline="0" dirty="0" smtClean="0"/>
              <a:t>which God prepared beforehand, </a:t>
            </a:r>
            <a:br>
              <a:rPr lang="en-SG" baseline="0" dirty="0" smtClean="0"/>
            </a:br>
            <a:r>
              <a:rPr lang="en-SG" baseline="0" dirty="0" smtClean="0"/>
              <a:t>that we should walk in them. </a:t>
            </a:r>
          </a:p>
          <a:p>
            <a:pPr marL="0" indent="0">
              <a:buFontTx/>
              <a:buNone/>
            </a:pPr>
            <a:r>
              <a:rPr lang="en-SG" baseline="0" dirty="0" smtClean="0"/>
              <a:t>Ephesians 2:10</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59EE7E05-C5BE-4887-91EE-1198420CF6BD}" type="slidenum">
              <a:rPr lang="en-SG" smtClean="0"/>
              <a:t>13</a:t>
            </a:fld>
            <a:endParaRPr lang="en-SG"/>
          </a:p>
        </p:txBody>
      </p:sp>
    </p:spTree>
    <p:extLst>
      <p:ext uri="{BB962C8B-B14F-4D97-AF65-F5344CB8AC3E}">
        <p14:creationId xmlns:p14="http://schemas.microsoft.com/office/powerpoint/2010/main" val="45223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SG" baseline="0" dirty="0" smtClean="0"/>
              <a:t>For we are his workmanship, </a:t>
            </a:r>
            <a:br>
              <a:rPr lang="en-SG" baseline="0" dirty="0" smtClean="0"/>
            </a:br>
            <a:r>
              <a:rPr lang="en-SG" baseline="0" dirty="0" smtClean="0"/>
              <a:t>created in Christ Jesus for good works, </a:t>
            </a:r>
            <a:br>
              <a:rPr lang="en-SG" baseline="0" dirty="0" smtClean="0"/>
            </a:br>
            <a:r>
              <a:rPr lang="en-SG" baseline="0" dirty="0" smtClean="0"/>
              <a:t>which God prepared beforehand, </a:t>
            </a:r>
            <a:br>
              <a:rPr lang="en-SG" baseline="0" dirty="0" smtClean="0"/>
            </a:br>
            <a:r>
              <a:rPr lang="en-SG" baseline="0" dirty="0" smtClean="0"/>
              <a:t>that we should walk in them. </a:t>
            </a:r>
          </a:p>
          <a:p>
            <a:pPr marL="0" indent="0">
              <a:buFontTx/>
              <a:buNone/>
            </a:pPr>
            <a:r>
              <a:rPr lang="en-SG" baseline="0" dirty="0" smtClean="0"/>
              <a:t>Ephesians 2:10</a:t>
            </a:r>
          </a:p>
          <a:p>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14</a:t>
            </a:fld>
            <a:endParaRPr lang="en-SG"/>
          </a:p>
        </p:txBody>
      </p:sp>
    </p:spTree>
    <p:extLst>
      <p:ext uri="{BB962C8B-B14F-4D97-AF65-F5344CB8AC3E}">
        <p14:creationId xmlns:p14="http://schemas.microsoft.com/office/powerpoint/2010/main" val="246780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 vine</a:t>
            </a:r>
          </a:p>
        </p:txBody>
      </p:sp>
      <p:sp>
        <p:nvSpPr>
          <p:cNvPr id="4" name="Slide Number Placeholder 3"/>
          <p:cNvSpPr>
            <a:spLocks noGrp="1"/>
          </p:cNvSpPr>
          <p:nvPr>
            <p:ph type="sldNum" sz="quarter" idx="10"/>
          </p:nvPr>
        </p:nvSpPr>
        <p:spPr/>
        <p:txBody>
          <a:bodyPr/>
          <a:lstStyle/>
          <a:p>
            <a:fld id="{59EE7E05-C5BE-4887-91EE-1198420CF6BD}" type="slidenum">
              <a:rPr lang="en-SG" smtClean="0"/>
              <a:t>2</a:t>
            </a:fld>
            <a:endParaRPr lang="en-SG"/>
          </a:p>
        </p:txBody>
      </p:sp>
    </p:spTree>
    <p:extLst>
      <p:ext uri="{BB962C8B-B14F-4D97-AF65-F5344CB8AC3E}">
        <p14:creationId xmlns:p14="http://schemas.microsoft.com/office/powerpoint/2010/main" val="180175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59EE7E05-C5BE-4887-91EE-1198420CF6BD}" type="slidenum">
              <a:rPr lang="en-SG" smtClean="0"/>
              <a:t>3</a:t>
            </a:fld>
            <a:endParaRPr lang="en-SG"/>
          </a:p>
        </p:txBody>
      </p:sp>
    </p:spTree>
    <p:extLst>
      <p:ext uri="{BB962C8B-B14F-4D97-AF65-F5344CB8AC3E}">
        <p14:creationId xmlns:p14="http://schemas.microsoft.com/office/powerpoint/2010/main" val="369627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59EE7E05-C5BE-4887-91EE-1198420CF6BD}" type="slidenum">
              <a:rPr lang="en-SG" smtClean="0"/>
              <a:t>4</a:t>
            </a:fld>
            <a:endParaRPr lang="en-SG"/>
          </a:p>
        </p:txBody>
      </p:sp>
    </p:spTree>
    <p:extLst>
      <p:ext uri="{BB962C8B-B14F-4D97-AF65-F5344CB8AC3E}">
        <p14:creationId xmlns:p14="http://schemas.microsoft.com/office/powerpoint/2010/main" val="14704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59EE7E05-C5BE-4887-91EE-1198420CF6BD}" type="slidenum">
              <a:rPr lang="en-SG" smtClean="0"/>
              <a:t>5</a:t>
            </a:fld>
            <a:endParaRPr lang="en-SG"/>
          </a:p>
        </p:txBody>
      </p:sp>
    </p:spTree>
    <p:extLst>
      <p:ext uri="{BB962C8B-B14F-4D97-AF65-F5344CB8AC3E}">
        <p14:creationId xmlns:p14="http://schemas.microsoft.com/office/powerpoint/2010/main" val="53448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59EE7E05-C5BE-4887-91EE-1198420CF6BD}" type="slidenum">
              <a:rPr lang="en-SG" smtClean="0"/>
              <a:t>6</a:t>
            </a:fld>
            <a:endParaRPr lang="en-SG"/>
          </a:p>
        </p:txBody>
      </p:sp>
    </p:spTree>
    <p:extLst>
      <p:ext uri="{BB962C8B-B14F-4D97-AF65-F5344CB8AC3E}">
        <p14:creationId xmlns:p14="http://schemas.microsoft.com/office/powerpoint/2010/main" val="394998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i="0" kern="1200" dirty="0" smtClean="0">
                <a:solidFill>
                  <a:schemeClr val="tx1"/>
                </a:solidFill>
                <a:effectLst/>
                <a:latin typeface="+mn-lt"/>
                <a:ea typeface="+mn-ea"/>
                <a:cs typeface="+mn-cs"/>
              </a:rPr>
              <a:t>We are </a:t>
            </a:r>
            <a:r>
              <a:rPr lang="en-SG" sz="1200" b="1" i="0" kern="1200" dirty="0" smtClean="0">
                <a:solidFill>
                  <a:schemeClr val="tx1"/>
                </a:solidFill>
                <a:effectLst/>
                <a:latin typeface="+mn-lt"/>
                <a:ea typeface="+mn-ea"/>
                <a:cs typeface="+mn-cs"/>
              </a:rPr>
              <a:t>His workmanship</a:t>
            </a:r>
            <a:r>
              <a:rPr lang="en-SG" sz="1200" b="0" i="0" kern="1200" dirty="0" smtClean="0">
                <a:solidFill>
                  <a:schemeClr val="tx1"/>
                </a:solidFill>
                <a:effectLst/>
                <a:latin typeface="+mn-lt"/>
                <a:ea typeface="+mn-ea"/>
                <a:cs typeface="+mn-cs"/>
              </a:rPr>
              <a:t>, which translates the ancient Greek word </a:t>
            </a:r>
            <a:r>
              <a:rPr lang="en-SG" sz="1200" b="0" i="1" kern="1200" dirty="0" err="1" smtClean="0">
                <a:solidFill>
                  <a:schemeClr val="tx1"/>
                </a:solidFill>
                <a:effectLst/>
                <a:latin typeface="+mn-lt"/>
                <a:ea typeface="+mn-ea"/>
                <a:cs typeface="+mn-cs"/>
              </a:rPr>
              <a:t>poiema</a:t>
            </a:r>
            <a:r>
              <a:rPr lang="en-SG" sz="1200" b="0" i="0" kern="1200" dirty="0" smtClean="0">
                <a:solidFill>
                  <a:schemeClr val="tx1"/>
                </a:solidFill>
                <a:effectLst/>
                <a:latin typeface="+mn-lt"/>
                <a:ea typeface="+mn-ea"/>
                <a:cs typeface="+mn-cs"/>
              </a:rPr>
              <a:t>. The idea is that we are His beautiful poem. The Jerusalem Bible translates </a:t>
            </a:r>
            <a:r>
              <a:rPr lang="en-SG" sz="1200" b="1" i="0" kern="1200" dirty="0" smtClean="0">
                <a:solidFill>
                  <a:schemeClr val="tx1"/>
                </a:solidFill>
                <a:effectLst/>
                <a:latin typeface="+mn-lt"/>
                <a:ea typeface="+mn-ea"/>
                <a:cs typeface="+mn-cs"/>
              </a:rPr>
              <a:t>workmanship</a:t>
            </a:r>
            <a:r>
              <a:rPr lang="en-SG" sz="1200" b="0" i="0" kern="1200" dirty="0" smtClean="0">
                <a:solidFill>
                  <a:schemeClr val="tx1"/>
                </a:solidFill>
                <a:effectLst/>
                <a:latin typeface="+mn-lt"/>
                <a:ea typeface="+mn-ea"/>
                <a:cs typeface="+mn-cs"/>
              </a:rPr>
              <a:t> as “work of art.”</a:t>
            </a:r>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7</a:t>
            </a:fld>
            <a:endParaRPr lang="en-SG"/>
          </a:p>
        </p:txBody>
      </p:sp>
    </p:spTree>
    <p:extLst>
      <p:ext uri="{BB962C8B-B14F-4D97-AF65-F5344CB8AC3E}">
        <p14:creationId xmlns:p14="http://schemas.microsoft.com/office/powerpoint/2010/main" val="51967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err="1" smtClean="0"/>
              <a:t>Eph</a:t>
            </a:r>
            <a:r>
              <a:rPr lang="en-SG" dirty="0" smtClean="0"/>
              <a:t> 2:1  And you were dead in the trespasses and sins </a:t>
            </a:r>
          </a:p>
          <a:p>
            <a:r>
              <a:rPr lang="en-SG" dirty="0" err="1" smtClean="0"/>
              <a:t>Eph</a:t>
            </a:r>
            <a:r>
              <a:rPr lang="en-SG" dirty="0" smtClean="0"/>
              <a:t> 2:2  in which you once walked, following the course of this world, following the prince of the power of the air, the spirit that is now at work in the sons of disobedience—</a:t>
            </a:r>
          </a:p>
          <a:p>
            <a:pPr marL="0" marR="0" indent="0" algn="l" defTabSz="914400" rtl="0" eaLnBrk="1" fontAlgn="auto" latinLnBrk="0" hangingPunct="1">
              <a:lnSpc>
                <a:spcPct val="100000"/>
              </a:lnSpc>
              <a:spcBef>
                <a:spcPts val="0"/>
              </a:spcBef>
              <a:spcAft>
                <a:spcPts val="0"/>
              </a:spcAft>
              <a:buClrTx/>
              <a:buSzTx/>
              <a:buFontTx/>
              <a:buNone/>
              <a:tabLst/>
              <a:defRPr/>
            </a:pPr>
            <a:r>
              <a:rPr lang="en-SG" dirty="0" err="1" smtClean="0"/>
              <a:t>Eph</a:t>
            </a:r>
            <a:r>
              <a:rPr lang="en-SG" dirty="0" smtClean="0"/>
              <a:t> 2:3  among whom we all once lived in the passions of our flesh, carrying out the desires of the body and the mind, and were by nature children of wrath, like the rest of mankind. </a:t>
            </a:r>
          </a:p>
          <a:p>
            <a:endParaRPr lang="en-SG" dirty="0"/>
          </a:p>
        </p:txBody>
      </p:sp>
      <p:sp>
        <p:nvSpPr>
          <p:cNvPr id="4" name="Slide Number Placeholder 3"/>
          <p:cNvSpPr>
            <a:spLocks noGrp="1"/>
          </p:cNvSpPr>
          <p:nvPr>
            <p:ph type="sldNum" sz="quarter" idx="10"/>
          </p:nvPr>
        </p:nvSpPr>
        <p:spPr/>
        <p:txBody>
          <a:bodyPr/>
          <a:lstStyle/>
          <a:p>
            <a:fld id="{59EE7E05-C5BE-4887-91EE-1198420CF6BD}" type="slidenum">
              <a:rPr lang="en-SG" smtClean="0"/>
              <a:t>8</a:t>
            </a:fld>
            <a:endParaRPr lang="en-SG"/>
          </a:p>
        </p:txBody>
      </p:sp>
    </p:spTree>
    <p:extLst>
      <p:ext uri="{BB962C8B-B14F-4D97-AF65-F5344CB8AC3E}">
        <p14:creationId xmlns:p14="http://schemas.microsoft.com/office/powerpoint/2010/main" val="230009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59EE7E05-C5BE-4887-91EE-1198420CF6BD}" type="slidenum">
              <a:rPr lang="en-SG" smtClean="0"/>
              <a:t>9</a:t>
            </a:fld>
            <a:endParaRPr lang="en-SG"/>
          </a:p>
        </p:txBody>
      </p:sp>
    </p:spTree>
    <p:extLst>
      <p:ext uri="{BB962C8B-B14F-4D97-AF65-F5344CB8AC3E}">
        <p14:creationId xmlns:p14="http://schemas.microsoft.com/office/powerpoint/2010/main" val="18575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D46E09-C9C5-4E87-BEA1-A1CDA6406F7E}" type="datetimeFigureOut">
              <a:rPr lang="en-SG" smtClean="0"/>
              <a:t>10/3/2018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65842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46E09-C9C5-4E87-BEA1-A1CDA6406F7E}" type="datetimeFigureOut">
              <a:rPr lang="en-SG" smtClean="0"/>
              <a:t>10/3/2018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48467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46E09-C9C5-4E87-BEA1-A1CDA6406F7E}" type="datetimeFigureOut">
              <a:rPr lang="en-SG" smtClean="0"/>
              <a:t>10/3/2018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20483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46E09-C9C5-4E87-BEA1-A1CDA6406F7E}" type="datetimeFigureOut">
              <a:rPr lang="en-SG" smtClean="0"/>
              <a:t>10/3/2018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122600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46E09-C9C5-4E87-BEA1-A1CDA6406F7E}" type="datetimeFigureOut">
              <a:rPr lang="en-SG" smtClean="0"/>
              <a:t>10/3/2018</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0380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D46E09-C9C5-4E87-BEA1-A1CDA6406F7E}" type="datetimeFigureOut">
              <a:rPr lang="en-SG" smtClean="0"/>
              <a:t>10/3/2018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11277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D46E09-C9C5-4E87-BEA1-A1CDA6406F7E}" type="datetimeFigureOut">
              <a:rPr lang="en-SG" smtClean="0"/>
              <a:t>10/3/2018</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221466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D46E09-C9C5-4E87-BEA1-A1CDA6406F7E}" type="datetimeFigureOut">
              <a:rPr lang="en-SG" smtClean="0"/>
              <a:t>10/3/2018</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77029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46E09-C9C5-4E87-BEA1-A1CDA6406F7E}" type="datetimeFigureOut">
              <a:rPr lang="en-SG" smtClean="0"/>
              <a:t>10/3/2018</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13144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46E09-C9C5-4E87-BEA1-A1CDA6406F7E}" type="datetimeFigureOut">
              <a:rPr lang="en-SG" smtClean="0"/>
              <a:t>10/3/2018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165448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46E09-C9C5-4E87-BEA1-A1CDA6406F7E}" type="datetimeFigureOut">
              <a:rPr lang="en-SG" smtClean="0"/>
              <a:t>10/3/2018</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5B67BF36-AB56-4D53-9911-A4F7850CF1F0}" type="slidenum">
              <a:rPr lang="en-SG" smtClean="0"/>
              <a:t>‹#›</a:t>
            </a:fld>
            <a:endParaRPr lang="en-SG"/>
          </a:p>
        </p:txBody>
      </p:sp>
    </p:spTree>
    <p:extLst>
      <p:ext uri="{BB962C8B-B14F-4D97-AF65-F5344CB8AC3E}">
        <p14:creationId xmlns:p14="http://schemas.microsoft.com/office/powerpoint/2010/main" val="387493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46E09-C9C5-4E87-BEA1-A1CDA6406F7E}" type="datetimeFigureOut">
              <a:rPr lang="en-SG" smtClean="0"/>
              <a:t>10/3/2018</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F36-AB56-4D53-9911-A4F7850CF1F0}" type="slidenum">
              <a:rPr lang="en-SG" smtClean="0"/>
              <a:t>‹#›</a:t>
            </a:fld>
            <a:endParaRPr lang="en-SG"/>
          </a:p>
        </p:txBody>
      </p:sp>
    </p:spTree>
    <p:extLst>
      <p:ext uri="{BB962C8B-B14F-4D97-AF65-F5344CB8AC3E}">
        <p14:creationId xmlns:p14="http://schemas.microsoft.com/office/powerpoint/2010/main" val="17094019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8622" y="135468"/>
            <a:ext cx="10487377" cy="3206044"/>
          </a:xfrm>
        </p:spPr>
        <p:txBody>
          <a:bodyPr>
            <a:noAutofit/>
          </a:bodyPr>
          <a:lstStyle/>
          <a:p>
            <a:pPr algn="l"/>
            <a:r>
              <a:rPr lang="en-US" sz="5400" b="1" dirty="0" smtClean="0">
                <a:effectLst>
                  <a:outerShdw blurRad="38100" dist="38100" dir="2700000" algn="tl">
                    <a:srgbClr val="000000">
                      <a:alpha val="43137"/>
                    </a:srgbClr>
                  </a:outerShdw>
                </a:effectLst>
              </a:rPr>
              <a:t/>
            </a:r>
            <a:br>
              <a:rPr lang="en-US" sz="5400" b="1" dirty="0" smtClean="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a:r>
            <a:br>
              <a:rPr lang="en-US" sz="5400" b="1" dirty="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
            </a:r>
            <a:br>
              <a:rPr lang="en-US" sz="5400" b="1" dirty="0" smtClean="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a:r>
            <a:br>
              <a:rPr lang="en-US" sz="5400" b="1" dirty="0">
                <a:effectLst>
                  <a:outerShdw blurRad="38100" dist="38100" dir="2700000" algn="tl">
                    <a:srgbClr val="000000">
                      <a:alpha val="43137"/>
                    </a:srgbClr>
                  </a:outerShdw>
                </a:effectLst>
              </a:rPr>
            </a:br>
            <a:r>
              <a:rPr lang="en-US" sz="4800" dirty="0" smtClean="0">
                <a:solidFill>
                  <a:srgbClr val="FF9900"/>
                </a:solidFill>
                <a:effectLst>
                  <a:outerShdw blurRad="38100" dist="38100" dir="2700000" algn="tl">
                    <a:srgbClr val="000000">
                      <a:alpha val="43137"/>
                    </a:srgbClr>
                  </a:outerShdw>
                </a:effectLst>
              </a:rPr>
              <a:t>L E N </a:t>
            </a:r>
            <a:r>
              <a:rPr lang="en-US" sz="4800" dirty="0" smtClean="0">
                <a:solidFill>
                  <a:srgbClr val="FF9900"/>
                </a:solidFill>
                <a:effectLst>
                  <a:outerShdw blurRad="38100" dist="38100" dir="2700000" algn="tl">
                    <a:srgbClr val="000000">
                      <a:alpha val="43137"/>
                    </a:srgbClr>
                  </a:outerShdw>
                </a:effectLst>
              </a:rPr>
              <a:t>T</a:t>
            </a:r>
            <a:r>
              <a:rPr lang="en-US" sz="5400" b="1" dirty="0" smtClean="0">
                <a:effectLst>
                  <a:outerShdw blurRad="38100" dist="38100" dir="2700000" algn="tl">
                    <a:srgbClr val="000000">
                      <a:alpha val="43137"/>
                    </a:srgbClr>
                  </a:outerShdw>
                </a:effectLst>
              </a:rPr>
              <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Living for </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a higher purpose</a:t>
            </a:r>
            <a:endParaRPr lang="en-SG" sz="54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778933" y="3488267"/>
            <a:ext cx="9177867" cy="1724379"/>
          </a:xfrm>
        </p:spPr>
        <p:txBody>
          <a:bodyPr>
            <a:normAutofit/>
          </a:bodyPr>
          <a:lstStyle/>
          <a:p>
            <a:pPr algn="l"/>
            <a:r>
              <a:rPr lang="en-US" sz="3200" dirty="0" smtClean="0"/>
              <a:t>Ephesians 2:1-10</a:t>
            </a:r>
            <a:endParaRPr lang="en-SG" sz="3200" dirty="0"/>
          </a:p>
        </p:txBody>
      </p:sp>
      <p:sp>
        <p:nvSpPr>
          <p:cNvPr id="4" name="Rectangle 3"/>
          <p:cNvSpPr/>
          <p:nvPr/>
        </p:nvSpPr>
        <p:spPr>
          <a:xfrm>
            <a:off x="0" y="4176889"/>
            <a:ext cx="12192000" cy="268111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499474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268073" cy="4351338"/>
          </a:xfrm>
        </p:spPr>
        <p:txBody>
          <a:bodyPr/>
          <a:lstStyle/>
          <a:p>
            <a:pPr marL="0" indent="0">
              <a:buNone/>
            </a:pPr>
            <a:r>
              <a:rPr lang="en-SG" dirty="0" err="1"/>
              <a:t>Eph</a:t>
            </a:r>
            <a:r>
              <a:rPr lang="en-SG" dirty="0"/>
              <a:t> 2:5  even when we were dead in our trespasses, made us alive together with Christ—by grace you have been saved—</a:t>
            </a:r>
          </a:p>
          <a:p>
            <a:pPr marL="0" indent="0">
              <a:buNone/>
            </a:pPr>
            <a:r>
              <a:rPr lang="en-SG" dirty="0" err="1"/>
              <a:t>Eph</a:t>
            </a:r>
            <a:r>
              <a:rPr lang="en-SG" dirty="0"/>
              <a:t> 2:6  and raised us up with him and seated us with him in the heavenly places in Christ Jesus, </a:t>
            </a:r>
            <a:endParaRPr lang="en-SG" dirty="0"/>
          </a:p>
        </p:txBody>
      </p:sp>
      <p:grpSp>
        <p:nvGrpSpPr>
          <p:cNvPr id="4" name="Group 3"/>
          <p:cNvGrpSpPr/>
          <p:nvPr/>
        </p:nvGrpSpPr>
        <p:grpSpPr>
          <a:xfrm>
            <a:off x="-327378" y="365125"/>
            <a:ext cx="5870222" cy="918256"/>
            <a:chOff x="-214489" y="1690688"/>
            <a:chExt cx="4673600" cy="1932340"/>
          </a:xfrm>
        </p:grpSpPr>
        <p:cxnSp>
          <p:nvCxnSpPr>
            <p:cNvPr id="5" name="Straight Connector 4"/>
            <p:cNvCxnSpPr/>
            <p:nvPr/>
          </p:nvCxnSpPr>
          <p:spPr>
            <a:xfrm>
              <a:off x="0" y="1690688"/>
              <a:ext cx="4459111" cy="4090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4489" y="2517422"/>
              <a:ext cx="4255911" cy="1467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3319021"/>
              <a:ext cx="3798711" cy="304007"/>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flipH="1" flipV="1">
            <a:off x="6564488" y="818442"/>
            <a:ext cx="6062134" cy="936977"/>
            <a:chOff x="-214489" y="1690688"/>
            <a:chExt cx="4673600" cy="1932340"/>
          </a:xfrm>
        </p:grpSpPr>
        <p:cxnSp>
          <p:nvCxnSpPr>
            <p:cNvPr id="9" name="Straight Connector 8"/>
            <p:cNvCxnSpPr/>
            <p:nvPr/>
          </p:nvCxnSpPr>
          <p:spPr>
            <a:xfrm>
              <a:off x="0" y="1690688"/>
              <a:ext cx="4459111" cy="4090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489" y="2517422"/>
              <a:ext cx="4255911" cy="1467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3319021"/>
              <a:ext cx="3798711" cy="304007"/>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solidFill>
                  <a:srgbClr val="FF9900"/>
                </a:solidFill>
              </a:rPr>
              <a:t>Saved!</a:t>
            </a:r>
            <a:endParaRPr lang="en-SG" dirty="0">
              <a:solidFill>
                <a:srgbClr val="FF990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215" y="1419170"/>
            <a:ext cx="4528889" cy="4707260"/>
          </a:xfrm>
          <a:prstGeom prst="rect">
            <a:avLst/>
          </a:prstGeom>
        </p:spPr>
      </p:pic>
    </p:spTree>
    <p:extLst>
      <p:ext uri="{BB962C8B-B14F-4D97-AF65-F5344CB8AC3E}">
        <p14:creationId xmlns:p14="http://schemas.microsoft.com/office/powerpoint/2010/main" val="278868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7199489" cy="4351338"/>
          </a:xfrm>
        </p:spPr>
        <p:txBody>
          <a:bodyPr/>
          <a:lstStyle/>
          <a:p>
            <a:r>
              <a:rPr lang="en-SG" dirty="0" err="1"/>
              <a:t>Eph</a:t>
            </a:r>
            <a:r>
              <a:rPr lang="en-SG" dirty="0"/>
              <a:t> 2:7  so that in the coming ages he might show the immeasurable riches of his grace in kindness toward us in Christ Jesus. </a:t>
            </a:r>
          </a:p>
          <a:p>
            <a:r>
              <a:rPr lang="en-SG" dirty="0" err="1"/>
              <a:t>Eph</a:t>
            </a:r>
            <a:r>
              <a:rPr lang="en-SG" dirty="0"/>
              <a:t> 2:8  For by grace you have been saved through faith. And this is not your own doing; it is the gift of God, </a:t>
            </a:r>
            <a:endParaRPr lang="en-SG" dirty="0"/>
          </a:p>
        </p:txBody>
      </p:sp>
      <p:grpSp>
        <p:nvGrpSpPr>
          <p:cNvPr id="4" name="Group 3"/>
          <p:cNvGrpSpPr/>
          <p:nvPr/>
        </p:nvGrpSpPr>
        <p:grpSpPr>
          <a:xfrm>
            <a:off x="-327378" y="365125"/>
            <a:ext cx="5870222" cy="918256"/>
            <a:chOff x="-214489" y="1690688"/>
            <a:chExt cx="4673600" cy="1932340"/>
          </a:xfrm>
        </p:grpSpPr>
        <p:cxnSp>
          <p:nvCxnSpPr>
            <p:cNvPr id="5" name="Straight Connector 4"/>
            <p:cNvCxnSpPr/>
            <p:nvPr/>
          </p:nvCxnSpPr>
          <p:spPr>
            <a:xfrm>
              <a:off x="0" y="1690688"/>
              <a:ext cx="4459111" cy="4090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4489" y="2517422"/>
              <a:ext cx="4255911" cy="1467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3319021"/>
              <a:ext cx="3798711" cy="304007"/>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flipH="1" flipV="1">
            <a:off x="6564488" y="818442"/>
            <a:ext cx="6062134" cy="936977"/>
            <a:chOff x="-214489" y="1690688"/>
            <a:chExt cx="4673600" cy="1932340"/>
          </a:xfrm>
        </p:grpSpPr>
        <p:cxnSp>
          <p:nvCxnSpPr>
            <p:cNvPr id="9" name="Straight Connector 8"/>
            <p:cNvCxnSpPr/>
            <p:nvPr/>
          </p:nvCxnSpPr>
          <p:spPr>
            <a:xfrm>
              <a:off x="0" y="1690688"/>
              <a:ext cx="4459111" cy="4090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489" y="2517422"/>
              <a:ext cx="4255911" cy="1467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3319021"/>
              <a:ext cx="3798711" cy="304007"/>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solidFill>
                  <a:srgbClr val="FF9900"/>
                </a:solidFill>
              </a:rPr>
              <a:t>Saved!</a:t>
            </a:r>
            <a:endParaRPr lang="en-SG" dirty="0">
              <a:solidFill>
                <a:srgbClr val="FF9900"/>
              </a:solidFill>
            </a:endParaRPr>
          </a:p>
        </p:txBody>
      </p:sp>
      <p:pic>
        <p:nvPicPr>
          <p:cNvPr id="1030" name="Picture 6" descr="Image result for gift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8837" y="2008216"/>
            <a:ext cx="3028599" cy="315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81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454422" cy="4351338"/>
          </a:xfrm>
        </p:spPr>
        <p:txBody>
          <a:bodyPr/>
          <a:lstStyle/>
          <a:p>
            <a:pPr marL="0" indent="0">
              <a:buNone/>
            </a:pPr>
            <a:r>
              <a:rPr lang="en-SG" dirty="0" err="1" smtClean="0"/>
              <a:t>Eph</a:t>
            </a:r>
            <a:r>
              <a:rPr lang="en-SG" dirty="0" smtClean="0"/>
              <a:t> </a:t>
            </a:r>
            <a:r>
              <a:rPr lang="en-SG" dirty="0"/>
              <a:t>2:10  For we are his workmanship, created in Christ Jesus for good works, which God prepared beforehand, that we should walk in them. </a:t>
            </a:r>
            <a:endParaRPr lang="en-SG" dirty="0"/>
          </a:p>
        </p:txBody>
      </p:sp>
      <p:grpSp>
        <p:nvGrpSpPr>
          <p:cNvPr id="4" name="Group 3"/>
          <p:cNvGrpSpPr/>
          <p:nvPr/>
        </p:nvGrpSpPr>
        <p:grpSpPr>
          <a:xfrm>
            <a:off x="-327378" y="365125"/>
            <a:ext cx="5870222" cy="918256"/>
            <a:chOff x="-214489" y="1690688"/>
            <a:chExt cx="4673600" cy="1932340"/>
          </a:xfrm>
        </p:grpSpPr>
        <p:cxnSp>
          <p:nvCxnSpPr>
            <p:cNvPr id="5" name="Straight Connector 4"/>
            <p:cNvCxnSpPr/>
            <p:nvPr/>
          </p:nvCxnSpPr>
          <p:spPr>
            <a:xfrm>
              <a:off x="0" y="1690688"/>
              <a:ext cx="4459111" cy="4090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4489" y="2517422"/>
              <a:ext cx="4255911" cy="1467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0" y="3319021"/>
              <a:ext cx="3798711" cy="304007"/>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flipH="1" flipV="1">
            <a:off x="6564488" y="818442"/>
            <a:ext cx="6062134" cy="936977"/>
            <a:chOff x="-214489" y="1690688"/>
            <a:chExt cx="4673600" cy="1932340"/>
          </a:xfrm>
        </p:grpSpPr>
        <p:cxnSp>
          <p:nvCxnSpPr>
            <p:cNvPr id="9" name="Straight Connector 8"/>
            <p:cNvCxnSpPr/>
            <p:nvPr/>
          </p:nvCxnSpPr>
          <p:spPr>
            <a:xfrm>
              <a:off x="0" y="1690688"/>
              <a:ext cx="4459111" cy="40904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4489" y="2517422"/>
              <a:ext cx="4255911" cy="14675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3319021"/>
              <a:ext cx="3798711" cy="304007"/>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solidFill>
                  <a:srgbClr val="FF9900"/>
                </a:solidFill>
              </a:rPr>
              <a:t>Prepared </a:t>
            </a:r>
            <a:r>
              <a:rPr lang="en-US" dirty="0" smtClean="0">
                <a:solidFill>
                  <a:schemeClr val="accent3">
                    <a:lumMod val="40000"/>
                    <a:lumOff val="60000"/>
                  </a:schemeClr>
                </a:solidFill>
              </a:rPr>
              <a:t>&amp;</a:t>
            </a:r>
            <a:r>
              <a:rPr lang="en-US" dirty="0" smtClean="0">
                <a:solidFill>
                  <a:srgbClr val="FF9900"/>
                </a:solidFill>
              </a:rPr>
              <a:t> Released!</a:t>
            </a:r>
            <a:endParaRPr lang="en-SG" dirty="0">
              <a:solidFill>
                <a:srgbClr val="FF9900"/>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217" r="8075"/>
          <a:stretch/>
        </p:blipFill>
        <p:spPr>
          <a:xfrm>
            <a:off x="7044267" y="2008216"/>
            <a:ext cx="5147733" cy="4089365"/>
          </a:xfrm>
          <a:prstGeom prst="rect">
            <a:avLst/>
          </a:prstGeom>
        </p:spPr>
      </p:pic>
    </p:spTree>
    <p:extLst>
      <p:ext uri="{BB962C8B-B14F-4D97-AF65-F5344CB8AC3E}">
        <p14:creationId xmlns:p14="http://schemas.microsoft.com/office/powerpoint/2010/main" val="2504051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3157"/>
            <a:ext cx="12192000" cy="858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smtClean="0">
                <a:solidFill>
                  <a:srgbClr val="FFC000"/>
                </a:solidFill>
              </a:rPr>
              <a:t>Live for a higher purpose</a:t>
            </a:r>
            <a:endParaRPr lang="en-SG" dirty="0">
              <a:solidFill>
                <a:srgbClr val="FFC000"/>
              </a:solidFill>
            </a:endParaRPr>
          </a:p>
        </p:txBody>
      </p:sp>
      <p:sp>
        <p:nvSpPr>
          <p:cNvPr id="3" name="Content Placeholder 2"/>
          <p:cNvSpPr>
            <a:spLocks noGrp="1"/>
          </p:cNvSpPr>
          <p:nvPr>
            <p:ph idx="1"/>
          </p:nvPr>
        </p:nvSpPr>
        <p:spPr>
          <a:xfrm>
            <a:off x="1919110" y="1524000"/>
            <a:ext cx="8726311" cy="2528711"/>
          </a:xfrm>
          <a:solidFill>
            <a:srgbClr val="000000">
              <a:alpha val="50196"/>
            </a:srgbClr>
          </a:solidFill>
        </p:spPr>
        <p:txBody>
          <a:bodyPr>
            <a:normAutofit/>
          </a:bodyPr>
          <a:lstStyle/>
          <a:p>
            <a:pPr marL="514350" indent="-514350">
              <a:buFont typeface="+mj-lt"/>
              <a:buAutoNum type="arabicPeriod"/>
            </a:pPr>
            <a:r>
              <a:rPr lang="en-US" sz="3200" b="1" dirty="0" smtClean="0">
                <a:effectLst>
                  <a:outerShdw blurRad="38100" dist="38100" dir="2700000" algn="tl">
                    <a:srgbClr val="000000">
                      <a:alpha val="43137"/>
                    </a:srgbClr>
                  </a:outerShdw>
                </a:effectLst>
              </a:rPr>
              <a:t>We </a:t>
            </a:r>
            <a:r>
              <a:rPr lang="en-US" sz="3200" b="1" dirty="0" smtClean="0">
                <a:effectLst>
                  <a:outerShdw blurRad="38100" dist="38100" dir="2700000" algn="tl">
                    <a:srgbClr val="000000">
                      <a:alpha val="43137"/>
                    </a:srgbClr>
                  </a:outerShdw>
                </a:effectLst>
              </a:rPr>
              <a:t>are now </a:t>
            </a:r>
            <a:r>
              <a:rPr lang="en-US" sz="3200" b="1" dirty="0" smtClean="0">
                <a:effectLst>
                  <a:outerShdw blurRad="38100" dist="38100" dir="2700000" algn="tl">
                    <a:srgbClr val="000000">
                      <a:alpha val="43137"/>
                    </a:srgbClr>
                  </a:outerShdw>
                </a:effectLst>
              </a:rPr>
              <a:t>saved</a:t>
            </a:r>
          </a:p>
          <a:p>
            <a:pPr marL="514350" indent="-514350">
              <a:buFont typeface="+mj-lt"/>
              <a:buAutoNum type="arabicPeriod"/>
            </a:pPr>
            <a:r>
              <a:rPr lang="en-US" sz="3200" b="1" dirty="0" smtClean="0">
                <a:effectLst>
                  <a:outerShdw blurRad="38100" dist="38100" dir="2700000" algn="tl">
                    <a:srgbClr val="000000">
                      <a:alpha val="43137"/>
                    </a:srgbClr>
                  </a:outerShdw>
                </a:effectLst>
              </a:rPr>
              <a:t>We are being prepared beforehand</a:t>
            </a:r>
          </a:p>
          <a:p>
            <a:pPr marL="514350" indent="-514350">
              <a:buFont typeface="+mj-lt"/>
              <a:buAutoNum type="arabicPeriod"/>
            </a:pPr>
            <a:r>
              <a:rPr lang="en-US" sz="3200" b="1" dirty="0" smtClean="0">
                <a:effectLst>
                  <a:outerShdw blurRad="38100" dist="38100" dir="2700000" algn="tl">
                    <a:srgbClr val="000000">
                      <a:alpha val="43137"/>
                    </a:srgbClr>
                  </a:outerShdw>
                </a:effectLst>
              </a:rPr>
              <a:t>We </a:t>
            </a:r>
            <a:r>
              <a:rPr lang="en-US" sz="3200" b="1" dirty="0" smtClean="0">
                <a:effectLst>
                  <a:outerShdw blurRad="38100" dist="38100" dir="2700000" algn="tl">
                    <a:srgbClr val="000000">
                      <a:alpha val="43137"/>
                    </a:srgbClr>
                  </a:outerShdw>
                </a:effectLst>
              </a:rPr>
              <a:t>are created in Christ for good works</a:t>
            </a:r>
            <a:endParaRPr lang="en-SG"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1263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1245"/>
          <a:stretch/>
        </p:blipFill>
        <p:spPr>
          <a:xfrm>
            <a:off x="0" y="1252032"/>
            <a:ext cx="12192000" cy="4414990"/>
          </a:xfrm>
          <a:prstGeom prst="rect">
            <a:avLst/>
          </a:prstGeom>
        </p:spPr>
      </p:pic>
      <p:sp>
        <p:nvSpPr>
          <p:cNvPr id="4" name="Title 3"/>
          <p:cNvSpPr>
            <a:spLocks noGrp="1"/>
          </p:cNvSpPr>
          <p:nvPr>
            <p:ph type="ctrTitle"/>
          </p:nvPr>
        </p:nvSpPr>
        <p:spPr>
          <a:xfrm>
            <a:off x="0" y="2359368"/>
            <a:ext cx="12192000" cy="1276527"/>
          </a:xfrm>
          <a:solidFill>
            <a:schemeClr val="bg1">
              <a:alpha val="50196"/>
            </a:schemeClr>
          </a:solidFill>
        </p:spPr>
        <p:txBody>
          <a:bodyPr>
            <a:noAutofit/>
          </a:bodyPr>
          <a:lstStyle/>
          <a:p>
            <a:r>
              <a:rPr lang="en-US" sz="4400" b="1" dirty="0" smtClean="0">
                <a:effectLst>
                  <a:outerShdw blurRad="38100" dist="38100" dir="2700000" algn="tl">
                    <a:srgbClr val="000000">
                      <a:alpha val="43137"/>
                    </a:srgbClr>
                  </a:outerShdw>
                </a:effectLst>
              </a:rPr>
              <a:t>Are we living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for HIS purpose?</a:t>
            </a:r>
            <a:endParaRPr lang="en-SG" sz="4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SG"/>
          </a:p>
        </p:txBody>
      </p:sp>
    </p:spTree>
    <p:extLst>
      <p:ext uri="{BB962C8B-B14F-4D97-AF65-F5344CB8AC3E}">
        <p14:creationId xmlns:p14="http://schemas.microsoft.com/office/powerpoint/2010/main" val="1390595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3157"/>
            <a:ext cx="12192000" cy="858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a:solidFill>
                  <a:srgbClr val="FF9900"/>
                </a:solidFill>
              </a:rPr>
              <a:t>Ephesians 2:1-10</a:t>
            </a:r>
            <a:endParaRPr lang="en-SG" dirty="0">
              <a:solidFill>
                <a:srgbClr val="FF9900"/>
              </a:solidFill>
            </a:endParaRPr>
          </a:p>
        </p:txBody>
      </p:sp>
      <p:sp>
        <p:nvSpPr>
          <p:cNvPr id="3" name="Content Placeholder 2"/>
          <p:cNvSpPr>
            <a:spLocks noGrp="1"/>
          </p:cNvSpPr>
          <p:nvPr>
            <p:ph idx="1"/>
          </p:nvPr>
        </p:nvSpPr>
        <p:spPr/>
        <p:txBody>
          <a:bodyPr>
            <a:normAutofit/>
          </a:bodyPr>
          <a:lstStyle/>
          <a:p>
            <a:r>
              <a:rPr lang="en-SG" dirty="0" err="1"/>
              <a:t>Eph</a:t>
            </a:r>
            <a:r>
              <a:rPr lang="en-SG" dirty="0"/>
              <a:t> 2:1  And you were dead in the trespasses and sins </a:t>
            </a:r>
          </a:p>
          <a:p>
            <a:r>
              <a:rPr lang="en-SG" dirty="0" err="1"/>
              <a:t>Eph</a:t>
            </a:r>
            <a:r>
              <a:rPr lang="en-SG" dirty="0"/>
              <a:t> 2:2  in which you once walked, following the course of this world, following the prince of the power of the air, the spirit that is now at work in the sons of disobedience—</a:t>
            </a:r>
          </a:p>
          <a:p>
            <a:endParaRPr lang="en-SG" dirty="0"/>
          </a:p>
        </p:txBody>
      </p:sp>
    </p:spTree>
    <p:extLst>
      <p:ext uri="{BB962C8B-B14F-4D97-AF65-F5344CB8AC3E}">
        <p14:creationId xmlns:p14="http://schemas.microsoft.com/office/powerpoint/2010/main" val="649889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3157"/>
            <a:ext cx="12192000" cy="858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smtClean="0">
                <a:solidFill>
                  <a:srgbClr val="FF9900"/>
                </a:solidFill>
              </a:rPr>
              <a:t>Ephesians 2:1-10</a:t>
            </a:r>
            <a:endParaRPr lang="en-SG" dirty="0">
              <a:solidFill>
                <a:srgbClr val="FF9900"/>
              </a:solidFill>
            </a:endParaRPr>
          </a:p>
        </p:txBody>
      </p:sp>
      <p:sp>
        <p:nvSpPr>
          <p:cNvPr id="3" name="Content Placeholder 2"/>
          <p:cNvSpPr>
            <a:spLocks noGrp="1"/>
          </p:cNvSpPr>
          <p:nvPr>
            <p:ph idx="1"/>
          </p:nvPr>
        </p:nvSpPr>
        <p:spPr/>
        <p:txBody>
          <a:bodyPr>
            <a:normAutofit/>
          </a:bodyPr>
          <a:lstStyle/>
          <a:p>
            <a:r>
              <a:rPr lang="en-SG" dirty="0" err="1"/>
              <a:t>Eph</a:t>
            </a:r>
            <a:r>
              <a:rPr lang="en-SG" dirty="0"/>
              <a:t> 2:3  among whom we all once lived in the passions of our flesh, carrying out the desires of the body and the mind, and were by nature children of wrath, like the rest of mankind. </a:t>
            </a:r>
          </a:p>
          <a:p>
            <a:r>
              <a:rPr lang="en-SG" dirty="0" err="1"/>
              <a:t>Eph</a:t>
            </a:r>
            <a:r>
              <a:rPr lang="en-SG" dirty="0"/>
              <a:t> 2:4  But God, being rich in mercy, because of the great love with which he loved us, </a:t>
            </a:r>
          </a:p>
          <a:p>
            <a:pPr marL="0" indent="0">
              <a:buNone/>
            </a:pPr>
            <a:endParaRPr lang="en-SG" dirty="0"/>
          </a:p>
          <a:p>
            <a:endParaRPr lang="en-SG" dirty="0"/>
          </a:p>
          <a:p>
            <a:endParaRPr lang="en-SG" dirty="0"/>
          </a:p>
        </p:txBody>
      </p:sp>
    </p:spTree>
    <p:extLst>
      <p:ext uri="{BB962C8B-B14F-4D97-AF65-F5344CB8AC3E}">
        <p14:creationId xmlns:p14="http://schemas.microsoft.com/office/powerpoint/2010/main" val="229437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3157"/>
            <a:ext cx="12192000" cy="858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a:solidFill>
                  <a:srgbClr val="FF9900"/>
                </a:solidFill>
              </a:rPr>
              <a:t>Ephesians 2:1-10</a:t>
            </a:r>
            <a:endParaRPr lang="en-SG" dirty="0">
              <a:solidFill>
                <a:srgbClr val="FF9900"/>
              </a:solidFill>
            </a:endParaRPr>
          </a:p>
        </p:txBody>
      </p:sp>
      <p:sp>
        <p:nvSpPr>
          <p:cNvPr id="3" name="Content Placeholder 2"/>
          <p:cNvSpPr>
            <a:spLocks noGrp="1"/>
          </p:cNvSpPr>
          <p:nvPr>
            <p:ph idx="1"/>
          </p:nvPr>
        </p:nvSpPr>
        <p:spPr/>
        <p:txBody>
          <a:bodyPr>
            <a:normAutofit/>
          </a:bodyPr>
          <a:lstStyle/>
          <a:p>
            <a:r>
              <a:rPr lang="en-SG" dirty="0" err="1"/>
              <a:t>Eph</a:t>
            </a:r>
            <a:r>
              <a:rPr lang="en-SG" dirty="0"/>
              <a:t> 2:5  even when we were dead in our trespasses, made us alive together with Christ—by grace you have been saved—</a:t>
            </a:r>
          </a:p>
          <a:p>
            <a:r>
              <a:rPr lang="en-SG" dirty="0" err="1"/>
              <a:t>Eph</a:t>
            </a:r>
            <a:r>
              <a:rPr lang="en-SG" dirty="0"/>
              <a:t> 2:6  and raised us up with him and seated us with him in the heavenly places in Christ Jesus, </a:t>
            </a:r>
          </a:p>
        </p:txBody>
      </p:sp>
    </p:spTree>
    <p:extLst>
      <p:ext uri="{BB962C8B-B14F-4D97-AF65-F5344CB8AC3E}">
        <p14:creationId xmlns:p14="http://schemas.microsoft.com/office/powerpoint/2010/main" val="3814559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3157"/>
            <a:ext cx="12192000" cy="858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a:solidFill>
                  <a:srgbClr val="FF9900"/>
                </a:solidFill>
              </a:rPr>
              <a:t>Ephesians 2:1-10</a:t>
            </a:r>
            <a:endParaRPr lang="en-SG" dirty="0">
              <a:solidFill>
                <a:srgbClr val="FF9900"/>
              </a:solidFill>
            </a:endParaRPr>
          </a:p>
        </p:txBody>
      </p:sp>
      <p:sp>
        <p:nvSpPr>
          <p:cNvPr id="3" name="Content Placeholder 2"/>
          <p:cNvSpPr>
            <a:spLocks noGrp="1"/>
          </p:cNvSpPr>
          <p:nvPr>
            <p:ph idx="1"/>
          </p:nvPr>
        </p:nvSpPr>
        <p:spPr/>
        <p:txBody>
          <a:bodyPr>
            <a:normAutofit/>
          </a:bodyPr>
          <a:lstStyle/>
          <a:p>
            <a:r>
              <a:rPr lang="en-SG" dirty="0" err="1"/>
              <a:t>Eph</a:t>
            </a:r>
            <a:r>
              <a:rPr lang="en-SG" dirty="0"/>
              <a:t> 2:7  so that in the coming ages he might show the immeasurable riches of his grace in kindness toward us in Christ Jesus. </a:t>
            </a:r>
          </a:p>
          <a:p>
            <a:r>
              <a:rPr lang="en-SG" dirty="0" err="1"/>
              <a:t>Eph</a:t>
            </a:r>
            <a:r>
              <a:rPr lang="en-SG" dirty="0"/>
              <a:t> 2:8  For by grace you have been saved through faith. And this is not your own doing; it is the gift of God, </a:t>
            </a:r>
          </a:p>
          <a:p>
            <a:endParaRPr lang="en-SG" dirty="0"/>
          </a:p>
        </p:txBody>
      </p:sp>
    </p:spTree>
    <p:extLst>
      <p:ext uri="{BB962C8B-B14F-4D97-AF65-F5344CB8AC3E}">
        <p14:creationId xmlns:p14="http://schemas.microsoft.com/office/powerpoint/2010/main" val="578020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3157"/>
            <a:ext cx="12192000" cy="858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a:solidFill>
                  <a:srgbClr val="FF9900"/>
                </a:solidFill>
              </a:rPr>
              <a:t>Ephesians 2:1-10</a:t>
            </a:r>
            <a:endParaRPr lang="en-SG" dirty="0">
              <a:solidFill>
                <a:srgbClr val="FF9900"/>
              </a:solidFill>
            </a:endParaRPr>
          </a:p>
        </p:txBody>
      </p:sp>
      <p:sp>
        <p:nvSpPr>
          <p:cNvPr id="3" name="Content Placeholder 2"/>
          <p:cNvSpPr>
            <a:spLocks noGrp="1"/>
          </p:cNvSpPr>
          <p:nvPr>
            <p:ph idx="1"/>
          </p:nvPr>
        </p:nvSpPr>
        <p:spPr/>
        <p:txBody>
          <a:bodyPr>
            <a:normAutofit/>
          </a:bodyPr>
          <a:lstStyle/>
          <a:p>
            <a:r>
              <a:rPr lang="en-SG" dirty="0" err="1"/>
              <a:t>Eph</a:t>
            </a:r>
            <a:r>
              <a:rPr lang="en-SG" dirty="0"/>
              <a:t> 2:9  not a result of works, so that no one may boast. </a:t>
            </a:r>
          </a:p>
          <a:p>
            <a:r>
              <a:rPr lang="en-SG" dirty="0" err="1"/>
              <a:t>Eph</a:t>
            </a:r>
            <a:r>
              <a:rPr lang="en-SG" dirty="0"/>
              <a:t> 2:10  For we are his workmanship, created in Christ Jesus for good works, which God prepared beforehand, that we should walk in them. </a:t>
            </a:r>
          </a:p>
          <a:p>
            <a:pPr marL="0" indent="0">
              <a:buNone/>
            </a:pPr>
            <a:endParaRPr lang="en-SG" dirty="0"/>
          </a:p>
        </p:txBody>
      </p:sp>
    </p:spTree>
    <p:extLst>
      <p:ext uri="{BB962C8B-B14F-4D97-AF65-F5344CB8AC3E}">
        <p14:creationId xmlns:p14="http://schemas.microsoft.com/office/powerpoint/2010/main" val="3386700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50709" y="1185723"/>
            <a:ext cx="1659469" cy="4317725"/>
            <a:chOff x="750709" y="1185723"/>
            <a:chExt cx="1659469" cy="4317725"/>
          </a:xfrm>
        </p:grpSpPr>
        <p:sp>
          <p:nvSpPr>
            <p:cNvPr id="4" name="TextBox 3"/>
            <p:cNvSpPr txBox="1"/>
            <p:nvPr/>
          </p:nvSpPr>
          <p:spPr>
            <a:xfrm>
              <a:off x="750709" y="1185723"/>
              <a:ext cx="1659468" cy="1754326"/>
            </a:xfrm>
            <a:prstGeom prst="rect">
              <a:avLst/>
            </a:prstGeom>
            <a:solidFill>
              <a:schemeClr val="accent6">
                <a:lumMod val="50000"/>
              </a:schemeClr>
            </a:solidFill>
          </p:spPr>
          <p:txBody>
            <a:bodyPr wrap="square" rtlCol="0">
              <a:spAutoFit/>
            </a:bodyPr>
            <a:lstStyle/>
            <a:p>
              <a:pPr algn="ctr"/>
              <a:endParaRPr lang="en-US" sz="3600" dirty="0" smtClean="0">
                <a:latin typeface="Century Gothic" panose="020B0502020202020204" pitchFamily="34" charset="0"/>
              </a:endParaRPr>
            </a:p>
            <a:p>
              <a:pPr algn="ctr"/>
              <a:r>
                <a:rPr lang="en-US" sz="3600" dirty="0" smtClean="0">
                  <a:latin typeface="Century Gothic" panose="020B0502020202020204" pitchFamily="34" charset="0"/>
                </a:rPr>
                <a:t>dead</a:t>
              </a:r>
            </a:p>
            <a:p>
              <a:pPr algn="ctr"/>
              <a:endParaRPr lang="en-SG" sz="3600" dirty="0">
                <a:latin typeface="Century Gothic" panose="020B0502020202020204" pitchFamily="34" charset="0"/>
              </a:endParaRPr>
            </a:p>
          </p:txBody>
        </p:sp>
        <p:pic>
          <p:nvPicPr>
            <p:cNvPr id="11" name="Picture 10"/>
            <p:cNvPicPr>
              <a:picLocks noChangeAspect="1"/>
            </p:cNvPicPr>
            <p:nvPr/>
          </p:nvPicPr>
          <p:blipFill>
            <a:blip r:embed="rId3"/>
            <a:stretch>
              <a:fillRect/>
            </a:stretch>
          </p:blipFill>
          <p:spPr>
            <a:xfrm>
              <a:off x="750710" y="3296356"/>
              <a:ext cx="1659468" cy="2207092"/>
            </a:xfrm>
            <a:prstGeom prst="rect">
              <a:avLst/>
            </a:prstGeom>
          </p:spPr>
        </p:pic>
      </p:grpSp>
      <p:grpSp>
        <p:nvGrpSpPr>
          <p:cNvPr id="16" name="Group 15"/>
          <p:cNvGrpSpPr/>
          <p:nvPr/>
        </p:nvGrpSpPr>
        <p:grpSpPr>
          <a:xfrm>
            <a:off x="2506133" y="1185723"/>
            <a:ext cx="2735563" cy="4326077"/>
            <a:chOff x="2506133" y="1185723"/>
            <a:chExt cx="2735563" cy="4326077"/>
          </a:xfrm>
        </p:grpSpPr>
        <p:sp>
          <p:nvSpPr>
            <p:cNvPr id="5" name="TextBox 4"/>
            <p:cNvSpPr txBox="1"/>
            <p:nvPr/>
          </p:nvSpPr>
          <p:spPr>
            <a:xfrm>
              <a:off x="3313288" y="1185723"/>
              <a:ext cx="1879601" cy="1754326"/>
            </a:xfrm>
            <a:prstGeom prst="rect">
              <a:avLst/>
            </a:prstGeom>
            <a:solidFill>
              <a:schemeClr val="accent5">
                <a:lumMod val="75000"/>
              </a:schemeClr>
            </a:solidFill>
          </p:spPr>
          <p:txBody>
            <a:bodyPr wrap="square" rtlCol="0">
              <a:spAutoFit/>
            </a:bodyPr>
            <a:lstStyle/>
            <a:p>
              <a:pPr algn="ctr"/>
              <a:endParaRPr lang="en-US" sz="3600" dirty="0" smtClean="0">
                <a:latin typeface="Century Gothic" panose="020B0502020202020204" pitchFamily="34" charset="0"/>
              </a:endParaRPr>
            </a:p>
            <a:p>
              <a:pPr algn="ctr"/>
              <a:r>
                <a:rPr lang="en-US" sz="3600" dirty="0" smtClean="0">
                  <a:latin typeface="Century Gothic" panose="020B0502020202020204" pitchFamily="34" charset="0"/>
                </a:rPr>
                <a:t>saved</a:t>
              </a:r>
            </a:p>
            <a:p>
              <a:pPr algn="ctr"/>
              <a:endParaRPr lang="en-SG" sz="3600" dirty="0">
                <a:latin typeface="Century Gothic" panose="020B0502020202020204" pitchFamily="34" charset="0"/>
              </a:endParaRPr>
            </a:p>
          </p:txBody>
        </p:sp>
        <p:sp>
          <p:nvSpPr>
            <p:cNvPr id="8" name="Right Arrow 7"/>
            <p:cNvSpPr/>
            <p:nvPr/>
          </p:nvSpPr>
          <p:spPr>
            <a:xfrm>
              <a:off x="2506133" y="1727200"/>
              <a:ext cx="688623" cy="48542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2" name="Picture 11"/>
            <p:cNvPicPr>
              <a:picLocks noChangeAspect="1"/>
            </p:cNvPicPr>
            <p:nvPr/>
          </p:nvPicPr>
          <p:blipFill>
            <a:blip r:embed="rId4"/>
            <a:stretch>
              <a:fillRect/>
            </a:stretch>
          </p:blipFill>
          <p:spPr>
            <a:xfrm>
              <a:off x="3217334" y="3296356"/>
              <a:ext cx="2024362" cy="2215444"/>
            </a:xfrm>
            <a:prstGeom prst="rect">
              <a:avLst/>
            </a:prstGeom>
          </p:spPr>
        </p:pic>
      </p:grpSp>
      <p:grpSp>
        <p:nvGrpSpPr>
          <p:cNvPr id="17" name="Group 16"/>
          <p:cNvGrpSpPr/>
          <p:nvPr/>
        </p:nvGrpSpPr>
        <p:grpSpPr>
          <a:xfrm>
            <a:off x="5338233" y="1185723"/>
            <a:ext cx="3173589" cy="4415643"/>
            <a:chOff x="5338233" y="1185723"/>
            <a:chExt cx="3173589" cy="4415643"/>
          </a:xfrm>
        </p:grpSpPr>
        <p:sp>
          <p:nvSpPr>
            <p:cNvPr id="6" name="TextBox 5"/>
            <p:cNvSpPr txBox="1"/>
            <p:nvPr/>
          </p:nvSpPr>
          <p:spPr>
            <a:xfrm>
              <a:off x="6096000" y="1185723"/>
              <a:ext cx="2415822" cy="1754326"/>
            </a:xfrm>
            <a:prstGeom prst="rect">
              <a:avLst/>
            </a:prstGeom>
            <a:solidFill>
              <a:schemeClr val="bg2">
                <a:lumMod val="75000"/>
              </a:schemeClr>
            </a:solidFill>
          </p:spPr>
          <p:txBody>
            <a:bodyPr wrap="square" rtlCol="0">
              <a:spAutoFit/>
            </a:bodyPr>
            <a:lstStyle/>
            <a:p>
              <a:pPr algn="ctr"/>
              <a:endParaRPr lang="en-US" sz="3600" dirty="0" smtClean="0">
                <a:latin typeface="Century Gothic" panose="020B0502020202020204" pitchFamily="34" charset="0"/>
              </a:endParaRPr>
            </a:p>
            <a:p>
              <a:pPr algn="ctr"/>
              <a:r>
                <a:rPr lang="en-US" sz="3600" dirty="0" smtClean="0">
                  <a:latin typeface="Century Gothic" panose="020B0502020202020204" pitchFamily="34" charset="0"/>
                </a:rPr>
                <a:t>prepared</a:t>
              </a:r>
            </a:p>
            <a:p>
              <a:pPr algn="ctr"/>
              <a:endParaRPr lang="en-SG" sz="3600" dirty="0">
                <a:latin typeface="Century Gothic" panose="020B0502020202020204" pitchFamily="34" charset="0"/>
              </a:endParaRPr>
            </a:p>
          </p:txBody>
        </p:sp>
        <p:sp>
          <p:nvSpPr>
            <p:cNvPr id="9" name="Right Arrow 8"/>
            <p:cNvSpPr/>
            <p:nvPr/>
          </p:nvSpPr>
          <p:spPr>
            <a:xfrm>
              <a:off x="5338233" y="1805711"/>
              <a:ext cx="688623" cy="48542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3" name="Picture 12"/>
            <p:cNvPicPr>
              <a:picLocks noChangeAspect="1"/>
            </p:cNvPicPr>
            <p:nvPr/>
          </p:nvPicPr>
          <p:blipFill rotWithShape="1">
            <a:blip r:embed="rId5"/>
            <a:srcRect l="21940" t="6374" r="12718"/>
            <a:stretch/>
          </p:blipFill>
          <p:spPr>
            <a:xfrm>
              <a:off x="6231466" y="3296356"/>
              <a:ext cx="2144889" cy="2305010"/>
            </a:xfrm>
            <a:prstGeom prst="rect">
              <a:avLst/>
            </a:prstGeom>
          </p:spPr>
        </p:pic>
      </p:grpSp>
      <p:grpSp>
        <p:nvGrpSpPr>
          <p:cNvPr id="18" name="Group 17"/>
          <p:cNvGrpSpPr/>
          <p:nvPr/>
        </p:nvGrpSpPr>
        <p:grpSpPr>
          <a:xfrm>
            <a:off x="8657166" y="1171259"/>
            <a:ext cx="2882900" cy="4351655"/>
            <a:chOff x="8657166" y="1171259"/>
            <a:chExt cx="2882900" cy="4351655"/>
          </a:xfrm>
        </p:grpSpPr>
        <p:sp>
          <p:nvSpPr>
            <p:cNvPr id="7" name="TextBox 6"/>
            <p:cNvSpPr txBox="1"/>
            <p:nvPr/>
          </p:nvSpPr>
          <p:spPr>
            <a:xfrm>
              <a:off x="9491133" y="1171259"/>
              <a:ext cx="2048933" cy="1754326"/>
            </a:xfrm>
            <a:prstGeom prst="rect">
              <a:avLst/>
            </a:prstGeom>
            <a:solidFill>
              <a:schemeClr val="accent1">
                <a:lumMod val="50000"/>
              </a:schemeClr>
            </a:solidFill>
          </p:spPr>
          <p:txBody>
            <a:bodyPr wrap="square" rtlCol="0">
              <a:spAutoFit/>
            </a:bodyPr>
            <a:lstStyle/>
            <a:p>
              <a:pPr algn="ctr"/>
              <a:endParaRPr lang="en-US" sz="3600" dirty="0" smtClean="0">
                <a:latin typeface="Century Gothic" panose="020B0502020202020204" pitchFamily="34" charset="0"/>
              </a:endParaRPr>
            </a:p>
            <a:p>
              <a:pPr algn="ctr"/>
              <a:r>
                <a:rPr lang="en-US" sz="3600" dirty="0" smtClean="0">
                  <a:latin typeface="Century Gothic" panose="020B0502020202020204" pitchFamily="34" charset="0"/>
                </a:rPr>
                <a:t>walk</a:t>
              </a:r>
              <a:endParaRPr lang="en-US" sz="3600" dirty="0" smtClean="0">
                <a:latin typeface="Century Gothic" panose="020B0502020202020204" pitchFamily="34" charset="0"/>
              </a:endParaRPr>
            </a:p>
            <a:p>
              <a:pPr algn="ctr"/>
              <a:endParaRPr lang="en-SG" sz="3600" dirty="0">
                <a:latin typeface="Century Gothic" panose="020B0502020202020204" pitchFamily="34" charset="0"/>
              </a:endParaRPr>
            </a:p>
          </p:txBody>
        </p:sp>
        <p:sp>
          <p:nvSpPr>
            <p:cNvPr id="10" name="Right Arrow 9"/>
            <p:cNvSpPr/>
            <p:nvPr/>
          </p:nvSpPr>
          <p:spPr>
            <a:xfrm>
              <a:off x="8657166" y="1805711"/>
              <a:ext cx="688623" cy="48542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4" name="Picture 13"/>
            <p:cNvPicPr>
              <a:picLocks noChangeAspect="1"/>
            </p:cNvPicPr>
            <p:nvPr/>
          </p:nvPicPr>
          <p:blipFill rotWithShape="1">
            <a:blip r:embed="rId6"/>
            <a:srcRect l="55906" t="7006" r="8272" b="9700"/>
            <a:stretch/>
          </p:blipFill>
          <p:spPr>
            <a:xfrm>
              <a:off x="9491133" y="3332301"/>
              <a:ext cx="2048933" cy="2190613"/>
            </a:xfrm>
            <a:prstGeom prst="rect">
              <a:avLst/>
            </a:prstGeom>
          </p:spPr>
        </p:pic>
      </p:grpSp>
      <p:sp>
        <p:nvSpPr>
          <p:cNvPr id="19" name="Title 3"/>
          <p:cNvSpPr txBox="1">
            <a:spLocks/>
          </p:cNvSpPr>
          <p:nvPr/>
        </p:nvSpPr>
        <p:spPr>
          <a:xfrm>
            <a:off x="0" y="2449679"/>
            <a:ext cx="12192000" cy="1276527"/>
          </a:xfrm>
          <a:prstGeom prst="rect">
            <a:avLst/>
          </a:prstGeom>
          <a:solidFill>
            <a:schemeClr val="bg1">
              <a:alpha val="50196"/>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b="1" dirty="0" smtClean="0">
                <a:effectLst>
                  <a:outerShdw blurRad="38100" dist="38100" dir="2700000" algn="tl">
                    <a:srgbClr val="000000">
                      <a:alpha val="43137"/>
                    </a:srgbClr>
                  </a:outerShdw>
                </a:effectLst>
              </a:rPr>
              <a:t>We are HIS workmanship (v10)</a:t>
            </a:r>
            <a:endParaRPr lang="en-SG"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22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53157"/>
            <a:ext cx="12192000" cy="858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smtClean="0">
                <a:solidFill>
                  <a:srgbClr val="FF9900"/>
                </a:solidFill>
              </a:rPr>
              <a:t>We were DEAD</a:t>
            </a:r>
            <a:endParaRPr lang="en-SG" dirty="0">
              <a:solidFill>
                <a:srgbClr val="FF9900"/>
              </a:solidFill>
            </a:endParaRPr>
          </a:p>
        </p:txBody>
      </p:sp>
      <p:sp>
        <p:nvSpPr>
          <p:cNvPr id="3" name="Content Placeholder 2"/>
          <p:cNvSpPr>
            <a:spLocks noGrp="1"/>
          </p:cNvSpPr>
          <p:nvPr>
            <p:ph idx="1"/>
          </p:nvPr>
        </p:nvSpPr>
        <p:spPr>
          <a:xfrm>
            <a:off x="838200" y="1690688"/>
            <a:ext cx="10515600" cy="4486275"/>
          </a:xfrm>
        </p:spPr>
        <p:txBody>
          <a:bodyPr>
            <a:normAutofit/>
          </a:bodyPr>
          <a:lstStyle/>
          <a:p>
            <a:r>
              <a:rPr lang="en-SG" dirty="0" smtClean="0"/>
              <a:t>Blind </a:t>
            </a:r>
            <a:r>
              <a:rPr lang="en-SG" dirty="0"/>
              <a:t>(2 Corinthians 4:3-4)</a:t>
            </a:r>
          </a:p>
          <a:p>
            <a:r>
              <a:rPr lang="en-SG" dirty="0" smtClean="0"/>
              <a:t>A </a:t>
            </a:r>
            <a:r>
              <a:rPr lang="en-SG" dirty="0"/>
              <a:t>slave to sin (Romans 6:17)</a:t>
            </a:r>
          </a:p>
          <a:p>
            <a:r>
              <a:rPr lang="en-SG" dirty="0" smtClean="0"/>
              <a:t>A </a:t>
            </a:r>
            <a:r>
              <a:rPr lang="en-SG" dirty="0"/>
              <a:t>lover of darkness (John 3:19-20)</a:t>
            </a:r>
          </a:p>
          <a:p>
            <a:r>
              <a:rPr lang="en-SG" dirty="0" smtClean="0"/>
              <a:t>Sick </a:t>
            </a:r>
            <a:r>
              <a:rPr lang="en-SG" dirty="0"/>
              <a:t>(Mark 2:17)</a:t>
            </a:r>
          </a:p>
          <a:p>
            <a:r>
              <a:rPr lang="en-SG" dirty="0" smtClean="0"/>
              <a:t>Lost </a:t>
            </a:r>
            <a:r>
              <a:rPr lang="en-SG" dirty="0"/>
              <a:t>(Luke 15)</a:t>
            </a:r>
          </a:p>
          <a:p>
            <a:r>
              <a:rPr lang="en-SG" dirty="0" smtClean="0"/>
              <a:t>An </a:t>
            </a:r>
            <a:r>
              <a:rPr lang="en-SG" dirty="0"/>
              <a:t>alien, a stranger, a foreigner (Ephesians 2:12, 2:19)</a:t>
            </a:r>
          </a:p>
          <a:p>
            <a:r>
              <a:rPr lang="en-SG" dirty="0" smtClean="0"/>
              <a:t>A </a:t>
            </a:r>
            <a:r>
              <a:rPr lang="en-SG" dirty="0"/>
              <a:t>child of wrath (Ephesians 2:3)</a:t>
            </a:r>
          </a:p>
          <a:p>
            <a:r>
              <a:rPr lang="en-SG" dirty="0" smtClean="0"/>
              <a:t>Under </a:t>
            </a:r>
            <a:r>
              <a:rPr lang="en-SG" dirty="0"/>
              <a:t>the power of darkness (Colossians 1:13</a:t>
            </a:r>
            <a:r>
              <a:rPr lang="en-SG" dirty="0" smtClean="0"/>
              <a:t>)</a:t>
            </a:r>
          </a:p>
          <a:p>
            <a:pPr marL="0" indent="0">
              <a:buNone/>
            </a:pPr>
            <a:endParaRPr lang="en-S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4801" y="1825625"/>
            <a:ext cx="2997998" cy="4803422"/>
          </a:xfrm>
          <a:prstGeom prst="rect">
            <a:avLst/>
          </a:prstGeom>
        </p:spPr>
      </p:pic>
    </p:spTree>
    <p:extLst>
      <p:ext uri="{BB962C8B-B14F-4D97-AF65-F5344CB8AC3E}">
        <p14:creationId xmlns:p14="http://schemas.microsoft.com/office/powerpoint/2010/main" val="183521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3157"/>
            <a:ext cx="12192000" cy="8585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p:txBody>
          <a:bodyPr/>
          <a:lstStyle/>
          <a:p>
            <a:r>
              <a:rPr lang="en-US" dirty="0" smtClean="0">
                <a:solidFill>
                  <a:srgbClr val="FF9900"/>
                </a:solidFill>
              </a:rPr>
              <a:t>Live for a higher purpose</a:t>
            </a:r>
            <a:endParaRPr lang="en-SG" dirty="0">
              <a:solidFill>
                <a:srgbClr val="FF9900"/>
              </a:solidFill>
            </a:endParaRPr>
          </a:p>
        </p:txBody>
      </p:sp>
      <p:sp>
        <p:nvSpPr>
          <p:cNvPr id="3" name="Content Placeholder 2"/>
          <p:cNvSpPr>
            <a:spLocks noGrp="1"/>
          </p:cNvSpPr>
          <p:nvPr>
            <p:ph idx="1"/>
          </p:nvPr>
        </p:nvSpPr>
        <p:spPr>
          <a:xfrm>
            <a:off x="1919110" y="1524000"/>
            <a:ext cx="8726311" cy="2528711"/>
          </a:xfrm>
          <a:solidFill>
            <a:srgbClr val="000000">
              <a:alpha val="50196"/>
            </a:srgbClr>
          </a:solidFill>
        </p:spPr>
        <p:txBody>
          <a:bodyPr>
            <a:normAutofit/>
          </a:bodyPr>
          <a:lstStyle/>
          <a:p>
            <a:pPr marL="514350" indent="-514350">
              <a:buFont typeface="+mj-lt"/>
              <a:buAutoNum type="arabicPeriod"/>
            </a:pPr>
            <a:r>
              <a:rPr lang="en-US" sz="3200" b="1" dirty="0" smtClean="0">
                <a:effectLst>
                  <a:outerShdw blurRad="38100" dist="38100" dir="2700000" algn="tl">
                    <a:srgbClr val="000000">
                      <a:alpha val="43137"/>
                    </a:srgbClr>
                  </a:outerShdw>
                </a:effectLst>
              </a:rPr>
              <a:t>We </a:t>
            </a:r>
            <a:r>
              <a:rPr lang="en-US" sz="3200" b="1" dirty="0" smtClean="0">
                <a:effectLst>
                  <a:outerShdw blurRad="38100" dist="38100" dir="2700000" algn="tl">
                    <a:srgbClr val="000000">
                      <a:alpha val="43137"/>
                    </a:srgbClr>
                  </a:outerShdw>
                </a:effectLst>
              </a:rPr>
              <a:t>are now </a:t>
            </a:r>
            <a:r>
              <a:rPr lang="en-US" sz="3200" b="1" dirty="0" smtClean="0">
                <a:effectLst>
                  <a:outerShdw blurRad="38100" dist="38100" dir="2700000" algn="tl">
                    <a:srgbClr val="000000">
                      <a:alpha val="43137"/>
                    </a:srgbClr>
                  </a:outerShdw>
                </a:effectLst>
              </a:rPr>
              <a:t>saved</a:t>
            </a:r>
          </a:p>
          <a:p>
            <a:pPr marL="514350" indent="-514350">
              <a:buFont typeface="+mj-lt"/>
              <a:buAutoNum type="arabicPeriod"/>
            </a:pPr>
            <a:r>
              <a:rPr lang="en-US" sz="3200" b="1" dirty="0" smtClean="0">
                <a:effectLst>
                  <a:outerShdw blurRad="38100" dist="38100" dir="2700000" algn="tl">
                    <a:srgbClr val="000000">
                      <a:alpha val="43137"/>
                    </a:srgbClr>
                  </a:outerShdw>
                </a:effectLst>
              </a:rPr>
              <a:t>We are being prepared beforehand</a:t>
            </a:r>
          </a:p>
          <a:p>
            <a:pPr marL="514350" indent="-514350">
              <a:buFont typeface="+mj-lt"/>
              <a:buAutoNum type="arabicPeriod"/>
            </a:pPr>
            <a:r>
              <a:rPr lang="en-US" sz="3200" b="1" dirty="0" smtClean="0">
                <a:effectLst>
                  <a:outerShdw blurRad="38100" dist="38100" dir="2700000" algn="tl">
                    <a:srgbClr val="000000">
                      <a:alpha val="43137"/>
                    </a:srgbClr>
                  </a:outerShdw>
                </a:effectLst>
              </a:rPr>
              <a:t>We </a:t>
            </a:r>
            <a:r>
              <a:rPr lang="en-US" sz="3200" b="1" dirty="0" smtClean="0">
                <a:effectLst>
                  <a:outerShdw blurRad="38100" dist="38100" dir="2700000" algn="tl">
                    <a:srgbClr val="000000">
                      <a:alpha val="43137"/>
                    </a:srgbClr>
                  </a:outerShdw>
                </a:effectLst>
              </a:rPr>
              <a:t>are created in Christ for good works</a:t>
            </a:r>
            <a:endParaRPr lang="en-SG"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1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19824</TotalTime>
  <Words>791</Words>
  <Application>Microsoft Office PowerPoint</Application>
  <PresentationFormat>Widescreen</PresentationFormat>
  <Paragraphs>108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Office Theme</vt:lpstr>
      <vt:lpstr>    L E N T Living for  a higher purpose</vt:lpstr>
      <vt:lpstr>Ephesians 2:1-10</vt:lpstr>
      <vt:lpstr>Ephesians 2:1-10</vt:lpstr>
      <vt:lpstr>Ephesians 2:1-10</vt:lpstr>
      <vt:lpstr>Ephesians 2:1-10</vt:lpstr>
      <vt:lpstr>Ephesians 2:1-10</vt:lpstr>
      <vt:lpstr>PowerPoint Presentation</vt:lpstr>
      <vt:lpstr>We were DEAD</vt:lpstr>
      <vt:lpstr>Live for a higher purpose</vt:lpstr>
      <vt:lpstr>Saved!</vt:lpstr>
      <vt:lpstr>Saved!</vt:lpstr>
      <vt:lpstr>Prepared &amp; Released!</vt:lpstr>
      <vt:lpstr>Live for a higher purpose</vt:lpstr>
      <vt:lpstr>Are we living  for HIS purpose?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Church?</dc:title>
  <dc:creator>H Leonardi</dc:creator>
  <cp:lastModifiedBy>H Leonardi</cp:lastModifiedBy>
  <cp:revision>139</cp:revision>
  <cp:lastPrinted>2018-03-04T03:06:32Z</cp:lastPrinted>
  <dcterms:created xsi:type="dcterms:W3CDTF">2018-01-17T03:21:54Z</dcterms:created>
  <dcterms:modified xsi:type="dcterms:W3CDTF">2018-03-11T02:30:20Z</dcterms:modified>
</cp:coreProperties>
</file>