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77" r:id="rId2"/>
    <p:sldId id="296" r:id="rId3"/>
    <p:sldId id="312" r:id="rId4"/>
    <p:sldId id="297" r:id="rId5"/>
    <p:sldId id="313" r:id="rId6"/>
    <p:sldId id="314" r:id="rId7"/>
    <p:sldId id="315" r:id="rId8"/>
    <p:sldId id="316" r:id="rId9"/>
    <p:sldId id="317" r:id="rId10"/>
    <p:sldId id="318" r:id="rId11"/>
    <p:sldId id="320" r:id="rId12"/>
    <p:sldId id="303" r:id="rId13"/>
    <p:sldId id="283" r:id="rId14"/>
    <p:sldId id="322" r:id="rId15"/>
    <p:sldId id="323" r:id="rId16"/>
    <p:sldId id="301" r:id="rId17"/>
    <p:sldId id="325" r:id="rId18"/>
    <p:sldId id="326" r:id="rId19"/>
    <p:sldId id="324" r:id="rId2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70" d="100"/>
          <a:sy n="70" d="100"/>
        </p:scale>
        <p:origin x="71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lang="en-SG"/>
          </a:p>
        </p:txBody>
      </p:sp>
      <p:sp>
        <p:nvSpPr>
          <p:cNvPr id="3" name="Date Placeholder 2"/>
          <p:cNvSpPr>
            <a:spLocks noGrp="1"/>
          </p:cNvSpPr>
          <p:nvPr>
            <p:ph type="dt" sz="quarter" idx="1"/>
          </p:nvPr>
        </p:nvSpPr>
        <p:spPr>
          <a:xfrm>
            <a:off x="3815373" y="0"/>
            <a:ext cx="2918831" cy="495029"/>
          </a:xfrm>
          <a:prstGeom prst="rect">
            <a:avLst/>
          </a:prstGeom>
        </p:spPr>
        <p:txBody>
          <a:bodyPr vert="horz" lIns="91426" tIns="45713" rIns="91426" bIns="45713" rtlCol="0"/>
          <a:lstStyle>
            <a:lvl1pPr algn="r">
              <a:defRPr sz="1200"/>
            </a:lvl1pPr>
          </a:lstStyle>
          <a:p>
            <a:fld id="{5F795FFC-9EED-489B-BE86-2099DB3CF94B}" type="datetimeFigureOut">
              <a:rPr lang="en-SG" smtClean="0"/>
              <a:t>6/4/2018</a:t>
            </a:fld>
            <a:endParaRPr lang="en-SG"/>
          </a:p>
        </p:txBody>
      </p:sp>
      <p:sp>
        <p:nvSpPr>
          <p:cNvPr id="4" name="Footer Placeholder 3"/>
          <p:cNvSpPr>
            <a:spLocks noGrp="1"/>
          </p:cNvSpPr>
          <p:nvPr>
            <p:ph type="ftr" sz="quarter" idx="2"/>
          </p:nvPr>
        </p:nvSpPr>
        <p:spPr>
          <a:xfrm>
            <a:off x="0" y="9371286"/>
            <a:ext cx="2918831" cy="495028"/>
          </a:xfrm>
          <a:prstGeom prst="rect">
            <a:avLst/>
          </a:prstGeom>
        </p:spPr>
        <p:txBody>
          <a:bodyPr vert="horz" lIns="91426" tIns="45713" rIns="91426" bIns="45713" rtlCol="0" anchor="b"/>
          <a:lstStyle>
            <a:lvl1pPr algn="l">
              <a:defRPr sz="1200"/>
            </a:lvl1pPr>
          </a:lstStyle>
          <a:p>
            <a:endParaRPr lang="en-SG"/>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26" tIns="45713" rIns="91426" bIns="45713" rtlCol="0" anchor="b"/>
          <a:lstStyle>
            <a:lvl1pPr algn="r">
              <a:defRPr sz="1200"/>
            </a:lvl1pPr>
          </a:lstStyle>
          <a:p>
            <a:fld id="{A45AE6C5-87D4-45D1-87A1-06FDEB562052}" type="slidenum">
              <a:rPr lang="en-SG" smtClean="0"/>
              <a:t>‹#›</a:t>
            </a:fld>
            <a:endParaRPr lang="en-SG"/>
          </a:p>
        </p:txBody>
      </p:sp>
    </p:spTree>
    <p:extLst>
      <p:ext uri="{BB962C8B-B14F-4D97-AF65-F5344CB8AC3E}">
        <p14:creationId xmlns:p14="http://schemas.microsoft.com/office/powerpoint/2010/main" val="14602012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20598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96049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6961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55180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DB778-ABBF-4D72-892F-D20BA3A1A178}"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37053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3DB778-ABBF-4D72-892F-D20BA3A1A178}"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29514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3DB778-ABBF-4D72-892F-D20BA3A1A178}" type="datetimeFigureOut">
              <a:rPr lang="en-GB" smtClean="0"/>
              <a:t>06/04/2018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3252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3DB778-ABBF-4D72-892F-D20BA3A1A178}" type="datetimeFigureOut">
              <a:rPr lang="en-GB" smtClean="0"/>
              <a:t>06/04/2018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26886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DB778-ABBF-4D72-892F-D20BA3A1A178}" type="datetimeFigureOut">
              <a:rPr lang="en-GB" smtClean="0"/>
              <a:t>06/04/2018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21231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DB778-ABBF-4D72-892F-D20BA3A1A178}"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63111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DB778-ABBF-4D72-892F-D20BA3A1A178}"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63938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DB778-ABBF-4D72-892F-D20BA3A1A178}" type="datetimeFigureOut">
              <a:rPr lang="en-GB" smtClean="0"/>
              <a:t>06/04/2018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8833D-78BF-4D5E-8030-A243A35CF33F}" type="slidenum">
              <a:rPr lang="en-GB" smtClean="0"/>
              <a:t>‹#›</a:t>
            </a:fld>
            <a:endParaRPr lang="en-GB"/>
          </a:p>
        </p:txBody>
      </p:sp>
    </p:spTree>
    <p:extLst>
      <p:ext uri="{BB962C8B-B14F-4D97-AF65-F5344CB8AC3E}">
        <p14:creationId xmlns:p14="http://schemas.microsoft.com/office/powerpoint/2010/main" val="321757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1569660"/>
          </a:xfrm>
          <a:prstGeom prst="rect">
            <a:avLst/>
          </a:prstGeom>
          <a:noFill/>
        </p:spPr>
        <p:txBody>
          <a:bodyPr wrap="square" rtlCol="0">
            <a:spAutoFit/>
          </a:bodyPr>
          <a:lstStyle/>
          <a:p>
            <a:pPr algn="ctr"/>
            <a:r>
              <a:rPr lang="en-SG" sz="4800" b="1" dirty="0" smtClean="0">
                <a:solidFill>
                  <a:schemeClr val="bg1"/>
                </a:solidFill>
                <a:latin typeface="Arial" panose="020B0604020202020204" pitchFamily="34" charset="0"/>
                <a:cs typeface="Arial" panose="020B0604020202020204" pitchFamily="34" charset="0"/>
              </a:rPr>
              <a:t>faith-filled </a:t>
            </a:r>
            <a:r>
              <a:rPr lang="en-SG" sz="4800" b="1" dirty="0">
                <a:solidFill>
                  <a:schemeClr val="bg1"/>
                </a:solidFill>
                <a:latin typeface="Arial" panose="020B0604020202020204" pitchFamily="34" charset="0"/>
                <a:cs typeface="Arial" panose="020B0604020202020204" pitchFamily="34" charset="0"/>
              </a:rPr>
              <a:t>disciples filling Jerusalem with </a:t>
            </a:r>
            <a:r>
              <a:rPr lang="en-SG" sz="4800" b="1" dirty="0" smtClean="0">
                <a:solidFill>
                  <a:schemeClr val="bg1"/>
                </a:solidFill>
                <a:latin typeface="Arial" panose="020B0604020202020204" pitchFamily="34" charset="0"/>
                <a:cs typeface="Arial" panose="020B0604020202020204" pitchFamily="34" charset="0"/>
              </a:rPr>
              <a:t>faith?</a:t>
            </a:r>
            <a:endParaRPr lang="en-SG"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072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5943600" y="0"/>
            <a:ext cx="57150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76200" y="239144"/>
            <a:ext cx="12192000" cy="830997"/>
          </a:xfrm>
          <a:prstGeom prst="rect">
            <a:avLst/>
          </a:prstGeom>
        </p:spPr>
        <p:txBody>
          <a:bodyPr wrap="square">
            <a:spAutoFit/>
          </a:bodyPr>
          <a:lstStyle/>
          <a:p>
            <a:pPr lvl="0" algn="ctr"/>
            <a:r>
              <a:rPr lang="en-SG" sz="4800" b="1" dirty="0" smtClean="0">
                <a:solidFill>
                  <a:prstClr val="white"/>
                </a:solidFill>
                <a:latin typeface="Arial" panose="020B0604020202020204" pitchFamily="34" charset="0"/>
                <a:cs typeface="Arial" panose="020B0604020202020204" pitchFamily="34" charset="0"/>
              </a:rPr>
              <a:t>Building Faith -    Beware Proofs</a:t>
            </a:r>
            <a:endParaRPr lang="en-SG" sz="4800" b="1" dirty="0">
              <a:solidFill>
                <a:prstClr val="white"/>
              </a:solidFill>
              <a:latin typeface="Arial" panose="020B0604020202020204" pitchFamily="34" charset="0"/>
              <a:cs typeface="Arial" panose="020B0604020202020204" pitchFamily="34" charset="0"/>
            </a:endParaRPr>
          </a:p>
        </p:txBody>
      </p:sp>
      <p:sp>
        <p:nvSpPr>
          <p:cNvPr id="5" name="Cube 4"/>
          <p:cNvSpPr/>
          <p:nvPr/>
        </p:nvSpPr>
        <p:spPr>
          <a:xfrm>
            <a:off x="0" y="575708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762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sp>
        <p:nvSpPr>
          <p:cNvPr id="7" name="Cube 6"/>
          <p:cNvSpPr/>
          <p:nvPr/>
        </p:nvSpPr>
        <p:spPr>
          <a:xfrm>
            <a:off x="0" y="4968402"/>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Box 1"/>
          <p:cNvSpPr txBox="1"/>
          <p:nvPr/>
        </p:nvSpPr>
        <p:spPr>
          <a:xfrm>
            <a:off x="457200" y="5265003"/>
            <a:ext cx="5181600" cy="830997"/>
          </a:xfrm>
          <a:prstGeom prst="rect">
            <a:avLst/>
          </a:prstGeom>
          <a:noFill/>
        </p:spPr>
        <p:txBody>
          <a:bodyPr wrap="square" rtlCol="0">
            <a:spAutoFit/>
          </a:bodyPr>
          <a:lstStyle/>
          <a:p>
            <a:r>
              <a:rPr lang="en-SG" sz="4800" b="1" dirty="0">
                <a:solidFill>
                  <a:prstClr val="white"/>
                </a:solidFill>
                <a:latin typeface="Arial" panose="020B0604020202020204" pitchFamily="34" charset="0"/>
                <a:cs typeface="Arial" panose="020B0604020202020204" pitchFamily="34" charset="0"/>
              </a:rPr>
              <a:t>Ask Questions</a:t>
            </a:r>
            <a:endParaRPr lang="en-SG" dirty="0"/>
          </a:p>
        </p:txBody>
      </p:sp>
      <p:sp>
        <p:nvSpPr>
          <p:cNvPr id="9" name="Cube 8"/>
          <p:cNvSpPr/>
          <p:nvPr/>
        </p:nvSpPr>
        <p:spPr>
          <a:xfrm>
            <a:off x="0" y="4119728"/>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prstClr val="white"/>
                </a:solidFill>
                <a:latin typeface="Arial" panose="020B0604020202020204" pitchFamily="34" charset="0"/>
                <a:cs typeface="Arial" panose="020B0604020202020204" pitchFamily="34" charset="0"/>
              </a:rPr>
              <a:t>Investigate </a:t>
            </a:r>
            <a:r>
              <a:rPr lang="en-SG" sz="4800" b="1" dirty="0" smtClean="0">
                <a:solidFill>
                  <a:prstClr val="white"/>
                </a:solidFill>
                <a:latin typeface="Arial" panose="020B0604020202020204" pitchFamily="34" charset="0"/>
                <a:cs typeface="Arial" panose="020B0604020202020204" pitchFamily="34" charset="0"/>
              </a:rPr>
              <a:t>Faith</a:t>
            </a:r>
            <a:endParaRPr lang="en-SG" dirty="0"/>
          </a:p>
        </p:txBody>
      </p:sp>
      <p:sp>
        <p:nvSpPr>
          <p:cNvPr id="10" name="Cube 9"/>
          <p:cNvSpPr/>
          <p:nvPr/>
        </p:nvSpPr>
        <p:spPr>
          <a:xfrm>
            <a:off x="0" y="329309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381000" y="3581400"/>
            <a:ext cx="5105400" cy="830997"/>
          </a:xfrm>
          <a:prstGeom prst="rect">
            <a:avLst/>
          </a:prstGeom>
          <a:noFill/>
        </p:spPr>
        <p:txBody>
          <a:bodyPr wrap="square" rtlCol="0">
            <a:spAutoFit/>
          </a:bodyPr>
          <a:lstStyle/>
          <a:p>
            <a:r>
              <a:rPr lang="en-SG" sz="4800" b="1">
                <a:solidFill>
                  <a:prstClr val="white"/>
                </a:solidFill>
                <a:latin typeface="Arial" panose="020B0604020202020204" pitchFamily="34" charset="0"/>
                <a:cs typeface="Arial" panose="020B0604020202020204" pitchFamily="34" charset="0"/>
              </a:rPr>
              <a:t>Struggle Deeply</a:t>
            </a:r>
            <a:endParaRPr lang="en-SG" dirty="0"/>
          </a:p>
        </p:txBody>
      </p:sp>
      <p:pic>
        <p:nvPicPr>
          <p:cNvPr id="4" name="Picture 3"/>
          <p:cNvPicPr>
            <a:picLocks noChangeAspect="1"/>
          </p:cNvPicPr>
          <p:nvPr/>
        </p:nvPicPr>
        <p:blipFill>
          <a:blip r:embed="rId2"/>
          <a:stretch>
            <a:fillRect/>
          </a:stretch>
        </p:blipFill>
        <p:spPr>
          <a:xfrm>
            <a:off x="7239000" y="1565820"/>
            <a:ext cx="3276600" cy="4914900"/>
          </a:xfrm>
          <a:prstGeom prst="rect">
            <a:avLst/>
          </a:prstGeom>
        </p:spPr>
      </p:pic>
    </p:spTree>
    <p:extLst>
      <p:ext uri="{BB962C8B-B14F-4D97-AF65-F5344CB8AC3E}">
        <p14:creationId xmlns:p14="http://schemas.microsoft.com/office/powerpoint/2010/main" val="103165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5943600" y="0"/>
            <a:ext cx="57150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304800" y="239144"/>
            <a:ext cx="12192000" cy="830997"/>
          </a:xfrm>
          <a:prstGeom prst="rect">
            <a:avLst/>
          </a:prstGeom>
        </p:spPr>
        <p:txBody>
          <a:bodyPr wrap="square">
            <a:spAutoFit/>
          </a:bodyPr>
          <a:lstStyle/>
          <a:p>
            <a:pPr lvl="0" algn="ctr"/>
            <a:r>
              <a:rPr lang="en-SG" sz="4800" b="1" dirty="0" smtClean="0">
                <a:solidFill>
                  <a:prstClr val="white"/>
                </a:solidFill>
                <a:latin typeface="Arial" panose="020B0604020202020204" pitchFamily="34" charset="0"/>
                <a:cs typeface="Arial" panose="020B0604020202020204" pitchFamily="34" charset="0"/>
              </a:rPr>
              <a:t>Building Faith -      Learn Trust</a:t>
            </a:r>
            <a:endParaRPr lang="en-SG" sz="4800" b="1" dirty="0">
              <a:solidFill>
                <a:prstClr val="white"/>
              </a:solidFill>
              <a:latin typeface="Arial" panose="020B0604020202020204" pitchFamily="34" charset="0"/>
              <a:cs typeface="Arial" panose="020B0604020202020204" pitchFamily="34" charset="0"/>
            </a:endParaRPr>
          </a:p>
        </p:txBody>
      </p:sp>
      <p:sp>
        <p:nvSpPr>
          <p:cNvPr id="5" name="Cube 4"/>
          <p:cNvSpPr/>
          <p:nvPr/>
        </p:nvSpPr>
        <p:spPr>
          <a:xfrm>
            <a:off x="0" y="575708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762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sp>
        <p:nvSpPr>
          <p:cNvPr id="7" name="Cube 6"/>
          <p:cNvSpPr/>
          <p:nvPr/>
        </p:nvSpPr>
        <p:spPr>
          <a:xfrm>
            <a:off x="0" y="4968402"/>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Box 1"/>
          <p:cNvSpPr txBox="1"/>
          <p:nvPr/>
        </p:nvSpPr>
        <p:spPr>
          <a:xfrm>
            <a:off x="457200" y="5265003"/>
            <a:ext cx="5181600" cy="830997"/>
          </a:xfrm>
          <a:prstGeom prst="rect">
            <a:avLst/>
          </a:prstGeom>
          <a:noFill/>
        </p:spPr>
        <p:txBody>
          <a:bodyPr wrap="square" rtlCol="0">
            <a:spAutoFit/>
          </a:bodyPr>
          <a:lstStyle/>
          <a:p>
            <a:r>
              <a:rPr lang="en-SG" sz="4800" b="1" dirty="0">
                <a:solidFill>
                  <a:prstClr val="white"/>
                </a:solidFill>
                <a:latin typeface="Arial" panose="020B0604020202020204" pitchFamily="34" charset="0"/>
                <a:cs typeface="Arial" panose="020B0604020202020204" pitchFamily="34" charset="0"/>
              </a:rPr>
              <a:t>Ask Questions</a:t>
            </a:r>
            <a:endParaRPr lang="en-SG" dirty="0"/>
          </a:p>
        </p:txBody>
      </p:sp>
      <p:sp>
        <p:nvSpPr>
          <p:cNvPr id="9" name="Cube 8"/>
          <p:cNvSpPr/>
          <p:nvPr/>
        </p:nvSpPr>
        <p:spPr>
          <a:xfrm>
            <a:off x="0" y="4119728"/>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prstClr val="white"/>
                </a:solidFill>
                <a:latin typeface="Arial" panose="020B0604020202020204" pitchFamily="34" charset="0"/>
                <a:cs typeface="Arial" panose="020B0604020202020204" pitchFamily="34" charset="0"/>
              </a:rPr>
              <a:t>Investigate </a:t>
            </a:r>
            <a:r>
              <a:rPr lang="en-SG" sz="4800" b="1" dirty="0" smtClean="0">
                <a:solidFill>
                  <a:prstClr val="white"/>
                </a:solidFill>
                <a:latin typeface="Arial" panose="020B0604020202020204" pitchFamily="34" charset="0"/>
                <a:cs typeface="Arial" panose="020B0604020202020204" pitchFamily="34" charset="0"/>
              </a:rPr>
              <a:t>Faith</a:t>
            </a:r>
            <a:endParaRPr lang="en-SG" dirty="0"/>
          </a:p>
        </p:txBody>
      </p:sp>
      <p:sp>
        <p:nvSpPr>
          <p:cNvPr id="10" name="Cube 9"/>
          <p:cNvSpPr/>
          <p:nvPr/>
        </p:nvSpPr>
        <p:spPr>
          <a:xfrm>
            <a:off x="0" y="329309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381000" y="3581400"/>
            <a:ext cx="5105400" cy="830997"/>
          </a:xfrm>
          <a:prstGeom prst="rect">
            <a:avLst/>
          </a:prstGeom>
          <a:noFill/>
        </p:spPr>
        <p:txBody>
          <a:bodyPr wrap="square" rtlCol="0">
            <a:spAutoFit/>
          </a:bodyPr>
          <a:lstStyle/>
          <a:p>
            <a:r>
              <a:rPr lang="en-SG" sz="4800" b="1">
                <a:solidFill>
                  <a:prstClr val="white"/>
                </a:solidFill>
                <a:latin typeface="Arial" panose="020B0604020202020204" pitchFamily="34" charset="0"/>
                <a:cs typeface="Arial" panose="020B0604020202020204" pitchFamily="34" charset="0"/>
              </a:rPr>
              <a:t>Struggle Deeply</a:t>
            </a:r>
            <a:endParaRPr lang="en-SG" dirty="0"/>
          </a:p>
        </p:txBody>
      </p:sp>
      <p:sp>
        <p:nvSpPr>
          <p:cNvPr id="12" name="Cube 11"/>
          <p:cNvSpPr/>
          <p:nvPr/>
        </p:nvSpPr>
        <p:spPr>
          <a:xfrm>
            <a:off x="0" y="245861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381000" y="2743200"/>
            <a:ext cx="4800600" cy="830997"/>
          </a:xfrm>
          <a:prstGeom prst="rect">
            <a:avLst/>
          </a:prstGeom>
          <a:noFill/>
        </p:spPr>
        <p:txBody>
          <a:bodyPr wrap="square" rtlCol="0">
            <a:spAutoFit/>
          </a:bodyPr>
          <a:lstStyle/>
          <a:p>
            <a:pPr lvl="0" algn="ctr"/>
            <a:r>
              <a:rPr lang="en-SG" sz="4800" b="1">
                <a:solidFill>
                  <a:prstClr val="white"/>
                </a:solidFill>
                <a:latin typeface="Arial" panose="020B0604020202020204" pitchFamily="34" charset="0"/>
                <a:cs typeface="Arial" panose="020B0604020202020204" pitchFamily="34" charset="0"/>
              </a:rPr>
              <a:t>Beware Proofs</a:t>
            </a:r>
            <a:endParaRPr lang="en-SG" sz="4800" b="1" dirty="0">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6553200" y="1187023"/>
            <a:ext cx="4762500" cy="5619750"/>
          </a:xfrm>
          <a:prstGeom prst="rect">
            <a:avLst/>
          </a:prstGeom>
        </p:spPr>
      </p:pic>
    </p:spTree>
    <p:extLst>
      <p:ext uri="{BB962C8B-B14F-4D97-AF65-F5344CB8AC3E}">
        <p14:creationId xmlns:p14="http://schemas.microsoft.com/office/powerpoint/2010/main" val="318653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76200" y="77212"/>
            <a:ext cx="11963400" cy="3970318"/>
          </a:xfrm>
          <a:prstGeom prst="rect">
            <a:avLst/>
          </a:prstGeom>
          <a:noFill/>
        </p:spPr>
        <p:txBody>
          <a:bodyPr wrap="square" rtlCol="0">
            <a:spAutoFit/>
          </a:bodyPr>
          <a:lstStyle/>
          <a:p>
            <a:pPr algn="ctr"/>
            <a:r>
              <a:rPr lang="en-SG" sz="3600" b="1" dirty="0" smtClean="0">
                <a:solidFill>
                  <a:srgbClr val="FFFF00"/>
                </a:solidFill>
                <a:latin typeface="Arial" panose="020B0604020202020204" pitchFamily="34" charset="0"/>
                <a:cs typeface="Arial" panose="020B0604020202020204" pitchFamily="34" charset="0"/>
              </a:rPr>
              <a:t>Eight </a:t>
            </a:r>
            <a:r>
              <a:rPr lang="en-SG" sz="3600" b="1" dirty="0">
                <a:solidFill>
                  <a:srgbClr val="FFFF00"/>
                </a:solidFill>
                <a:latin typeface="Arial" panose="020B0604020202020204" pitchFamily="34" charset="0"/>
                <a:cs typeface="Arial" panose="020B0604020202020204" pitchFamily="34" charset="0"/>
              </a:rPr>
              <a:t>days later, his disciples were inside again, and Thomas was with them. Although the doors were locked, Jesus came and stood amongst them and said “peace be with you”. Then he said to Thomas, “Put your finger here, and see my hands; and put out your hand, and place it in my side. Do not disbelieve, but believe</a:t>
            </a:r>
            <a:r>
              <a:rPr lang="en-SG" sz="3600" b="1" dirty="0" smtClean="0">
                <a:solidFill>
                  <a:srgbClr val="FFFF00"/>
                </a:solidFill>
                <a:latin typeface="Arial" panose="020B0604020202020204" pitchFamily="34" charset="0"/>
                <a:cs typeface="Arial" panose="020B0604020202020204" pitchFamily="34" charset="0"/>
              </a:rPr>
              <a:t>.” </a:t>
            </a:r>
            <a:r>
              <a:rPr lang="en-SG" sz="2400" b="1" dirty="0" smtClean="0">
                <a:solidFill>
                  <a:srgbClr val="FFFF00"/>
                </a:solidFill>
                <a:latin typeface="Arial" panose="020B0604020202020204" pitchFamily="34" charset="0"/>
                <a:cs typeface="Arial" panose="020B0604020202020204" pitchFamily="34" charset="0"/>
              </a:rPr>
              <a:t>(John 20:26-28) </a:t>
            </a:r>
            <a:endParaRPr lang="en-SG"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124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106740"/>
            <a:ext cx="11734800" cy="1569660"/>
          </a:xfrm>
          <a:prstGeom prst="rect">
            <a:avLst/>
          </a:prstGeom>
          <a:noFill/>
        </p:spPr>
        <p:txBody>
          <a:bodyPr wrap="square" rtlCol="0">
            <a:spAutoFit/>
          </a:bodyPr>
          <a:lstStyle/>
          <a:p>
            <a:pPr algn="ctr"/>
            <a:r>
              <a:rPr lang="en-SG" sz="4800" b="1" dirty="0">
                <a:solidFill>
                  <a:prstClr val="white"/>
                </a:solidFill>
                <a:latin typeface="Arial" panose="020B0604020202020204" pitchFamily="34" charset="0"/>
                <a:cs typeface="Arial" panose="020B0604020202020204" pitchFamily="34" charset="0"/>
              </a:rPr>
              <a:t>“Feed your faith and your doubts will starve to </a:t>
            </a:r>
            <a:r>
              <a:rPr lang="en-SG" sz="4800" b="1" dirty="0" smtClean="0">
                <a:solidFill>
                  <a:prstClr val="white"/>
                </a:solidFill>
                <a:latin typeface="Arial" panose="020B0604020202020204" pitchFamily="34" charset="0"/>
                <a:cs typeface="Arial" panose="020B0604020202020204" pitchFamily="34" charset="0"/>
              </a:rPr>
              <a:t>death”</a:t>
            </a:r>
            <a:endParaRPr lang="en-SG" sz="4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58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5943600" y="0"/>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152400" y="239144"/>
            <a:ext cx="12192000" cy="830997"/>
          </a:xfrm>
          <a:prstGeom prst="rect">
            <a:avLst/>
          </a:prstGeom>
        </p:spPr>
        <p:txBody>
          <a:bodyPr wrap="square">
            <a:spAutoFit/>
          </a:bodyPr>
          <a:lstStyle/>
          <a:p>
            <a:pPr lvl="0" algn="ctr"/>
            <a:r>
              <a:rPr lang="en-SG" sz="4800" b="1" dirty="0" smtClean="0">
                <a:solidFill>
                  <a:prstClr val="white"/>
                </a:solidFill>
                <a:latin typeface="Arial" panose="020B0604020202020204" pitchFamily="34" charset="0"/>
                <a:cs typeface="Arial" panose="020B0604020202020204" pitchFamily="34" charset="0"/>
              </a:rPr>
              <a:t>Building Faith -    Posture of Worship</a:t>
            </a:r>
            <a:endParaRPr lang="en-SG" sz="4800" b="1" dirty="0">
              <a:solidFill>
                <a:prstClr val="white"/>
              </a:solidFill>
              <a:latin typeface="Arial" panose="020B0604020202020204" pitchFamily="34" charset="0"/>
              <a:cs typeface="Arial" panose="020B0604020202020204" pitchFamily="34" charset="0"/>
            </a:endParaRPr>
          </a:p>
        </p:txBody>
      </p:sp>
      <p:sp>
        <p:nvSpPr>
          <p:cNvPr id="5" name="Cube 4"/>
          <p:cNvSpPr/>
          <p:nvPr/>
        </p:nvSpPr>
        <p:spPr>
          <a:xfrm>
            <a:off x="0" y="575708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762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sp>
        <p:nvSpPr>
          <p:cNvPr id="7" name="Cube 6"/>
          <p:cNvSpPr/>
          <p:nvPr/>
        </p:nvSpPr>
        <p:spPr>
          <a:xfrm>
            <a:off x="0" y="4968402"/>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Box 1"/>
          <p:cNvSpPr txBox="1"/>
          <p:nvPr/>
        </p:nvSpPr>
        <p:spPr>
          <a:xfrm>
            <a:off x="457200" y="5265003"/>
            <a:ext cx="5181600" cy="830997"/>
          </a:xfrm>
          <a:prstGeom prst="rect">
            <a:avLst/>
          </a:prstGeom>
          <a:noFill/>
        </p:spPr>
        <p:txBody>
          <a:bodyPr wrap="square" rtlCol="0">
            <a:spAutoFit/>
          </a:bodyPr>
          <a:lstStyle/>
          <a:p>
            <a:r>
              <a:rPr lang="en-SG" sz="4800" b="1" dirty="0">
                <a:solidFill>
                  <a:prstClr val="white"/>
                </a:solidFill>
                <a:latin typeface="Arial" panose="020B0604020202020204" pitchFamily="34" charset="0"/>
                <a:cs typeface="Arial" panose="020B0604020202020204" pitchFamily="34" charset="0"/>
              </a:rPr>
              <a:t>Ask Questions</a:t>
            </a:r>
            <a:endParaRPr lang="en-SG" dirty="0"/>
          </a:p>
        </p:txBody>
      </p:sp>
      <p:sp>
        <p:nvSpPr>
          <p:cNvPr id="9" name="Cube 8"/>
          <p:cNvSpPr/>
          <p:nvPr/>
        </p:nvSpPr>
        <p:spPr>
          <a:xfrm>
            <a:off x="0" y="4119728"/>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prstClr val="white"/>
                </a:solidFill>
                <a:latin typeface="Arial" panose="020B0604020202020204" pitchFamily="34" charset="0"/>
                <a:cs typeface="Arial" panose="020B0604020202020204" pitchFamily="34" charset="0"/>
              </a:rPr>
              <a:t>Investigate </a:t>
            </a:r>
            <a:r>
              <a:rPr lang="en-SG" sz="4800" b="1" dirty="0" smtClean="0">
                <a:solidFill>
                  <a:prstClr val="white"/>
                </a:solidFill>
                <a:latin typeface="Arial" panose="020B0604020202020204" pitchFamily="34" charset="0"/>
                <a:cs typeface="Arial" panose="020B0604020202020204" pitchFamily="34" charset="0"/>
              </a:rPr>
              <a:t>Faith</a:t>
            </a:r>
            <a:endParaRPr lang="en-SG" dirty="0"/>
          </a:p>
        </p:txBody>
      </p:sp>
      <p:sp>
        <p:nvSpPr>
          <p:cNvPr id="10" name="Cube 9"/>
          <p:cNvSpPr/>
          <p:nvPr/>
        </p:nvSpPr>
        <p:spPr>
          <a:xfrm>
            <a:off x="0" y="329309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381000" y="3581400"/>
            <a:ext cx="5105400" cy="830997"/>
          </a:xfrm>
          <a:prstGeom prst="rect">
            <a:avLst/>
          </a:prstGeom>
          <a:noFill/>
        </p:spPr>
        <p:txBody>
          <a:bodyPr wrap="square" rtlCol="0">
            <a:spAutoFit/>
          </a:bodyPr>
          <a:lstStyle/>
          <a:p>
            <a:r>
              <a:rPr lang="en-SG" sz="4800" b="1">
                <a:solidFill>
                  <a:prstClr val="white"/>
                </a:solidFill>
                <a:latin typeface="Arial" panose="020B0604020202020204" pitchFamily="34" charset="0"/>
                <a:cs typeface="Arial" panose="020B0604020202020204" pitchFamily="34" charset="0"/>
              </a:rPr>
              <a:t>Struggle Deeply</a:t>
            </a:r>
            <a:endParaRPr lang="en-SG" dirty="0"/>
          </a:p>
        </p:txBody>
      </p:sp>
      <p:sp>
        <p:nvSpPr>
          <p:cNvPr id="12" name="Cube 11"/>
          <p:cNvSpPr/>
          <p:nvPr/>
        </p:nvSpPr>
        <p:spPr>
          <a:xfrm>
            <a:off x="0" y="245861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381000" y="2743200"/>
            <a:ext cx="4800600" cy="830997"/>
          </a:xfrm>
          <a:prstGeom prst="rect">
            <a:avLst/>
          </a:prstGeom>
          <a:noFill/>
        </p:spPr>
        <p:txBody>
          <a:bodyPr wrap="square" rtlCol="0">
            <a:spAutoFit/>
          </a:bodyPr>
          <a:lstStyle/>
          <a:p>
            <a:pPr lvl="0" algn="ctr"/>
            <a:r>
              <a:rPr lang="en-SG" sz="4800" b="1">
                <a:solidFill>
                  <a:prstClr val="white"/>
                </a:solidFill>
                <a:latin typeface="Arial" panose="020B0604020202020204" pitchFamily="34" charset="0"/>
                <a:cs typeface="Arial" panose="020B0604020202020204" pitchFamily="34" charset="0"/>
              </a:rPr>
              <a:t>Beware Proofs</a:t>
            </a:r>
            <a:endParaRPr lang="en-SG" sz="4800" b="1" dirty="0">
              <a:solidFill>
                <a:prstClr val="white"/>
              </a:solidFill>
              <a:latin typeface="Arial" panose="020B0604020202020204" pitchFamily="34" charset="0"/>
              <a:cs typeface="Arial" panose="020B0604020202020204" pitchFamily="34" charset="0"/>
            </a:endParaRPr>
          </a:p>
        </p:txBody>
      </p:sp>
      <p:sp>
        <p:nvSpPr>
          <p:cNvPr id="13" name="Cube 12"/>
          <p:cNvSpPr/>
          <p:nvPr/>
        </p:nvSpPr>
        <p:spPr>
          <a:xfrm>
            <a:off x="0" y="162522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533400" y="1905000"/>
            <a:ext cx="4572000" cy="830997"/>
          </a:xfrm>
          <a:prstGeom prst="rect">
            <a:avLst/>
          </a:prstGeom>
          <a:noFill/>
        </p:spPr>
        <p:txBody>
          <a:bodyPr wrap="square" rtlCol="0">
            <a:spAutoFit/>
          </a:bodyPr>
          <a:lstStyle/>
          <a:p>
            <a:pPr lvl="0" algn="ctr"/>
            <a:r>
              <a:rPr lang="en-SG" sz="4800" b="1">
                <a:solidFill>
                  <a:prstClr val="white"/>
                </a:solidFill>
                <a:latin typeface="Arial" panose="020B0604020202020204" pitchFamily="34" charset="0"/>
                <a:cs typeface="Arial" panose="020B0604020202020204" pitchFamily="34" charset="0"/>
              </a:rPr>
              <a:t>Learn Trust</a:t>
            </a:r>
            <a:endParaRPr lang="en-SG" sz="4800" b="1" dirty="0">
              <a:solidFill>
                <a:prstClr val="white"/>
              </a:solidFill>
              <a:latin typeface="Arial" panose="020B0604020202020204" pitchFamily="34" charset="0"/>
              <a:cs typeface="Arial" panose="020B0604020202020204" pitchFamily="34" charset="0"/>
            </a:endParaRPr>
          </a:p>
        </p:txBody>
      </p:sp>
      <p:sp>
        <p:nvSpPr>
          <p:cNvPr id="15" name="TextBox 14"/>
          <p:cNvSpPr txBox="1"/>
          <p:nvPr/>
        </p:nvSpPr>
        <p:spPr>
          <a:xfrm>
            <a:off x="6172200" y="5212140"/>
            <a:ext cx="5791200" cy="1569660"/>
          </a:xfrm>
          <a:prstGeom prst="rect">
            <a:avLst/>
          </a:prstGeom>
          <a:noFill/>
        </p:spPr>
        <p:txBody>
          <a:bodyPr wrap="square" rtlCol="0">
            <a:spAutoFit/>
          </a:bodyPr>
          <a:lstStyle/>
          <a:p>
            <a:pPr algn="ctr"/>
            <a:r>
              <a:rPr lang="en-SG" sz="4800" b="1" dirty="0" smtClean="0">
                <a:solidFill>
                  <a:srgbClr val="FFFF00"/>
                </a:solidFill>
                <a:latin typeface="Arial" panose="020B0604020202020204" pitchFamily="34" charset="0"/>
                <a:cs typeface="Arial" panose="020B0604020202020204" pitchFamily="34" charset="0"/>
              </a:rPr>
              <a:t>“My </a:t>
            </a:r>
            <a:r>
              <a:rPr lang="en-SG" sz="4800" b="1" dirty="0">
                <a:solidFill>
                  <a:srgbClr val="FFFF00"/>
                </a:solidFill>
                <a:latin typeface="Arial" panose="020B0604020202020204" pitchFamily="34" charset="0"/>
                <a:cs typeface="Arial" panose="020B0604020202020204" pitchFamily="34" charset="0"/>
              </a:rPr>
              <a:t>Lord and </a:t>
            </a:r>
            <a:endParaRPr lang="en-SG" sz="4800" b="1" dirty="0" smtClean="0">
              <a:solidFill>
                <a:srgbClr val="FFFF00"/>
              </a:solidFill>
              <a:latin typeface="Arial" panose="020B0604020202020204" pitchFamily="34" charset="0"/>
              <a:cs typeface="Arial" panose="020B0604020202020204" pitchFamily="34" charset="0"/>
            </a:endParaRPr>
          </a:p>
          <a:p>
            <a:pPr algn="ctr"/>
            <a:r>
              <a:rPr lang="en-SG" sz="4800" b="1" dirty="0" smtClean="0">
                <a:solidFill>
                  <a:srgbClr val="FFFF00"/>
                </a:solidFill>
                <a:latin typeface="Arial" panose="020B0604020202020204" pitchFamily="34" charset="0"/>
                <a:cs typeface="Arial" panose="020B0604020202020204" pitchFamily="34" charset="0"/>
              </a:rPr>
              <a:t>my </a:t>
            </a:r>
            <a:r>
              <a:rPr lang="en-SG" sz="4800" b="1" dirty="0">
                <a:solidFill>
                  <a:srgbClr val="FFFF00"/>
                </a:solidFill>
                <a:latin typeface="Arial" panose="020B0604020202020204" pitchFamily="34" charset="0"/>
                <a:cs typeface="Arial" panose="020B0604020202020204" pitchFamily="34" charset="0"/>
              </a:rPr>
              <a:t>God.” </a:t>
            </a:r>
            <a:endParaRPr lang="en-SG" sz="4000" b="1" dirty="0">
              <a:solidFill>
                <a:srgbClr val="FFFF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6438584" y="1521441"/>
            <a:ext cx="4991416" cy="3743562"/>
          </a:xfrm>
          <a:prstGeom prst="rect">
            <a:avLst/>
          </a:prstGeom>
        </p:spPr>
      </p:pic>
    </p:spTree>
    <p:extLst>
      <p:ext uri="{BB962C8B-B14F-4D97-AF65-F5344CB8AC3E}">
        <p14:creationId xmlns:p14="http://schemas.microsoft.com/office/powerpoint/2010/main" val="3460653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6171063" y="15603"/>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Cube 4"/>
          <p:cNvSpPr/>
          <p:nvPr/>
        </p:nvSpPr>
        <p:spPr>
          <a:xfrm>
            <a:off x="0" y="575708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762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sp>
        <p:nvSpPr>
          <p:cNvPr id="7" name="Cube 6"/>
          <p:cNvSpPr/>
          <p:nvPr/>
        </p:nvSpPr>
        <p:spPr>
          <a:xfrm>
            <a:off x="0" y="4968402"/>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Box 1"/>
          <p:cNvSpPr txBox="1"/>
          <p:nvPr/>
        </p:nvSpPr>
        <p:spPr>
          <a:xfrm>
            <a:off x="457200" y="5265003"/>
            <a:ext cx="4648200" cy="830997"/>
          </a:xfrm>
          <a:prstGeom prst="rect">
            <a:avLst/>
          </a:prstGeom>
          <a:noFill/>
        </p:spPr>
        <p:txBody>
          <a:bodyPr wrap="square" rtlCol="0">
            <a:spAutoFit/>
          </a:bodyPr>
          <a:lstStyle/>
          <a:p>
            <a:r>
              <a:rPr lang="en-SG" sz="4800" b="1" dirty="0">
                <a:solidFill>
                  <a:prstClr val="white"/>
                </a:solidFill>
                <a:latin typeface="Arial" panose="020B0604020202020204" pitchFamily="34" charset="0"/>
                <a:cs typeface="Arial" panose="020B0604020202020204" pitchFamily="34" charset="0"/>
              </a:rPr>
              <a:t>Ask Questions</a:t>
            </a:r>
            <a:endParaRPr lang="en-SG" dirty="0"/>
          </a:p>
        </p:txBody>
      </p:sp>
      <p:sp>
        <p:nvSpPr>
          <p:cNvPr id="9" name="Cube 8"/>
          <p:cNvSpPr/>
          <p:nvPr/>
        </p:nvSpPr>
        <p:spPr>
          <a:xfrm>
            <a:off x="0" y="4119728"/>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prstClr val="white"/>
                </a:solidFill>
                <a:latin typeface="Arial" panose="020B0604020202020204" pitchFamily="34" charset="0"/>
                <a:cs typeface="Arial" panose="020B0604020202020204" pitchFamily="34" charset="0"/>
              </a:rPr>
              <a:t>Investigate </a:t>
            </a:r>
            <a:r>
              <a:rPr lang="en-SG" sz="4800" b="1" dirty="0" smtClean="0">
                <a:solidFill>
                  <a:prstClr val="white"/>
                </a:solidFill>
                <a:latin typeface="Arial" panose="020B0604020202020204" pitchFamily="34" charset="0"/>
                <a:cs typeface="Arial" panose="020B0604020202020204" pitchFamily="34" charset="0"/>
              </a:rPr>
              <a:t>Faith</a:t>
            </a:r>
            <a:endParaRPr lang="en-SG" dirty="0"/>
          </a:p>
        </p:txBody>
      </p:sp>
      <p:sp>
        <p:nvSpPr>
          <p:cNvPr id="10" name="Cube 9"/>
          <p:cNvSpPr/>
          <p:nvPr/>
        </p:nvSpPr>
        <p:spPr>
          <a:xfrm>
            <a:off x="0" y="329309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381000" y="3581400"/>
            <a:ext cx="5105400" cy="830997"/>
          </a:xfrm>
          <a:prstGeom prst="rect">
            <a:avLst/>
          </a:prstGeom>
          <a:noFill/>
        </p:spPr>
        <p:txBody>
          <a:bodyPr wrap="square" rtlCol="0">
            <a:spAutoFit/>
          </a:bodyPr>
          <a:lstStyle/>
          <a:p>
            <a:r>
              <a:rPr lang="en-SG" sz="4800" b="1">
                <a:solidFill>
                  <a:prstClr val="white"/>
                </a:solidFill>
                <a:latin typeface="Arial" panose="020B0604020202020204" pitchFamily="34" charset="0"/>
                <a:cs typeface="Arial" panose="020B0604020202020204" pitchFamily="34" charset="0"/>
              </a:rPr>
              <a:t>Struggle Deeply</a:t>
            </a:r>
            <a:endParaRPr lang="en-SG" dirty="0"/>
          </a:p>
        </p:txBody>
      </p:sp>
      <p:sp>
        <p:nvSpPr>
          <p:cNvPr id="12" name="Cube 11"/>
          <p:cNvSpPr/>
          <p:nvPr/>
        </p:nvSpPr>
        <p:spPr>
          <a:xfrm>
            <a:off x="0" y="245861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381000" y="2743200"/>
            <a:ext cx="4800600" cy="830997"/>
          </a:xfrm>
          <a:prstGeom prst="rect">
            <a:avLst/>
          </a:prstGeom>
          <a:noFill/>
        </p:spPr>
        <p:txBody>
          <a:bodyPr wrap="square" rtlCol="0">
            <a:spAutoFit/>
          </a:bodyPr>
          <a:lstStyle/>
          <a:p>
            <a:pPr lvl="0" algn="ctr"/>
            <a:r>
              <a:rPr lang="en-SG" sz="4800" b="1">
                <a:solidFill>
                  <a:prstClr val="white"/>
                </a:solidFill>
                <a:latin typeface="Arial" panose="020B0604020202020204" pitchFamily="34" charset="0"/>
                <a:cs typeface="Arial" panose="020B0604020202020204" pitchFamily="34" charset="0"/>
              </a:rPr>
              <a:t>Beware Proofs</a:t>
            </a:r>
            <a:endParaRPr lang="en-SG" sz="4800" b="1" dirty="0">
              <a:solidFill>
                <a:prstClr val="white"/>
              </a:solidFill>
              <a:latin typeface="Arial" panose="020B0604020202020204" pitchFamily="34" charset="0"/>
              <a:cs typeface="Arial" panose="020B0604020202020204" pitchFamily="34" charset="0"/>
            </a:endParaRPr>
          </a:p>
        </p:txBody>
      </p:sp>
      <p:sp>
        <p:nvSpPr>
          <p:cNvPr id="13" name="Cube 12"/>
          <p:cNvSpPr/>
          <p:nvPr/>
        </p:nvSpPr>
        <p:spPr>
          <a:xfrm>
            <a:off x="0" y="162522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533400" y="1905000"/>
            <a:ext cx="4572000" cy="830997"/>
          </a:xfrm>
          <a:prstGeom prst="rect">
            <a:avLst/>
          </a:prstGeom>
          <a:noFill/>
        </p:spPr>
        <p:txBody>
          <a:bodyPr wrap="square" rtlCol="0">
            <a:spAutoFit/>
          </a:bodyPr>
          <a:lstStyle/>
          <a:p>
            <a:pPr lvl="0" algn="ctr"/>
            <a:r>
              <a:rPr lang="en-SG" sz="4800" b="1" dirty="0">
                <a:solidFill>
                  <a:prstClr val="white"/>
                </a:solidFill>
                <a:latin typeface="Arial" panose="020B0604020202020204" pitchFamily="34" charset="0"/>
                <a:cs typeface="Arial" panose="020B0604020202020204" pitchFamily="34" charset="0"/>
              </a:rPr>
              <a:t>Learn Trust</a:t>
            </a:r>
            <a:endParaRPr lang="en-SG" sz="4800" b="1" dirty="0">
              <a:solidFill>
                <a:prstClr val="white"/>
              </a:solidFill>
              <a:latin typeface="Arial" panose="020B0604020202020204" pitchFamily="34" charset="0"/>
              <a:cs typeface="Arial" panose="020B0604020202020204" pitchFamily="34" charset="0"/>
            </a:endParaRPr>
          </a:p>
        </p:txBody>
      </p:sp>
      <p:sp>
        <p:nvSpPr>
          <p:cNvPr id="16" name="Cube 15"/>
          <p:cNvSpPr/>
          <p:nvPr/>
        </p:nvSpPr>
        <p:spPr>
          <a:xfrm>
            <a:off x="0" y="807173"/>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152400" y="1084476"/>
            <a:ext cx="5943600" cy="769441"/>
          </a:xfrm>
          <a:prstGeom prst="rect">
            <a:avLst/>
          </a:prstGeom>
        </p:spPr>
        <p:txBody>
          <a:bodyPr wrap="square">
            <a:spAutoFit/>
          </a:bodyPr>
          <a:lstStyle/>
          <a:p>
            <a:pPr lvl="0" algn="ctr"/>
            <a:r>
              <a:rPr lang="en-SG" sz="4400" b="1" dirty="0" smtClean="0">
                <a:solidFill>
                  <a:prstClr val="white"/>
                </a:solidFill>
                <a:latin typeface="Arial" panose="020B0604020202020204" pitchFamily="34" charset="0"/>
                <a:cs typeface="Arial" panose="020B0604020202020204" pitchFamily="34" charset="0"/>
              </a:rPr>
              <a:t>Posture of Worship</a:t>
            </a:r>
            <a:endParaRPr lang="en-SG" sz="4400" b="1" dirty="0">
              <a:solidFill>
                <a:prstClr val="white"/>
              </a:solidFill>
              <a:latin typeface="Arial" panose="020B0604020202020204" pitchFamily="34" charset="0"/>
              <a:cs typeface="Arial" panose="020B0604020202020204" pitchFamily="34" charset="0"/>
            </a:endParaRPr>
          </a:p>
        </p:txBody>
      </p:sp>
      <p:sp>
        <p:nvSpPr>
          <p:cNvPr id="17" name="TextBox 16"/>
          <p:cNvSpPr txBox="1"/>
          <p:nvPr/>
        </p:nvSpPr>
        <p:spPr>
          <a:xfrm>
            <a:off x="6171063" y="381000"/>
            <a:ext cx="5792337" cy="707886"/>
          </a:xfrm>
          <a:prstGeom prst="rect">
            <a:avLst/>
          </a:prstGeom>
          <a:noFill/>
        </p:spPr>
        <p:txBody>
          <a:bodyPr wrap="square"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Wear Faith Spectacles</a:t>
            </a:r>
            <a:endParaRPr lang="en-SG" sz="4000"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6629400" y="1625221"/>
            <a:ext cx="4876800" cy="1569660"/>
          </a:xfrm>
          <a:prstGeom prst="rect">
            <a:avLst/>
          </a:prstGeom>
          <a:noFill/>
        </p:spPr>
        <p:txBody>
          <a:bodyPr wrap="square" rtlCol="0">
            <a:spAutoFit/>
          </a:bodyPr>
          <a:lstStyle/>
          <a:p>
            <a:pPr algn="ctr"/>
            <a:r>
              <a:rPr lang="en-SG" sz="4800" b="1" dirty="0">
                <a:solidFill>
                  <a:srgbClr val="FFFF00"/>
                </a:solidFill>
                <a:latin typeface="Arial" panose="020B0604020202020204" pitchFamily="34" charset="0"/>
                <a:cs typeface="Arial" panose="020B0604020202020204" pitchFamily="34" charset="0"/>
              </a:rPr>
              <a:t>fix </a:t>
            </a:r>
            <a:r>
              <a:rPr lang="en-SG" sz="4800" b="1" dirty="0" smtClean="0">
                <a:solidFill>
                  <a:srgbClr val="FFFF00"/>
                </a:solidFill>
                <a:latin typeface="Arial" panose="020B0604020202020204" pitchFamily="34" charset="0"/>
                <a:cs typeface="Arial" panose="020B0604020202020204" pitchFamily="34" charset="0"/>
              </a:rPr>
              <a:t>your </a:t>
            </a:r>
            <a:r>
              <a:rPr lang="en-SG" sz="4800" b="1" dirty="0">
                <a:solidFill>
                  <a:srgbClr val="FFFF00"/>
                </a:solidFill>
                <a:latin typeface="Arial" panose="020B0604020202020204" pitchFamily="34" charset="0"/>
                <a:cs typeface="Arial" panose="020B0604020202020204" pitchFamily="34" charset="0"/>
              </a:rPr>
              <a:t>eyes on Jesus</a:t>
            </a:r>
            <a:endParaRPr lang="en-SG" sz="4800" dirty="0"/>
          </a:p>
        </p:txBody>
      </p:sp>
    </p:spTree>
    <p:extLst>
      <p:ext uri="{BB962C8B-B14F-4D97-AF65-F5344CB8AC3E}">
        <p14:creationId xmlns:p14="http://schemas.microsoft.com/office/powerpoint/2010/main" val="356135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228600" y="76200"/>
            <a:ext cx="11811000" cy="2308324"/>
          </a:xfrm>
          <a:prstGeom prst="rect">
            <a:avLst/>
          </a:prstGeom>
          <a:noFill/>
        </p:spPr>
        <p:txBody>
          <a:bodyPr wrap="square" rtlCol="0">
            <a:spAutoFit/>
          </a:bodyPr>
          <a:lstStyle/>
          <a:p>
            <a:pPr algn="ctr"/>
            <a:r>
              <a:rPr lang="en-SG" sz="4800" b="1" dirty="0" smtClean="0">
                <a:solidFill>
                  <a:srgbClr val="FFFF00"/>
                </a:solidFill>
                <a:latin typeface="Arial" panose="020B0604020202020204" pitchFamily="34" charset="0"/>
                <a:cs typeface="Arial" panose="020B0604020202020204" pitchFamily="34" charset="0"/>
              </a:rPr>
              <a:t>Fix </a:t>
            </a:r>
            <a:r>
              <a:rPr lang="en-SG" sz="4800" b="1" dirty="0">
                <a:solidFill>
                  <a:srgbClr val="FFFF00"/>
                </a:solidFill>
                <a:latin typeface="Arial" panose="020B0604020202020204" pitchFamily="34" charset="0"/>
                <a:cs typeface="Arial" panose="020B0604020202020204" pitchFamily="34" charset="0"/>
              </a:rPr>
              <a:t>your thoughts on Jesus, the apostle and high priest whom we confess</a:t>
            </a:r>
            <a:r>
              <a:rPr lang="en-SG" sz="4800" b="1" dirty="0" smtClean="0">
                <a:solidFill>
                  <a:srgbClr val="FFFF00"/>
                </a:solidFill>
                <a:latin typeface="Arial" panose="020B0604020202020204" pitchFamily="34" charset="0"/>
                <a:cs typeface="Arial" panose="020B0604020202020204" pitchFamily="34" charset="0"/>
              </a:rPr>
              <a:t>. </a:t>
            </a:r>
          </a:p>
          <a:p>
            <a:pPr algn="ctr"/>
            <a:r>
              <a:rPr lang="en-SG" sz="4800" b="1" dirty="0" smtClean="0">
                <a:solidFill>
                  <a:srgbClr val="FFFF00"/>
                </a:solidFill>
                <a:latin typeface="Arial" panose="020B0604020202020204" pitchFamily="34" charset="0"/>
                <a:cs typeface="Arial" panose="020B0604020202020204" pitchFamily="34" charset="0"/>
              </a:rPr>
              <a:t>(Hebrews 3 v1) </a:t>
            </a:r>
            <a:endParaRPr lang="en-SG" sz="4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82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228600" y="76200"/>
            <a:ext cx="11811000" cy="2308324"/>
          </a:xfrm>
          <a:prstGeom prst="rect">
            <a:avLst/>
          </a:prstGeom>
          <a:noFill/>
        </p:spPr>
        <p:txBody>
          <a:bodyPr wrap="square" rtlCol="0">
            <a:spAutoFit/>
          </a:bodyPr>
          <a:lstStyle/>
          <a:p>
            <a:pPr algn="ctr"/>
            <a:r>
              <a:rPr lang="en-SG" sz="4800" b="1" dirty="0" smtClean="0">
                <a:solidFill>
                  <a:srgbClr val="FFFF00"/>
                </a:solidFill>
                <a:latin typeface="Arial" panose="020B0604020202020204" pitchFamily="34" charset="0"/>
                <a:cs typeface="Arial" panose="020B0604020202020204" pitchFamily="34" charset="0"/>
              </a:rPr>
              <a:t>Let </a:t>
            </a:r>
            <a:r>
              <a:rPr lang="en-SG" sz="4800" b="1" dirty="0">
                <a:solidFill>
                  <a:srgbClr val="FFFF00"/>
                </a:solidFill>
                <a:latin typeface="Arial" panose="020B0604020202020204" pitchFamily="34" charset="0"/>
                <a:cs typeface="Arial" panose="020B0604020202020204" pitchFamily="34" charset="0"/>
              </a:rPr>
              <a:t>us fix our eyes on Jesus, the author and </a:t>
            </a:r>
            <a:r>
              <a:rPr lang="en-SG" sz="4800" b="1" dirty="0" err="1">
                <a:solidFill>
                  <a:srgbClr val="FFFF00"/>
                </a:solidFill>
                <a:latin typeface="Arial" panose="020B0604020202020204" pitchFamily="34" charset="0"/>
                <a:cs typeface="Arial" panose="020B0604020202020204" pitchFamily="34" charset="0"/>
              </a:rPr>
              <a:t>perfecter</a:t>
            </a:r>
            <a:r>
              <a:rPr lang="en-SG" sz="4800" b="1" dirty="0">
                <a:solidFill>
                  <a:srgbClr val="FFFF00"/>
                </a:solidFill>
                <a:latin typeface="Arial" panose="020B0604020202020204" pitchFamily="34" charset="0"/>
                <a:cs typeface="Arial" panose="020B0604020202020204" pitchFamily="34" charset="0"/>
              </a:rPr>
              <a:t> of our </a:t>
            </a:r>
            <a:r>
              <a:rPr lang="en-SG" sz="4800" b="1" dirty="0" smtClean="0">
                <a:solidFill>
                  <a:srgbClr val="FFFF00"/>
                </a:solidFill>
                <a:latin typeface="Arial" panose="020B0604020202020204" pitchFamily="34" charset="0"/>
                <a:cs typeface="Arial" panose="020B0604020202020204" pitchFamily="34" charset="0"/>
              </a:rPr>
              <a:t>faith</a:t>
            </a:r>
            <a:r>
              <a:rPr lang="en-SG" sz="4800" b="1" dirty="0">
                <a:solidFill>
                  <a:srgbClr val="FFFF00"/>
                </a:solidFill>
                <a:latin typeface="Arial" panose="020B0604020202020204" pitchFamily="34" charset="0"/>
                <a:cs typeface="Arial" panose="020B0604020202020204" pitchFamily="34" charset="0"/>
              </a:rPr>
              <a:t> </a:t>
            </a:r>
            <a:endParaRPr lang="en-SG" sz="4800" b="1" dirty="0" smtClean="0">
              <a:solidFill>
                <a:srgbClr val="FFFF00"/>
              </a:solidFill>
              <a:latin typeface="Arial" panose="020B0604020202020204" pitchFamily="34" charset="0"/>
              <a:cs typeface="Arial" panose="020B0604020202020204" pitchFamily="34" charset="0"/>
            </a:endParaRPr>
          </a:p>
          <a:p>
            <a:pPr algn="ctr"/>
            <a:r>
              <a:rPr lang="en-SG" sz="4800" b="1" dirty="0" smtClean="0">
                <a:solidFill>
                  <a:srgbClr val="FFFF00"/>
                </a:solidFill>
                <a:latin typeface="Arial" panose="020B0604020202020204" pitchFamily="34" charset="0"/>
                <a:cs typeface="Arial" panose="020B0604020202020204" pitchFamily="34" charset="0"/>
              </a:rPr>
              <a:t>(Hebrews 12 v2) </a:t>
            </a:r>
            <a:endParaRPr lang="en-SG" sz="4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516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228600" y="76200"/>
            <a:ext cx="11811000" cy="2308324"/>
          </a:xfrm>
          <a:prstGeom prst="rect">
            <a:avLst/>
          </a:prstGeom>
          <a:noFill/>
        </p:spPr>
        <p:txBody>
          <a:bodyPr wrap="square" rtlCol="0">
            <a:spAutoFit/>
          </a:bodyPr>
          <a:lstStyle/>
          <a:p>
            <a:pPr algn="ctr"/>
            <a:r>
              <a:rPr lang="en-SG" sz="4800" b="1" dirty="0" smtClean="0">
                <a:solidFill>
                  <a:srgbClr val="FFFF00"/>
                </a:solidFill>
                <a:latin typeface="Arial" panose="020B0604020202020204" pitchFamily="34" charset="0"/>
                <a:cs typeface="Arial" panose="020B0604020202020204" pitchFamily="34" charset="0"/>
              </a:rPr>
              <a:t>We </a:t>
            </a:r>
            <a:r>
              <a:rPr lang="en-SG" sz="4800" b="1" dirty="0">
                <a:solidFill>
                  <a:srgbClr val="FFFF00"/>
                </a:solidFill>
                <a:latin typeface="Arial" panose="020B0604020202020204" pitchFamily="34" charset="0"/>
                <a:cs typeface="Arial" panose="020B0604020202020204" pitchFamily="34" charset="0"/>
              </a:rPr>
              <a:t>fix our eyes not on what is seen, but on what is </a:t>
            </a:r>
            <a:r>
              <a:rPr lang="en-SG" sz="4800" b="1" dirty="0" smtClean="0">
                <a:solidFill>
                  <a:srgbClr val="FFFF00"/>
                </a:solidFill>
                <a:latin typeface="Arial" panose="020B0604020202020204" pitchFamily="34" charset="0"/>
                <a:cs typeface="Arial" panose="020B0604020202020204" pitchFamily="34" charset="0"/>
              </a:rPr>
              <a:t>unseen </a:t>
            </a:r>
          </a:p>
          <a:p>
            <a:pPr algn="ctr"/>
            <a:r>
              <a:rPr lang="en-SG" sz="4800" b="1" dirty="0" smtClean="0">
                <a:solidFill>
                  <a:srgbClr val="FFFF00"/>
                </a:solidFill>
                <a:latin typeface="Arial" panose="020B0604020202020204" pitchFamily="34" charset="0"/>
                <a:cs typeface="Arial" panose="020B0604020202020204" pitchFamily="34" charset="0"/>
              </a:rPr>
              <a:t>(2 </a:t>
            </a:r>
            <a:r>
              <a:rPr lang="en-SG" sz="4800" b="1" dirty="0" err="1">
                <a:solidFill>
                  <a:srgbClr val="FFFF00"/>
                </a:solidFill>
                <a:latin typeface="Arial" panose="020B0604020202020204" pitchFamily="34" charset="0"/>
                <a:cs typeface="Arial" panose="020B0604020202020204" pitchFamily="34" charset="0"/>
              </a:rPr>
              <a:t>Cor</a:t>
            </a:r>
            <a:r>
              <a:rPr lang="en-SG" sz="4800" b="1" dirty="0">
                <a:solidFill>
                  <a:srgbClr val="FFFF00"/>
                </a:solidFill>
                <a:latin typeface="Arial" panose="020B0604020202020204" pitchFamily="34" charset="0"/>
                <a:cs typeface="Arial" panose="020B0604020202020204" pitchFamily="34" charset="0"/>
              </a:rPr>
              <a:t> </a:t>
            </a:r>
            <a:r>
              <a:rPr lang="en-SG" sz="4800" b="1" dirty="0" smtClean="0">
                <a:solidFill>
                  <a:srgbClr val="FFFF00"/>
                </a:solidFill>
                <a:latin typeface="Arial" panose="020B0604020202020204" pitchFamily="34" charset="0"/>
                <a:cs typeface="Arial" panose="020B0604020202020204" pitchFamily="34" charset="0"/>
              </a:rPr>
              <a:t>4 v18) </a:t>
            </a:r>
            <a:endParaRPr lang="en-SG" sz="4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1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ube 4"/>
          <p:cNvSpPr/>
          <p:nvPr/>
        </p:nvSpPr>
        <p:spPr>
          <a:xfrm>
            <a:off x="0" y="575708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762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sp>
        <p:nvSpPr>
          <p:cNvPr id="7" name="Cube 6"/>
          <p:cNvSpPr/>
          <p:nvPr/>
        </p:nvSpPr>
        <p:spPr>
          <a:xfrm>
            <a:off x="0" y="4968402"/>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Box 1"/>
          <p:cNvSpPr txBox="1"/>
          <p:nvPr/>
        </p:nvSpPr>
        <p:spPr>
          <a:xfrm>
            <a:off x="457200" y="5265003"/>
            <a:ext cx="4648200" cy="830997"/>
          </a:xfrm>
          <a:prstGeom prst="rect">
            <a:avLst/>
          </a:prstGeom>
          <a:noFill/>
        </p:spPr>
        <p:txBody>
          <a:bodyPr wrap="square" rtlCol="0">
            <a:spAutoFit/>
          </a:bodyPr>
          <a:lstStyle/>
          <a:p>
            <a:r>
              <a:rPr lang="en-SG" sz="4800" b="1" dirty="0">
                <a:solidFill>
                  <a:prstClr val="white"/>
                </a:solidFill>
                <a:latin typeface="Arial" panose="020B0604020202020204" pitchFamily="34" charset="0"/>
                <a:cs typeface="Arial" panose="020B0604020202020204" pitchFamily="34" charset="0"/>
              </a:rPr>
              <a:t>Ask Questions</a:t>
            </a:r>
            <a:endParaRPr lang="en-SG" dirty="0"/>
          </a:p>
        </p:txBody>
      </p:sp>
      <p:sp>
        <p:nvSpPr>
          <p:cNvPr id="9" name="Cube 8"/>
          <p:cNvSpPr/>
          <p:nvPr/>
        </p:nvSpPr>
        <p:spPr>
          <a:xfrm>
            <a:off x="0" y="4119728"/>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prstClr val="white"/>
                </a:solidFill>
                <a:latin typeface="Arial" panose="020B0604020202020204" pitchFamily="34" charset="0"/>
                <a:cs typeface="Arial" panose="020B0604020202020204" pitchFamily="34" charset="0"/>
              </a:rPr>
              <a:t>Investigate </a:t>
            </a:r>
            <a:r>
              <a:rPr lang="en-SG" sz="4800" b="1" dirty="0" smtClean="0">
                <a:solidFill>
                  <a:prstClr val="white"/>
                </a:solidFill>
                <a:latin typeface="Arial" panose="020B0604020202020204" pitchFamily="34" charset="0"/>
                <a:cs typeface="Arial" panose="020B0604020202020204" pitchFamily="34" charset="0"/>
              </a:rPr>
              <a:t>Faith</a:t>
            </a:r>
            <a:endParaRPr lang="en-SG" dirty="0"/>
          </a:p>
        </p:txBody>
      </p:sp>
      <p:sp>
        <p:nvSpPr>
          <p:cNvPr id="10" name="Cube 9"/>
          <p:cNvSpPr/>
          <p:nvPr/>
        </p:nvSpPr>
        <p:spPr>
          <a:xfrm>
            <a:off x="0" y="329309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381000" y="3581400"/>
            <a:ext cx="5105400" cy="830997"/>
          </a:xfrm>
          <a:prstGeom prst="rect">
            <a:avLst/>
          </a:prstGeom>
          <a:noFill/>
        </p:spPr>
        <p:txBody>
          <a:bodyPr wrap="square" rtlCol="0">
            <a:spAutoFit/>
          </a:bodyPr>
          <a:lstStyle/>
          <a:p>
            <a:r>
              <a:rPr lang="en-SG" sz="4800" b="1">
                <a:solidFill>
                  <a:prstClr val="white"/>
                </a:solidFill>
                <a:latin typeface="Arial" panose="020B0604020202020204" pitchFamily="34" charset="0"/>
                <a:cs typeface="Arial" panose="020B0604020202020204" pitchFamily="34" charset="0"/>
              </a:rPr>
              <a:t>Struggle Deeply</a:t>
            </a:r>
            <a:endParaRPr lang="en-SG" dirty="0"/>
          </a:p>
        </p:txBody>
      </p:sp>
      <p:sp>
        <p:nvSpPr>
          <p:cNvPr id="12" name="Cube 11"/>
          <p:cNvSpPr/>
          <p:nvPr/>
        </p:nvSpPr>
        <p:spPr>
          <a:xfrm>
            <a:off x="0" y="245861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381000" y="2743200"/>
            <a:ext cx="4800600" cy="830997"/>
          </a:xfrm>
          <a:prstGeom prst="rect">
            <a:avLst/>
          </a:prstGeom>
          <a:noFill/>
        </p:spPr>
        <p:txBody>
          <a:bodyPr wrap="square" rtlCol="0">
            <a:spAutoFit/>
          </a:bodyPr>
          <a:lstStyle/>
          <a:p>
            <a:pPr lvl="0" algn="ctr"/>
            <a:r>
              <a:rPr lang="en-SG" sz="4800" b="1">
                <a:solidFill>
                  <a:prstClr val="white"/>
                </a:solidFill>
                <a:latin typeface="Arial" panose="020B0604020202020204" pitchFamily="34" charset="0"/>
                <a:cs typeface="Arial" panose="020B0604020202020204" pitchFamily="34" charset="0"/>
              </a:rPr>
              <a:t>Beware Proofs</a:t>
            </a:r>
            <a:endParaRPr lang="en-SG" sz="4800" b="1" dirty="0">
              <a:solidFill>
                <a:prstClr val="white"/>
              </a:solidFill>
              <a:latin typeface="Arial" panose="020B0604020202020204" pitchFamily="34" charset="0"/>
              <a:cs typeface="Arial" panose="020B0604020202020204" pitchFamily="34" charset="0"/>
            </a:endParaRPr>
          </a:p>
        </p:txBody>
      </p:sp>
      <p:sp>
        <p:nvSpPr>
          <p:cNvPr id="13" name="Cube 12"/>
          <p:cNvSpPr/>
          <p:nvPr/>
        </p:nvSpPr>
        <p:spPr>
          <a:xfrm>
            <a:off x="0" y="1625221"/>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533400" y="1905000"/>
            <a:ext cx="4572000" cy="830997"/>
          </a:xfrm>
          <a:prstGeom prst="rect">
            <a:avLst/>
          </a:prstGeom>
          <a:noFill/>
        </p:spPr>
        <p:txBody>
          <a:bodyPr wrap="square" rtlCol="0">
            <a:spAutoFit/>
          </a:bodyPr>
          <a:lstStyle/>
          <a:p>
            <a:pPr lvl="0" algn="ctr"/>
            <a:r>
              <a:rPr lang="en-SG" sz="4800" b="1" dirty="0">
                <a:solidFill>
                  <a:prstClr val="white"/>
                </a:solidFill>
                <a:latin typeface="Arial" panose="020B0604020202020204" pitchFamily="34" charset="0"/>
                <a:cs typeface="Arial" panose="020B0604020202020204" pitchFamily="34" charset="0"/>
              </a:rPr>
              <a:t>Learn Trust</a:t>
            </a:r>
            <a:endParaRPr lang="en-SG" sz="4800" b="1" dirty="0">
              <a:solidFill>
                <a:prstClr val="white"/>
              </a:solidFill>
              <a:latin typeface="Arial" panose="020B0604020202020204" pitchFamily="34" charset="0"/>
              <a:cs typeface="Arial" panose="020B0604020202020204" pitchFamily="34" charset="0"/>
            </a:endParaRPr>
          </a:p>
        </p:txBody>
      </p:sp>
      <p:sp>
        <p:nvSpPr>
          <p:cNvPr id="16" name="Cube 15"/>
          <p:cNvSpPr/>
          <p:nvPr/>
        </p:nvSpPr>
        <p:spPr>
          <a:xfrm>
            <a:off x="0" y="807173"/>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152400" y="1084476"/>
            <a:ext cx="5943600" cy="769441"/>
          </a:xfrm>
          <a:prstGeom prst="rect">
            <a:avLst/>
          </a:prstGeom>
        </p:spPr>
        <p:txBody>
          <a:bodyPr wrap="square">
            <a:spAutoFit/>
          </a:bodyPr>
          <a:lstStyle/>
          <a:p>
            <a:pPr lvl="0" algn="ctr"/>
            <a:r>
              <a:rPr lang="en-SG" sz="4400" b="1" dirty="0" smtClean="0">
                <a:solidFill>
                  <a:prstClr val="white"/>
                </a:solidFill>
                <a:latin typeface="Arial" panose="020B0604020202020204" pitchFamily="34" charset="0"/>
                <a:cs typeface="Arial" panose="020B0604020202020204" pitchFamily="34" charset="0"/>
              </a:rPr>
              <a:t>Posture of Worship</a:t>
            </a:r>
            <a:endParaRPr lang="en-SG" sz="4400" b="1" dirty="0">
              <a:solidFill>
                <a:prstClr val="white"/>
              </a:solidFill>
              <a:latin typeface="Arial" panose="020B0604020202020204" pitchFamily="34" charset="0"/>
              <a:cs typeface="Arial" panose="020B0604020202020204" pitchFamily="34" charset="0"/>
            </a:endParaRPr>
          </a:p>
        </p:txBody>
      </p:sp>
      <p:sp>
        <p:nvSpPr>
          <p:cNvPr id="19" name="Cube 18"/>
          <p:cNvSpPr/>
          <p:nvPr/>
        </p:nvSpPr>
        <p:spPr>
          <a:xfrm>
            <a:off x="0" y="-9737"/>
            <a:ext cx="60198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TextBox 16"/>
          <p:cNvSpPr txBox="1"/>
          <p:nvPr/>
        </p:nvSpPr>
        <p:spPr>
          <a:xfrm>
            <a:off x="0" y="293645"/>
            <a:ext cx="5792337" cy="707886"/>
          </a:xfrm>
          <a:prstGeom prst="rect">
            <a:avLst/>
          </a:prstGeom>
          <a:noFill/>
        </p:spPr>
        <p:txBody>
          <a:bodyPr wrap="square"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Wear Faith Spectacles</a:t>
            </a:r>
            <a:endParaRPr lang="en-SG" sz="40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6477000" y="152400"/>
            <a:ext cx="5334000" cy="1754326"/>
          </a:xfrm>
          <a:prstGeom prst="rect">
            <a:avLst/>
          </a:prstGeom>
          <a:noFill/>
        </p:spPr>
        <p:txBody>
          <a:bodyPr wrap="square" rtlCol="0">
            <a:spAutoFit/>
          </a:bodyPr>
          <a:lstStyle/>
          <a:p>
            <a:pPr algn="ctr"/>
            <a:r>
              <a:rPr lang="en-US" sz="5400" b="1" dirty="0" smtClean="0">
                <a:solidFill>
                  <a:schemeClr val="bg1"/>
                </a:solidFill>
              </a:rPr>
              <a:t>Doubt </a:t>
            </a:r>
          </a:p>
          <a:p>
            <a:pPr algn="ctr"/>
            <a:r>
              <a:rPr lang="en-US" sz="5400" b="1" dirty="0">
                <a:solidFill>
                  <a:schemeClr val="bg1"/>
                </a:solidFill>
              </a:rPr>
              <a:t>T</a:t>
            </a:r>
            <a:r>
              <a:rPr lang="en-US" sz="5400" b="1" dirty="0" smtClean="0">
                <a:solidFill>
                  <a:schemeClr val="bg1"/>
                </a:solidFill>
              </a:rPr>
              <a:t>he Faith Builder</a:t>
            </a:r>
            <a:endParaRPr lang="en-SG" sz="5400" b="1" dirty="0">
              <a:solidFill>
                <a:schemeClr val="bg1"/>
              </a:solidFill>
            </a:endParaRPr>
          </a:p>
        </p:txBody>
      </p:sp>
    </p:spTree>
    <p:extLst>
      <p:ext uri="{BB962C8B-B14F-4D97-AF65-F5344CB8AC3E}">
        <p14:creationId xmlns:p14="http://schemas.microsoft.com/office/powerpoint/2010/main" val="3940567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9603"/>
            <a:ext cx="12192000" cy="830997"/>
          </a:xfrm>
          <a:prstGeom prst="rect">
            <a:avLst/>
          </a:prstGeom>
          <a:noFill/>
        </p:spPr>
        <p:txBody>
          <a:bodyPr wrap="square" rtlCol="0">
            <a:spAutoFit/>
          </a:bodyPr>
          <a:lstStyle/>
          <a:p>
            <a:pPr algn="ctr"/>
            <a:r>
              <a:rPr lang="en-SG" sz="4800" b="1" dirty="0">
                <a:solidFill>
                  <a:prstClr val="white"/>
                </a:solidFill>
                <a:latin typeface="Arial" panose="020B0604020202020204" pitchFamily="34" charset="0"/>
                <a:cs typeface="Arial" panose="020B0604020202020204" pitchFamily="34" charset="0"/>
              </a:rPr>
              <a:t>Doubt </a:t>
            </a:r>
            <a:r>
              <a:rPr lang="en-SG" sz="4800" b="1" dirty="0" smtClean="0">
                <a:solidFill>
                  <a:prstClr val="white"/>
                </a:solidFill>
                <a:latin typeface="Arial" panose="020B0604020202020204" pitchFamily="34" charset="0"/>
                <a:cs typeface="Arial" panose="020B0604020202020204" pitchFamily="34" charset="0"/>
              </a:rPr>
              <a:t>was in </a:t>
            </a:r>
            <a:r>
              <a:rPr lang="en-SG" sz="4800" b="1" dirty="0">
                <a:solidFill>
                  <a:prstClr val="white"/>
                </a:solidFill>
                <a:latin typeface="Arial" panose="020B0604020202020204" pitchFamily="34" charset="0"/>
                <a:cs typeface="Arial" panose="020B0604020202020204" pitchFamily="34" charset="0"/>
              </a:rPr>
              <a:t>the atmosphere …</a:t>
            </a:r>
            <a:endParaRPr lang="en-SG" sz="3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51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76200"/>
            <a:ext cx="12192000" cy="2062103"/>
          </a:xfrm>
          <a:prstGeom prst="rect">
            <a:avLst/>
          </a:prstGeom>
          <a:noFill/>
        </p:spPr>
        <p:txBody>
          <a:bodyPr wrap="square" rtlCol="0">
            <a:spAutoFit/>
          </a:bodyPr>
          <a:lstStyle/>
          <a:p>
            <a:pPr algn="ctr"/>
            <a:r>
              <a:rPr lang="en-SG" sz="4800" b="1" dirty="0">
                <a:solidFill>
                  <a:prstClr val="white"/>
                </a:solidFill>
                <a:latin typeface="Arial" panose="020B0604020202020204" pitchFamily="34" charset="0"/>
                <a:cs typeface="Arial" panose="020B0604020202020204" pitchFamily="34" charset="0"/>
              </a:rPr>
              <a:t>Doubt </a:t>
            </a:r>
            <a:r>
              <a:rPr lang="en-SG" sz="4800" b="1" dirty="0" smtClean="0">
                <a:solidFill>
                  <a:prstClr val="white"/>
                </a:solidFill>
                <a:latin typeface="Arial" panose="020B0604020202020204" pitchFamily="34" charset="0"/>
                <a:cs typeface="Arial" panose="020B0604020202020204" pitchFamily="34" charset="0"/>
              </a:rPr>
              <a:t>was in </a:t>
            </a:r>
            <a:r>
              <a:rPr lang="en-SG" sz="4800" b="1" dirty="0">
                <a:solidFill>
                  <a:prstClr val="white"/>
                </a:solidFill>
                <a:latin typeface="Arial" panose="020B0604020202020204" pitchFamily="34" charset="0"/>
                <a:cs typeface="Arial" panose="020B0604020202020204" pitchFamily="34" charset="0"/>
              </a:rPr>
              <a:t>the atmosphere </a:t>
            </a:r>
            <a:r>
              <a:rPr lang="en-SG" sz="4800" b="1" dirty="0" smtClean="0">
                <a:solidFill>
                  <a:prstClr val="white"/>
                </a:solidFill>
                <a:latin typeface="Arial" panose="020B0604020202020204" pitchFamily="34" charset="0"/>
                <a:cs typeface="Arial" panose="020B0604020202020204" pitchFamily="34" charset="0"/>
              </a:rPr>
              <a:t>…</a:t>
            </a:r>
          </a:p>
          <a:p>
            <a:pPr algn="ctr"/>
            <a:r>
              <a:rPr lang="en-SG" sz="4000" b="1" dirty="0">
                <a:solidFill>
                  <a:srgbClr val="FFFF00"/>
                </a:solidFill>
                <a:latin typeface="Arial" panose="020B0604020202020204" pitchFamily="34" charset="0"/>
                <a:cs typeface="Arial" panose="020B0604020202020204" pitchFamily="34" charset="0"/>
              </a:rPr>
              <a:t>Luke 24:11 … they did not believe her, because her words seemed to them like nonsense. </a:t>
            </a:r>
            <a:endParaRPr lang="en-SG"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1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4893647"/>
          </a:xfrm>
          <a:prstGeom prst="rect">
            <a:avLst/>
          </a:prstGeom>
          <a:noFill/>
        </p:spPr>
        <p:txBody>
          <a:bodyPr wrap="square" rtlCol="0">
            <a:spAutoFit/>
          </a:bodyPr>
          <a:lstStyle/>
          <a:p>
            <a:pPr algn="ctr"/>
            <a:r>
              <a:rPr lang="en-SG" sz="4800" b="1" dirty="0" smtClean="0">
                <a:solidFill>
                  <a:schemeClr val="bg1"/>
                </a:solidFill>
                <a:latin typeface="Arial" panose="020B0604020202020204" pitchFamily="34" charset="0"/>
                <a:cs typeface="Arial" panose="020B0604020202020204" pitchFamily="34" charset="0"/>
              </a:rPr>
              <a:t>“</a:t>
            </a:r>
            <a:r>
              <a:rPr lang="en-SG" sz="4800" b="1" dirty="0">
                <a:solidFill>
                  <a:schemeClr val="bg1"/>
                </a:solidFill>
                <a:latin typeface="Arial" panose="020B0604020202020204" pitchFamily="34" charset="0"/>
                <a:cs typeface="Arial" panose="020B0604020202020204" pitchFamily="34" charset="0"/>
              </a:rPr>
              <a:t>No. I don’t believe </a:t>
            </a:r>
            <a:r>
              <a:rPr lang="en-SG" sz="4800" b="1" dirty="0" smtClean="0">
                <a:solidFill>
                  <a:schemeClr val="bg1"/>
                </a:solidFill>
                <a:latin typeface="Arial" panose="020B0604020202020204" pitchFamily="34" charset="0"/>
                <a:cs typeface="Arial" panose="020B0604020202020204" pitchFamily="34" charset="0"/>
              </a:rPr>
              <a:t>it!” </a:t>
            </a:r>
            <a:endParaRPr lang="en-SG" sz="4800" b="1" dirty="0">
              <a:solidFill>
                <a:schemeClr val="bg1"/>
              </a:solidFill>
              <a:latin typeface="Arial" panose="020B0604020202020204" pitchFamily="34" charset="0"/>
              <a:cs typeface="Arial" panose="020B0604020202020204" pitchFamily="34" charset="0"/>
            </a:endParaRPr>
          </a:p>
          <a:p>
            <a:pPr algn="ctr"/>
            <a:r>
              <a:rPr lang="en-SG" sz="4400" b="1" dirty="0" smtClean="0">
                <a:solidFill>
                  <a:srgbClr val="FFFF00"/>
                </a:solidFill>
                <a:latin typeface="Arial" panose="020B0604020202020204" pitchFamily="34" charset="0"/>
                <a:cs typeface="Arial" panose="020B0604020202020204" pitchFamily="34" charset="0"/>
              </a:rPr>
              <a:t>John 20:25 </a:t>
            </a:r>
            <a:r>
              <a:rPr lang="en-SG" sz="4400" b="1" dirty="0">
                <a:solidFill>
                  <a:srgbClr val="FFFF00"/>
                </a:solidFill>
                <a:latin typeface="Arial" panose="020B0604020202020204" pitchFamily="34" charset="0"/>
                <a:cs typeface="Arial" panose="020B0604020202020204" pitchFamily="34" charset="0"/>
              </a:rPr>
              <a:t>“Unless I see in his hands the mark of the nails, and place my finger into the mark of the nails, and place my hand into his side, I will never believe</a:t>
            </a:r>
            <a:r>
              <a:rPr lang="en-SG" sz="4400" b="1" dirty="0" smtClean="0">
                <a:solidFill>
                  <a:srgbClr val="FFFF00"/>
                </a:solidFill>
                <a:latin typeface="Arial" panose="020B0604020202020204" pitchFamily="34" charset="0"/>
                <a:cs typeface="Arial" panose="020B0604020202020204" pitchFamily="34" charset="0"/>
              </a:rPr>
              <a:t>..”</a:t>
            </a:r>
          </a:p>
          <a:p>
            <a:pPr algn="ctr"/>
            <a:r>
              <a:rPr lang="en-SG" sz="4400" b="1" dirty="0" smtClean="0">
                <a:solidFill>
                  <a:srgbClr val="FFFF00"/>
                </a:solidFill>
                <a:latin typeface="Arial" panose="020B0604020202020204" pitchFamily="34" charset="0"/>
                <a:cs typeface="Arial" panose="020B0604020202020204" pitchFamily="34" charset="0"/>
              </a:rPr>
              <a:t> </a:t>
            </a:r>
          </a:p>
          <a:p>
            <a:pPr algn="ctr"/>
            <a:r>
              <a:rPr lang="en-SG" sz="4400" b="1" dirty="0" smtClean="0">
                <a:solidFill>
                  <a:schemeClr val="bg1"/>
                </a:solidFill>
                <a:latin typeface="Arial" panose="020B0604020202020204" pitchFamily="34" charset="0"/>
                <a:cs typeface="Arial" panose="020B0604020202020204" pitchFamily="34" charset="0"/>
              </a:rPr>
              <a:t>Doubting Thomas </a:t>
            </a:r>
            <a:endParaRPr lang="en-SG"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718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9603"/>
            <a:ext cx="12192000" cy="1569660"/>
          </a:xfrm>
          <a:prstGeom prst="rect">
            <a:avLst/>
          </a:prstGeom>
          <a:noFill/>
        </p:spPr>
        <p:txBody>
          <a:bodyPr wrap="square" rtlCol="0">
            <a:spAutoFit/>
          </a:bodyPr>
          <a:lstStyle/>
          <a:p>
            <a:pPr algn="ctr"/>
            <a:r>
              <a:rPr lang="en-SG" sz="3600" b="1" dirty="0">
                <a:solidFill>
                  <a:srgbClr val="FFFF00"/>
                </a:solidFill>
                <a:latin typeface="Arial" panose="020B0604020202020204" pitchFamily="34" charset="0"/>
                <a:cs typeface="Arial" panose="020B0604020202020204" pitchFamily="34" charset="0"/>
              </a:rPr>
              <a:t>Matt 28:17 </a:t>
            </a:r>
            <a:r>
              <a:rPr lang="en-SG" sz="4800" b="1" dirty="0">
                <a:solidFill>
                  <a:srgbClr val="FFFF00"/>
                </a:solidFill>
                <a:latin typeface="Arial" panose="020B0604020202020204" pitchFamily="34" charset="0"/>
                <a:cs typeface="Arial" panose="020B0604020202020204" pitchFamily="34" charset="0"/>
              </a:rPr>
              <a:t>When they saw him, they worshipped him; </a:t>
            </a:r>
            <a:r>
              <a:rPr lang="en-SG" sz="4800" b="1" u="sng" dirty="0">
                <a:solidFill>
                  <a:srgbClr val="FFFF00"/>
                </a:solidFill>
                <a:latin typeface="Arial" panose="020B0604020202020204" pitchFamily="34" charset="0"/>
                <a:cs typeface="Arial" panose="020B0604020202020204" pitchFamily="34" charset="0"/>
              </a:rPr>
              <a:t>but some doubted</a:t>
            </a:r>
            <a:endParaRPr lang="en-SG" sz="3600" b="1"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85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5943600" y="0"/>
            <a:ext cx="5410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0" y="219670"/>
            <a:ext cx="12192000" cy="830997"/>
          </a:xfrm>
          <a:prstGeom prst="rect">
            <a:avLst/>
          </a:prstGeom>
        </p:spPr>
        <p:txBody>
          <a:bodyPr wrap="square">
            <a:spAutoFit/>
          </a:bodyPr>
          <a:lstStyle/>
          <a:p>
            <a:pPr lvl="0" algn="ctr"/>
            <a:r>
              <a:rPr lang="en-SG" sz="4800" b="1" dirty="0" smtClean="0">
                <a:solidFill>
                  <a:prstClr val="white"/>
                </a:solidFill>
                <a:latin typeface="Arial" panose="020B0604020202020204" pitchFamily="34" charset="0"/>
                <a:cs typeface="Arial" panose="020B0604020202020204" pitchFamily="34" charset="0"/>
              </a:rPr>
              <a:t>Building Faith -  Own your Doubt</a:t>
            </a:r>
            <a:endParaRPr lang="en-SG" sz="4800" b="1" dirty="0">
              <a:solidFill>
                <a:prstClr val="whit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934200" y="1676400"/>
            <a:ext cx="3181350" cy="2856494"/>
          </a:xfrm>
          <a:prstGeom prst="rect">
            <a:avLst/>
          </a:prstGeom>
        </p:spPr>
      </p:pic>
    </p:spTree>
    <p:extLst>
      <p:ext uri="{BB962C8B-B14F-4D97-AF65-F5344CB8AC3E}">
        <p14:creationId xmlns:p14="http://schemas.microsoft.com/office/powerpoint/2010/main" val="2932263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6324600" y="0"/>
            <a:ext cx="5410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152400" y="219670"/>
            <a:ext cx="12192000" cy="830997"/>
          </a:xfrm>
          <a:prstGeom prst="rect">
            <a:avLst/>
          </a:prstGeom>
        </p:spPr>
        <p:txBody>
          <a:bodyPr wrap="square">
            <a:spAutoFit/>
          </a:bodyPr>
          <a:lstStyle/>
          <a:p>
            <a:pPr lvl="0" algn="ctr"/>
            <a:r>
              <a:rPr lang="en-SG" sz="4800" b="1" dirty="0" smtClean="0">
                <a:solidFill>
                  <a:prstClr val="white"/>
                </a:solidFill>
                <a:latin typeface="Arial" panose="020B0604020202020204" pitchFamily="34" charset="0"/>
                <a:cs typeface="Arial" panose="020B0604020202020204" pitchFamily="34" charset="0"/>
              </a:rPr>
              <a:t>Building Faith -    Ask Questions</a:t>
            </a:r>
            <a:endParaRPr lang="en-SG" sz="4800" b="1" dirty="0">
              <a:solidFill>
                <a:prstClr val="white"/>
              </a:solidFill>
              <a:latin typeface="Arial" panose="020B0604020202020204" pitchFamily="34" charset="0"/>
              <a:cs typeface="Arial" panose="020B0604020202020204" pitchFamily="34" charset="0"/>
            </a:endParaRPr>
          </a:p>
        </p:txBody>
      </p:sp>
      <p:sp>
        <p:nvSpPr>
          <p:cNvPr id="5" name="Cube 4"/>
          <p:cNvSpPr/>
          <p:nvPr/>
        </p:nvSpPr>
        <p:spPr>
          <a:xfrm>
            <a:off x="0" y="575708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1524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620000" y="1905000"/>
            <a:ext cx="3276600" cy="2981706"/>
          </a:xfrm>
          <a:prstGeom prst="rect">
            <a:avLst/>
          </a:prstGeom>
        </p:spPr>
      </p:pic>
    </p:spTree>
    <p:extLst>
      <p:ext uri="{BB962C8B-B14F-4D97-AF65-F5344CB8AC3E}">
        <p14:creationId xmlns:p14="http://schemas.microsoft.com/office/powerpoint/2010/main" val="4226358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5943600" y="0"/>
            <a:ext cx="55626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76200" y="219670"/>
            <a:ext cx="12192000" cy="830997"/>
          </a:xfrm>
          <a:prstGeom prst="rect">
            <a:avLst/>
          </a:prstGeom>
        </p:spPr>
        <p:txBody>
          <a:bodyPr wrap="square">
            <a:spAutoFit/>
          </a:bodyPr>
          <a:lstStyle/>
          <a:p>
            <a:pPr lvl="0" algn="ctr"/>
            <a:r>
              <a:rPr lang="en-SG" sz="4800" b="1" dirty="0" smtClean="0">
                <a:solidFill>
                  <a:prstClr val="white"/>
                </a:solidFill>
                <a:latin typeface="Arial" panose="020B0604020202020204" pitchFamily="34" charset="0"/>
                <a:cs typeface="Arial" panose="020B0604020202020204" pitchFamily="34" charset="0"/>
              </a:rPr>
              <a:t>Building Faith -    Investigate Faith</a:t>
            </a:r>
            <a:endParaRPr lang="en-SG" sz="4800" b="1" dirty="0">
              <a:solidFill>
                <a:prstClr val="white"/>
              </a:solidFill>
              <a:latin typeface="Arial" panose="020B0604020202020204" pitchFamily="34" charset="0"/>
              <a:cs typeface="Arial" panose="020B0604020202020204" pitchFamily="34" charset="0"/>
            </a:endParaRPr>
          </a:p>
        </p:txBody>
      </p:sp>
      <p:sp>
        <p:nvSpPr>
          <p:cNvPr id="5" name="Cube 4"/>
          <p:cNvSpPr/>
          <p:nvPr/>
        </p:nvSpPr>
        <p:spPr>
          <a:xfrm>
            <a:off x="0" y="5757081"/>
            <a:ext cx="5410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1524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sp>
        <p:nvSpPr>
          <p:cNvPr id="7" name="Cube 6"/>
          <p:cNvSpPr/>
          <p:nvPr/>
        </p:nvSpPr>
        <p:spPr>
          <a:xfrm>
            <a:off x="0" y="4968402"/>
            <a:ext cx="5410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Box 1"/>
          <p:cNvSpPr txBox="1"/>
          <p:nvPr/>
        </p:nvSpPr>
        <p:spPr>
          <a:xfrm>
            <a:off x="304800" y="5265003"/>
            <a:ext cx="4876800" cy="830997"/>
          </a:xfrm>
          <a:prstGeom prst="rect">
            <a:avLst/>
          </a:prstGeom>
          <a:noFill/>
        </p:spPr>
        <p:txBody>
          <a:bodyPr wrap="square" rtlCol="0">
            <a:spAutoFit/>
          </a:bodyPr>
          <a:lstStyle/>
          <a:p>
            <a:r>
              <a:rPr lang="en-SG" sz="4800" b="1">
                <a:solidFill>
                  <a:prstClr val="white"/>
                </a:solidFill>
                <a:latin typeface="Arial" panose="020B0604020202020204" pitchFamily="34" charset="0"/>
                <a:cs typeface="Arial" panose="020B0604020202020204" pitchFamily="34" charset="0"/>
              </a:rPr>
              <a:t>Ask Questions</a:t>
            </a:r>
            <a:endParaRPr lang="en-SG" dirty="0"/>
          </a:p>
        </p:txBody>
      </p:sp>
      <p:pic>
        <p:nvPicPr>
          <p:cNvPr id="4" name="Picture 3"/>
          <p:cNvPicPr>
            <a:picLocks noChangeAspect="1"/>
          </p:cNvPicPr>
          <p:nvPr/>
        </p:nvPicPr>
        <p:blipFill>
          <a:blip r:embed="rId2"/>
          <a:stretch>
            <a:fillRect/>
          </a:stretch>
        </p:blipFill>
        <p:spPr>
          <a:xfrm>
            <a:off x="6019800" y="1752600"/>
            <a:ext cx="5486400" cy="2828926"/>
          </a:xfrm>
          <a:prstGeom prst="rect">
            <a:avLst/>
          </a:prstGeom>
        </p:spPr>
      </p:pic>
      <p:sp>
        <p:nvSpPr>
          <p:cNvPr id="9" name="TextBox 8"/>
          <p:cNvSpPr txBox="1"/>
          <p:nvPr/>
        </p:nvSpPr>
        <p:spPr>
          <a:xfrm>
            <a:off x="5791200" y="4191000"/>
            <a:ext cx="5867400" cy="762000"/>
          </a:xfrm>
          <a:prstGeom prst="rect">
            <a:avLst/>
          </a:prstGeom>
          <a:solidFill>
            <a:schemeClr val="tx1"/>
          </a:solidFill>
        </p:spPr>
        <p:txBody>
          <a:bodyPr wrap="square" rtlCol="0">
            <a:spAutoFit/>
          </a:bodyPr>
          <a:lstStyle/>
          <a:p>
            <a:endParaRPr lang="en-SG" dirty="0"/>
          </a:p>
        </p:txBody>
      </p:sp>
    </p:spTree>
    <p:extLst>
      <p:ext uri="{BB962C8B-B14F-4D97-AF65-F5344CB8AC3E}">
        <p14:creationId xmlns:p14="http://schemas.microsoft.com/office/powerpoint/2010/main" val="333543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ube 5"/>
          <p:cNvSpPr/>
          <p:nvPr/>
        </p:nvSpPr>
        <p:spPr>
          <a:xfrm>
            <a:off x="5943600" y="0"/>
            <a:ext cx="57150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76200" y="239144"/>
            <a:ext cx="12192000" cy="830997"/>
          </a:xfrm>
          <a:prstGeom prst="rect">
            <a:avLst/>
          </a:prstGeom>
        </p:spPr>
        <p:txBody>
          <a:bodyPr wrap="square">
            <a:spAutoFit/>
          </a:bodyPr>
          <a:lstStyle/>
          <a:p>
            <a:pPr lvl="0" algn="ctr"/>
            <a:r>
              <a:rPr lang="en-SG" sz="4800" b="1" dirty="0" smtClean="0">
                <a:solidFill>
                  <a:prstClr val="white"/>
                </a:solidFill>
                <a:latin typeface="Arial" panose="020B0604020202020204" pitchFamily="34" charset="0"/>
                <a:cs typeface="Arial" panose="020B0604020202020204" pitchFamily="34" charset="0"/>
              </a:rPr>
              <a:t>Building Faith -    Struggle Deeply</a:t>
            </a:r>
            <a:endParaRPr lang="en-SG" sz="4800" b="1" dirty="0">
              <a:solidFill>
                <a:prstClr val="white"/>
              </a:solidFill>
              <a:latin typeface="Arial" panose="020B0604020202020204" pitchFamily="34" charset="0"/>
              <a:cs typeface="Arial" panose="020B0604020202020204" pitchFamily="34" charset="0"/>
            </a:endParaRPr>
          </a:p>
        </p:txBody>
      </p:sp>
      <p:sp>
        <p:nvSpPr>
          <p:cNvPr id="5" name="Cube 4"/>
          <p:cNvSpPr/>
          <p:nvPr/>
        </p:nvSpPr>
        <p:spPr>
          <a:xfrm>
            <a:off x="0" y="5757081"/>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152400" y="6096000"/>
            <a:ext cx="51816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Own your Doubt</a:t>
            </a:r>
            <a:endParaRPr lang="en-SG" sz="4400" b="1" dirty="0">
              <a:solidFill>
                <a:schemeClr val="bg1"/>
              </a:solidFill>
              <a:latin typeface="Arial" panose="020B0604020202020204" pitchFamily="34" charset="0"/>
              <a:cs typeface="Arial" panose="020B0604020202020204" pitchFamily="34" charset="0"/>
            </a:endParaRPr>
          </a:p>
        </p:txBody>
      </p:sp>
      <p:sp>
        <p:nvSpPr>
          <p:cNvPr id="7" name="Cube 6"/>
          <p:cNvSpPr/>
          <p:nvPr/>
        </p:nvSpPr>
        <p:spPr>
          <a:xfrm>
            <a:off x="0" y="4968402"/>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extBox 1"/>
          <p:cNvSpPr txBox="1"/>
          <p:nvPr/>
        </p:nvSpPr>
        <p:spPr>
          <a:xfrm>
            <a:off x="381000" y="5265003"/>
            <a:ext cx="5181600" cy="830997"/>
          </a:xfrm>
          <a:prstGeom prst="rect">
            <a:avLst/>
          </a:prstGeom>
          <a:noFill/>
        </p:spPr>
        <p:txBody>
          <a:bodyPr wrap="square" rtlCol="0">
            <a:spAutoFit/>
          </a:bodyPr>
          <a:lstStyle/>
          <a:p>
            <a:r>
              <a:rPr lang="en-SG" sz="4800" b="1" dirty="0">
                <a:solidFill>
                  <a:prstClr val="white"/>
                </a:solidFill>
                <a:latin typeface="Arial" panose="020B0604020202020204" pitchFamily="34" charset="0"/>
                <a:cs typeface="Arial" panose="020B0604020202020204" pitchFamily="34" charset="0"/>
              </a:rPr>
              <a:t>Ask Questions</a:t>
            </a:r>
            <a:endParaRPr lang="en-SG" dirty="0"/>
          </a:p>
        </p:txBody>
      </p:sp>
      <p:sp>
        <p:nvSpPr>
          <p:cNvPr id="9" name="Cube 8"/>
          <p:cNvSpPr/>
          <p:nvPr/>
        </p:nvSpPr>
        <p:spPr>
          <a:xfrm>
            <a:off x="0" y="4119728"/>
            <a:ext cx="5791200" cy="111797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b="1" dirty="0">
                <a:solidFill>
                  <a:prstClr val="white"/>
                </a:solidFill>
                <a:latin typeface="Arial" panose="020B0604020202020204" pitchFamily="34" charset="0"/>
                <a:cs typeface="Arial" panose="020B0604020202020204" pitchFamily="34" charset="0"/>
              </a:rPr>
              <a:t>Investigate </a:t>
            </a:r>
            <a:r>
              <a:rPr lang="en-SG" sz="4800" b="1" dirty="0" smtClean="0">
                <a:solidFill>
                  <a:prstClr val="white"/>
                </a:solidFill>
                <a:latin typeface="Arial" panose="020B0604020202020204" pitchFamily="34" charset="0"/>
                <a:cs typeface="Arial" panose="020B0604020202020204" pitchFamily="34" charset="0"/>
              </a:rPr>
              <a:t>Faith</a:t>
            </a:r>
            <a:endParaRPr lang="en-SG" dirty="0"/>
          </a:p>
        </p:txBody>
      </p:sp>
      <p:pic>
        <p:nvPicPr>
          <p:cNvPr id="3" name="Picture 2"/>
          <p:cNvPicPr>
            <a:picLocks noChangeAspect="1"/>
          </p:cNvPicPr>
          <p:nvPr/>
        </p:nvPicPr>
        <p:blipFill>
          <a:blip r:embed="rId2"/>
          <a:stretch>
            <a:fillRect/>
          </a:stretch>
        </p:blipFill>
        <p:spPr>
          <a:xfrm>
            <a:off x="6019800" y="1748169"/>
            <a:ext cx="5486400" cy="3659386"/>
          </a:xfrm>
          <a:prstGeom prst="rect">
            <a:avLst/>
          </a:prstGeom>
        </p:spPr>
      </p:pic>
    </p:spTree>
    <p:extLst>
      <p:ext uri="{BB962C8B-B14F-4D97-AF65-F5344CB8AC3E}">
        <p14:creationId xmlns:p14="http://schemas.microsoft.com/office/powerpoint/2010/main" val="3641691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9041</TotalTime>
  <Words>390</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Cook</dc:creator>
  <cp:lastModifiedBy>Peter Cook</cp:lastModifiedBy>
  <cp:revision>95</cp:revision>
  <cp:lastPrinted>2018-04-07T05:40:26Z</cp:lastPrinted>
  <dcterms:created xsi:type="dcterms:W3CDTF">2015-09-05T04:15:40Z</dcterms:created>
  <dcterms:modified xsi:type="dcterms:W3CDTF">2018-04-07T05:47:59Z</dcterms:modified>
</cp:coreProperties>
</file>