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handoutMasterIdLst>
    <p:handoutMasterId r:id="rId24"/>
  </p:handoutMasterIdLst>
  <p:sldIdLst>
    <p:sldId id="256" r:id="rId2"/>
    <p:sldId id="259" r:id="rId3"/>
    <p:sldId id="257" r:id="rId4"/>
    <p:sldId id="258" r:id="rId5"/>
    <p:sldId id="261" r:id="rId6"/>
    <p:sldId id="260" r:id="rId7"/>
    <p:sldId id="262" r:id="rId8"/>
    <p:sldId id="263" r:id="rId9"/>
    <p:sldId id="413" r:id="rId10"/>
    <p:sldId id="264" r:id="rId11"/>
    <p:sldId id="414" r:id="rId12"/>
    <p:sldId id="265" r:id="rId13"/>
    <p:sldId id="266" r:id="rId14"/>
    <p:sldId id="268" r:id="rId15"/>
    <p:sldId id="269" r:id="rId16"/>
    <p:sldId id="381" r:id="rId17"/>
    <p:sldId id="415" r:id="rId18"/>
    <p:sldId id="394" r:id="rId19"/>
    <p:sldId id="398" r:id="rId20"/>
    <p:sldId id="411" r:id="rId21"/>
    <p:sldId id="416" r:id="rId22"/>
    <p:sldId id="41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9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621"/>
    <p:restoredTop sz="94663"/>
  </p:normalViewPr>
  <p:slideViewPr>
    <p:cSldViewPr snapToGrid="0" snapToObjects="1">
      <p:cViewPr>
        <p:scale>
          <a:sx n="77" d="100"/>
          <a:sy n="77" d="100"/>
        </p:scale>
        <p:origin x="304" y="8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E3B772-5D44-6C4C-8CF2-EB56898DC4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CA6AE18-6DCF-954B-8217-D0D2365DB0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C4BD62-58F7-294E-A503-285F5C30D155}" type="datetimeFigureOut">
              <a:rPr lang="en-GB" smtClean="0"/>
              <a:t>05/11/2019</a:t>
            </a:fld>
            <a:endParaRPr lang="en-GB"/>
          </a:p>
        </p:txBody>
      </p:sp>
      <p:sp>
        <p:nvSpPr>
          <p:cNvPr id="4" name="Footer Placeholder 3">
            <a:extLst>
              <a:ext uri="{FF2B5EF4-FFF2-40B4-BE49-F238E27FC236}">
                <a16:creationId xmlns:a16="http://schemas.microsoft.com/office/drawing/2014/main" id="{D19E8B51-B9BE-104F-A7D7-F8447DFF9C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9D6556E-4D34-6349-8C83-31A5C48C7C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1496C2-CBDE-9D48-932D-49AA00B028E6}" type="slidenum">
              <a:rPr lang="en-GB" smtClean="0"/>
              <a:t>‹#›</a:t>
            </a:fld>
            <a:endParaRPr lang="en-GB"/>
          </a:p>
        </p:txBody>
      </p:sp>
    </p:spTree>
    <p:extLst>
      <p:ext uri="{BB962C8B-B14F-4D97-AF65-F5344CB8AC3E}">
        <p14:creationId xmlns:p14="http://schemas.microsoft.com/office/powerpoint/2010/main" val="271936359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A16FBD56-6912-C74C-8957-179589212AA4}" type="datetimeFigureOut">
              <a:rPr lang="en-GB" smtClean="0"/>
              <a:t>05/11/2019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595DD-86A5-5B49-A452-3EFE4583E574}"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841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6FBD56-6912-C74C-8957-179589212AA4}" type="datetimeFigureOut">
              <a:rPr lang="en-GB" smtClean="0"/>
              <a:t>05/11/2019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595DD-86A5-5B49-A452-3EFE4583E574}" type="slidenum">
              <a:rPr lang="en-GB" smtClean="0"/>
              <a:t>‹#›</a:t>
            </a:fld>
            <a:endParaRPr lang="en-GB"/>
          </a:p>
        </p:txBody>
      </p:sp>
    </p:spTree>
    <p:extLst>
      <p:ext uri="{BB962C8B-B14F-4D97-AF65-F5344CB8AC3E}">
        <p14:creationId xmlns:p14="http://schemas.microsoft.com/office/powerpoint/2010/main" val="1516490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6FBD56-6912-C74C-8957-179589212AA4}" type="datetimeFigureOut">
              <a:rPr lang="en-GB" smtClean="0"/>
              <a:t>05/11/2019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595DD-86A5-5B49-A452-3EFE4583E574}"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284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13"/>
          </p:nvPr>
        </p:nvSpPr>
        <p:spPr>
          <a:xfrm>
            <a:off x="0" y="1910953"/>
            <a:ext cx="12192000" cy="4947047"/>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619125" y="705445"/>
            <a:ext cx="10953750" cy="1026914"/>
          </a:xfrm>
          <a:prstGeom prst="rect">
            <a:avLst/>
          </a:prstGeom>
        </p:spPr>
        <p:txBody>
          <a:bodyPr/>
          <a:lstStyle>
            <a:lvl1pPr>
              <a:defRPr sz="4359" spc="697"/>
            </a:lvl1pPr>
          </a:lstStyle>
          <a:p>
            <a:r>
              <a:t>Title Text</a:t>
            </a:r>
          </a:p>
        </p:txBody>
      </p:sp>
      <p:sp>
        <p:nvSpPr>
          <p:cNvPr id="32" name="Body Level One…"/>
          <p:cNvSpPr txBox="1">
            <a:spLocks noGrp="1"/>
          </p:cNvSpPr>
          <p:nvPr>
            <p:ph type="body" sz="quarter" idx="1"/>
          </p:nvPr>
        </p:nvSpPr>
        <p:spPr>
          <a:xfrm>
            <a:off x="619125" y="357187"/>
            <a:ext cx="10953750" cy="357188"/>
          </a:xfrm>
          <a:prstGeom prst="rect">
            <a:avLst/>
          </a:prstGeom>
        </p:spPr>
        <p:txBody>
          <a:bodyPr/>
          <a:lstStyle>
            <a:lvl1pPr marL="0" indent="0">
              <a:spcBef>
                <a:spcPts val="0"/>
              </a:spcBef>
              <a:buClrTx/>
              <a:buSzTx/>
              <a:buNone/>
              <a:defRPr sz="1687" cap="all" spc="270">
                <a:latin typeface="Avenir Book"/>
                <a:ea typeface="Avenir Book"/>
                <a:cs typeface="Avenir Book"/>
                <a:sym typeface="Avenir Book"/>
              </a:defRPr>
            </a:lvl1pPr>
            <a:lvl2pPr marL="0" indent="160729">
              <a:spcBef>
                <a:spcPts val="0"/>
              </a:spcBef>
              <a:buClrTx/>
              <a:buSzTx/>
              <a:buNone/>
              <a:defRPr sz="1687" cap="all" spc="270">
                <a:latin typeface="Avenir Book"/>
                <a:ea typeface="Avenir Book"/>
                <a:cs typeface="Avenir Book"/>
                <a:sym typeface="Avenir Book"/>
              </a:defRPr>
            </a:lvl2pPr>
            <a:lvl3pPr marL="0" indent="321457">
              <a:spcBef>
                <a:spcPts val="0"/>
              </a:spcBef>
              <a:buClrTx/>
              <a:buSzTx/>
              <a:buNone/>
              <a:defRPr sz="1687" cap="all" spc="270">
                <a:latin typeface="Avenir Book"/>
                <a:ea typeface="Avenir Book"/>
                <a:cs typeface="Avenir Book"/>
                <a:sym typeface="Avenir Book"/>
              </a:defRPr>
            </a:lvl3pPr>
            <a:lvl4pPr marL="0" indent="482186">
              <a:spcBef>
                <a:spcPts val="0"/>
              </a:spcBef>
              <a:buClrTx/>
              <a:buSzTx/>
              <a:buNone/>
              <a:defRPr sz="1687" cap="all" spc="270">
                <a:latin typeface="Avenir Book"/>
                <a:ea typeface="Avenir Book"/>
                <a:cs typeface="Avenir Book"/>
                <a:sym typeface="Avenir Book"/>
              </a:defRPr>
            </a:lvl4pPr>
            <a:lvl5pPr marL="0" indent="642915">
              <a:spcBef>
                <a:spcPts val="0"/>
              </a:spcBef>
              <a:buClrTx/>
              <a:buSzTx/>
              <a:buNone/>
              <a:defRPr sz="1687" cap="all" spc="270">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897829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16FBD56-6912-C74C-8957-179589212AA4}" type="datetimeFigureOut">
              <a:rPr lang="en-GB" smtClean="0"/>
              <a:t>05/11/2019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595DD-86A5-5B49-A452-3EFE4583E574}" type="slidenum">
              <a:rPr lang="en-GB" smtClean="0"/>
              <a:t>‹#›</a:t>
            </a:fld>
            <a:endParaRPr lang="en-GB"/>
          </a:p>
        </p:txBody>
      </p:sp>
    </p:spTree>
    <p:extLst>
      <p:ext uri="{BB962C8B-B14F-4D97-AF65-F5344CB8AC3E}">
        <p14:creationId xmlns:p14="http://schemas.microsoft.com/office/powerpoint/2010/main" val="3139079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6FBD56-6912-C74C-8957-179589212AA4}" type="datetimeFigureOut">
              <a:rPr lang="en-GB" smtClean="0"/>
              <a:t>05/11/2019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C595DD-86A5-5B49-A452-3EFE4583E574}"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442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6FBD56-6912-C74C-8957-179589212AA4}" type="datetimeFigureOut">
              <a:rPr lang="en-GB" smtClean="0"/>
              <a:t>05/11/2019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595DD-86A5-5B49-A452-3EFE4583E574}" type="slidenum">
              <a:rPr lang="en-GB" smtClean="0"/>
              <a:t>‹#›</a:t>
            </a:fld>
            <a:endParaRPr lang="en-GB"/>
          </a:p>
        </p:txBody>
      </p:sp>
    </p:spTree>
    <p:extLst>
      <p:ext uri="{BB962C8B-B14F-4D97-AF65-F5344CB8AC3E}">
        <p14:creationId xmlns:p14="http://schemas.microsoft.com/office/powerpoint/2010/main" val="2823743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6FBD56-6912-C74C-8957-179589212AA4}" type="datetimeFigureOut">
              <a:rPr lang="en-GB" smtClean="0"/>
              <a:t>05/11/2019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C595DD-86A5-5B49-A452-3EFE4583E574}" type="slidenum">
              <a:rPr lang="en-GB" smtClean="0"/>
              <a:t>‹#›</a:t>
            </a:fld>
            <a:endParaRPr lang="en-GB"/>
          </a:p>
        </p:txBody>
      </p:sp>
    </p:spTree>
    <p:extLst>
      <p:ext uri="{BB962C8B-B14F-4D97-AF65-F5344CB8AC3E}">
        <p14:creationId xmlns:p14="http://schemas.microsoft.com/office/powerpoint/2010/main" val="3734138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6FBD56-6912-C74C-8957-179589212AA4}" type="datetimeFigureOut">
              <a:rPr lang="en-GB" smtClean="0"/>
              <a:t>05/11/2019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6C595DD-86A5-5B49-A452-3EFE4583E574}" type="slidenum">
              <a:rPr lang="en-GB" smtClean="0"/>
              <a:t>‹#›</a:t>
            </a:fld>
            <a:endParaRPr lang="en-GB"/>
          </a:p>
        </p:txBody>
      </p:sp>
    </p:spTree>
    <p:extLst>
      <p:ext uri="{BB962C8B-B14F-4D97-AF65-F5344CB8AC3E}">
        <p14:creationId xmlns:p14="http://schemas.microsoft.com/office/powerpoint/2010/main" val="3377429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6FBD56-6912-C74C-8957-179589212AA4}" type="datetimeFigureOut">
              <a:rPr lang="en-GB" smtClean="0"/>
              <a:t>05/11/2019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6C595DD-86A5-5B49-A452-3EFE4583E574}" type="slidenum">
              <a:rPr lang="en-GB" smtClean="0"/>
              <a:t>‹#›</a:t>
            </a:fld>
            <a:endParaRPr lang="en-GB"/>
          </a:p>
        </p:txBody>
      </p:sp>
    </p:spTree>
    <p:extLst>
      <p:ext uri="{BB962C8B-B14F-4D97-AF65-F5344CB8AC3E}">
        <p14:creationId xmlns:p14="http://schemas.microsoft.com/office/powerpoint/2010/main" val="316463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6FBD56-6912-C74C-8957-179589212AA4}" type="datetimeFigureOut">
              <a:rPr lang="en-GB" smtClean="0"/>
              <a:t>05/11/2019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595DD-86A5-5B49-A452-3EFE4583E574}" type="slidenum">
              <a:rPr lang="en-GB" smtClean="0"/>
              <a:t>‹#›</a:t>
            </a:fld>
            <a:endParaRPr lang="en-GB"/>
          </a:p>
        </p:txBody>
      </p:sp>
    </p:spTree>
    <p:extLst>
      <p:ext uri="{BB962C8B-B14F-4D97-AF65-F5344CB8AC3E}">
        <p14:creationId xmlns:p14="http://schemas.microsoft.com/office/powerpoint/2010/main" val="332991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6FBD56-6912-C74C-8957-179589212AA4}" type="datetimeFigureOut">
              <a:rPr lang="en-GB" smtClean="0"/>
              <a:t>05/11/2019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C595DD-86A5-5B49-A452-3EFE4583E574}" type="slidenum">
              <a:rPr lang="en-GB" smtClean="0"/>
              <a:t>‹#›</a:t>
            </a:fld>
            <a:endParaRPr lang="en-GB"/>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345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16FBD56-6912-C74C-8957-179589212AA4}" type="datetimeFigureOut">
              <a:rPr lang="en-GB" smtClean="0"/>
              <a:t>05/11/2019</a:t>
            </a:fld>
            <a:endParaRPr lang="en-GB"/>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GB"/>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6C595DD-86A5-5B49-A452-3EFE4583E574}"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61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100000"/>
        </a:lnSpc>
        <a:spcBef>
          <a:spcPct val="0"/>
        </a:spcBef>
        <a:buNone/>
        <a:defRPr sz="4800" b="0" i="0" kern="1200" cap="all" spc="100" baseline="0">
          <a:solidFill>
            <a:schemeClr val="tx1">
              <a:lumMod val="95000"/>
              <a:lumOff val="5000"/>
            </a:schemeClr>
          </a:solidFill>
          <a:latin typeface="Arial Narrow" panose="020B0604020202020204" pitchFamily="34" charset="0"/>
          <a:ea typeface="+mj-ea"/>
          <a:cs typeface="Arial Narrow" panose="020B0604020202020204" pitchFamily="34" charset="0"/>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Arial" panose="020B0604020202020204" pitchFamily="34" charset="0"/>
          <a:ea typeface="+mn-ea"/>
          <a:cs typeface="Arial" panose="020B0604020202020204" pitchFamily="34" charset="0"/>
        </a:defRPr>
      </a:lvl1pPr>
      <a:lvl2pPr marL="265176" indent="-137160" algn="l" defTabSz="914400" rtl="0" eaLnBrk="1" latinLnBrk="0" hangingPunct="1">
        <a:lnSpc>
          <a:spcPct val="100000"/>
        </a:lnSpc>
        <a:spcBef>
          <a:spcPts val="200"/>
        </a:spcBef>
        <a:spcAft>
          <a:spcPts val="400"/>
        </a:spcAft>
        <a:buClr>
          <a:schemeClr val="accent1"/>
        </a:buClr>
        <a:buFont typeface="Wingdings 3" pitchFamily="18" charset="2"/>
        <a:buChar char=""/>
        <a:defRPr sz="1800" kern="1200">
          <a:solidFill>
            <a:schemeClr val="tx1"/>
          </a:solidFill>
          <a:latin typeface="Arial" panose="020B0604020202020204" pitchFamily="34" charset="0"/>
          <a:ea typeface="+mn-ea"/>
          <a:cs typeface="Arial" panose="020B0604020202020204" pitchFamily="34" charset="0"/>
        </a:defRPr>
      </a:lvl2pPr>
      <a:lvl3pPr marL="448056" indent="-137160" algn="l" defTabSz="914400" rtl="0" eaLnBrk="1" latinLnBrk="0" hangingPunct="1">
        <a:lnSpc>
          <a:spcPct val="100000"/>
        </a:lnSpc>
        <a:spcBef>
          <a:spcPts val="200"/>
        </a:spcBef>
        <a:spcAft>
          <a:spcPts val="400"/>
        </a:spcAft>
        <a:buClr>
          <a:schemeClr val="accent1"/>
        </a:buClr>
        <a:buFont typeface="Wingdings 3" pitchFamily="18" charset="2"/>
        <a:buChar char=""/>
        <a:defRPr sz="1400" kern="1200">
          <a:solidFill>
            <a:schemeClr val="tx1"/>
          </a:solidFill>
          <a:latin typeface="Arial" panose="020B0604020202020204" pitchFamily="34" charset="0"/>
          <a:ea typeface="+mn-ea"/>
          <a:cs typeface="Arial" panose="020B0604020202020204" pitchFamily="34" charset="0"/>
        </a:defRPr>
      </a:lvl3pPr>
      <a:lvl4pPr marL="594360" indent="-137160" algn="l" defTabSz="914400" rtl="0" eaLnBrk="1" latinLnBrk="0" hangingPunct="1">
        <a:lnSpc>
          <a:spcPct val="100000"/>
        </a:lnSpc>
        <a:spcBef>
          <a:spcPts val="200"/>
        </a:spcBef>
        <a:spcAft>
          <a:spcPts val="400"/>
        </a:spcAft>
        <a:buClr>
          <a:schemeClr val="accent1"/>
        </a:buClr>
        <a:buFont typeface="Wingdings 3" pitchFamily="18" charset="2"/>
        <a:buChar char=""/>
        <a:defRPr sz="1400" kern="1200">
          <a:solidFill>
            <a:schemeClr val="tx1"/>
          </a:solidFill>
          <a:latin typeface="Arial" panose="020B0604020202020204" pitchFamily="34" charset="0"/>
          <a:ea typeface="+mn-ea"/>
          <a:cs typeface="Arial" panose="020B0604020202020204" pitchFamily="34" charset="0"/>
        </a:defRPr>
      </a:lvl4pPr>
      <a:lvl5pPr marL="777240" indent="-137160" algn="l" defTabSz="914400" rtl="0" eaLnBrk="1" latinLnBrk="0" hangingPunct="1">
        <a:lnSpc>
          <a:spcPct val="100000"/>
        </a:lnSpc>
        <a:spcBef>
          <a:spcPts val="200"/>
        </a:spcBef>
        <a:spcAft>
          <a:spcPts val="400"/>
        </a:spcAft>
        <a:buClr>
          <a:schemeClr val="accent1"/>
        </a:buClr>
        <a:buFont typeface="Wingdings 3" pitchFamily="18" charset="2"/>
        <a:buChar char=""/>
        <a:defRPr sz="1400" kern="1200">
          <a:solidFill>
            <a:schemeClr val="tx1"/>
          </a:solidFill>
          <a:latin typeface="Arial" panose="020B0604020202020204" pitchFamily="34" charset="0"/>
          <a:ea typeface="+mn-ea"/>
          <a:cs typeface="Arial" panose="020B0604020202020204" pitchFamily="34"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862C46-FF0A-3D47-B264-90F2811DA00B}"/>
              </a:ext>
            </a:extLst>
          </p:cNvPr>
          <p:cNvSpPr>
            <a:spLocks noGrp="1"/>
          </p:cNvSpPr>
          <p:nvPr>
            <p:ph type="ctrTitle"/>
          </p:nvPr>
        </p:nvSpPr>
        <p:spPr>
          <a:xfrm>
            <a:off x="238957" y="3216315"/>
            <a:ext cx="4123881" cy="3034857"/>
          </a:xfrm>
        </p:spPr>
        <p:txBody>
          <a:bodyPr anchor="b">
            <a:normAutofit/>
          </a:bodyPr>
          <a:lstStyle/>
          <a:p>
            <a:pPr algn="ctr"/>
            <a:r>
              <a:rPr lang="en-GB" sz="7200" b="1" dirty="0" err="1">
                <a:solidFill>
                  <a:srgbClr val="C00000"/>
                </a:solidFill>
                <a:latin typeface="Arial Narrow" panose="020B0604020202020204" pitchFamily="34" charset="0"/>
                <a:cs typeface="Arial Narrow" panose="020B0604020202020204" pitchFamily="34" charset="0"/>
              </a:rPr>
              <a:t>Like</a:t>
            </a:r>
            <a:r>
              <a:rPr lang="en-GB" sz="7200" b="1" dirty="0" err="1">
                <a:solidFill>
                  <a:srgbClr val="FF9300"/>
                </a:solidFill>
                <a:latin typeface="Arial Narrow" panose="020B0604020202020204" pitchFamily="34" charset="0"/>
                <a:cs typeface="Arial Narrow" panose="020B0604020202020204" pitchFamily="34" charset="0"/>
              </a:rPr>
              <a:t>Wise</a:t>
            </a:r>
            <a:r>
              <a:rPr lang="en-GB" sz="7200" b="1" dirty="0">
                <a:latin typeface="Arial Narrow" panose="020B0604020202020204" pitchFamily="34" charset="0"/>
                <a:cs typeface="Arial Narrow" panose="020B0604020202020204" pitchFamily="34" charset="0"/>
              </a:rPr>
              <a:t> </a:t>
            </a:r>
            <a:r>
              <a:rPr lang="en-GB" sz="7200" b="1" dirty="0">
                <a:solidFill>
                  <a:srgbClr val="0070C0"/>
                </a:solidFill>
                <a:latin typeface="Arial Narrow" panose="020B0604020202020204" pitchFamily="34" charset="0"/>
                <a:cs typeface="Arial Narrow" panose="020B0604020202020204" pitchFamily="34" charset="0"/>
              </a:rPr>
              <a:t>Chosen</a:t>
            </a:r>
            <a:endParaRPr lang="en-GB" sz="7200" b="1" dirty="0">
              <a:solidFill>
                <a:srgbClr val="002060"/>
              </a:solidFill>
              <a:latin typeface="Arial Narrow" panose="020B0604020202020204" pitchFamily="34" charset="0"/>
              <a:cs typeface="Arial Narrow" panose="020B0604020202020204" pitchFamily="34" charset="0"/>
            </a:endParaRPr>
          </a:p>
        </p:txBody>
      </p:sp>
      <p:sp>
        <p:nvSpPr>
          <p:cNvPr id="3" name="Subtitle 2">
            <a:extLst>
              <a:ext uri="{FF2B5EF4-FFF2-40B4-BE49-F238E27FC236}">
                <a16:creationId xmlns:a16="http://schemas.microsoft.com/office/drawing/2014/main" id="{5F889199-00C1-0F4E-BD82-81D408A1239D}"/>
              </a:ext>
            </a:extLst>
          </p:cNvPr>
          <p:cNvSpPr>
            <a:spLocks noGrp="1"/>
          </p:cNvSpPr>
          <p:nvPr>
            <p:ph type="subTitle" idx="1"/>
          </p:nvPr>
        </p:nvSpPr>
        <p:spPr>
          <a:xfrm>
            <a:off x="608262" y="2076776"/>
            <a:ext cx="3378098" cy="1561650"/>
          </a:xfrm>
        </p:spPr>
        <p:txBody>
          <a:bodyPr anchor="b">
            <a:normAutofit/>
          </a:bodyPr>
          <a:lstStyle/>
          <a:p>
            <a:pPr algn="ctr"/>
            <a:r>
              <a:rPr lang="en-GB" sz="2400" dirty="0"/>
              <a:t>ISAIAH 56:1-8</a:t>
            </a:r>
          </a:p>
          <a:p>
            <a:pPr algn="ctr"/>
            <a:r>
              <a:rPr lang="en-GB" sz="2400" dirty="0"/>
              <a:t>MARK 11:15-19</a:t>
            </a:r>
          </a:p>
          <a:p>
            <a:pPr algn="ctr"/>
            <a:r>
              <a:rPr lang="en-GB" sz="2400" dirty="0"/>
              <a:t>1 PETER 2:9</a:t>
            </a:r>
          </a:p>
        </p:txBody>
      </p:sp>
      <p:cxnSp>
        <p:nvCxnSpPr>
          <p:cNvPr id="21" name="Straight Connector 20">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423EF07-379A-6846-AE3A-93662654E121}"/>
              </a:ext>
            </a:extLst>
          </p:cNvPr>
          <p:cNvPicPr>
            <a:picLocks noChangeAspect="1"/>
          </p:cNvPicPr>
          <p:nvPr/>
        </p:nvPicPr>
        <p:blipFill>
          <a:blip r:embed="rId2"/>
          <a:stretch>
            <a:fillRect/>
          </a:stretch>
        </p:blipFill>
        <p:spPr>
          <a:xfrm>
            <a:off x="4014905" y="13063"/>
            <a:ext cx="8145276" cy="6844937"/>
          </a:xfrm>
          <a:prstGeom prst="rect">
            <a:avLst/>
          </a:prstGeom>
        </p:spPr>
      </p:pic>
    </p:spTree>
    <p:extLst>
      <p:ext uri="{BB962C8B-B14F-4D97-AF65-F5344CB8AC3E}">
        <p14:creationId xmlns:p14="http://schemas.microsoft.com/office/powerpoint/2010/main" val="161523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FFDB601-F8BB-9948-A755-2A3C13F1C87A}"/>
              </a:ext>
            </a:extLst>
          </p:cNvPr>
          <p:cNvGraphicFramePr>
            <a:graphicFrameLocks noGrp="1"/>
          </p:cNvGraphicFramePr>
          <p:nvPr>
            <p:extLst>
              <p:ext uri="{D42A27DB-BD31-4B8C-83A1-F6EECF244321}">
                <p14:modId xmlns:p14="http://schemas.microsoft.com/office/powerpoint/2010/main" val="1938497962"/>
              </p:ext>
            </p:extLst>
          </p:nvPr>
        </p:nvGraphicFramePr>
        <p:xfrm>
          <a:off x="1436914" y="544890"/>
          <a:ext cx="9724571" cy="5726453"/>
        </p:xfrm>
        <a:graphic>
          <a:graphicData uri="http://schemas.openxmlformats.org/drawingml/2006/table">
            <a:tbl>
              <a:tblPr firstRow="1" bandRow="1">
                <a:tableStyleId>{5C22544A-7EE6-4342-B048-85BDC9FD1C3A}</a:tableStyleId>
              </a:tblPr>
              <a:tblGrid>
                <a:gridCol w="4393423">
                  <a:extLst>
                    <a:ext uri="{9D8B030D-6E8A-4147-A177-3AD203B41FA5}">
                      <a16:colId xmlns:a16="http://schemas.microsoft.com/office/drawing/2014/main" val="258545193"/>
                    </a:ext>
                  </a:extLst>
                </a:gridCol>
                <a:gridCol w="902996">
                  <a:extLst>
                    <a:ext uri="{9D8B030D-6E8A-4147-A177-3AD203B41FA5}">
                      <a16:colId xmlns:a16="http://schemas.microsoft.com/office/drawing/2014/main" val="3992061641"/>
                    </a:ext>
                  </a:extLst>
                </a:gridCol>
                <a:gridCol w="4428152">
                  <a:extLst>
                    <a:ext uri="{9D8B030D-6E8A-4147-A177-3AD203B41FA5}">
                      <a16:colId xmlns:a16="http://schemas.microsoft.com/office/drawing/2014/main" val="1306902537"/>
                    </a:ext>
                  </a:extLst>
                </a:gridCol>
              </a:tblGrid>
              <a:tr h="1442055">
                <a:tc>
                  <a:txBody>
                    <a:bodyPr/>
                    <a:lstStyle/>
                    <a:p>
                      <a:pPr algn="ctr"/>
                      <a:r>
                        <a:rPr lang="en-GB" sz="3600" b="1" u="sng">
                          <a:solidFill>
                            <a:srgbClr val="C00000"/>
                          </a:solidFill>
                        </a:rPr>
                        <a:t>SPECIAL PEOPLE</a:t>
                      </a:r>
                      <a:endParaRPr lang="en-GB" sz="3600" b="1" u="sng" dirty="0"/>
                    </a:p>
                  </a:txBody>
                  <a:tcPr anchor="ctr">
                    <a:noFill/>
                  </a:tcPr>
                </a:tc>
                <a:tc>
                  <a:txBody>
                    <a:bodyPr/>
                    <a:lstStyle/>
                    <a:p>
                      <a:pPr algn="ctr"/>
                      <a:r>
                        <a:rPr lang="en-GB" sz="3600" b="1">
                          <a:solidFill>
                            <a:schemeClr val="tx1"/>
                          </a:solidFill>
                        </a:rPr>
                        <a:t>vs</a:t>
                      </a:r>
                      <a:endParaRPr lang="en-GB" sz="3600" b="1" dirty="0">
                        <a:solidFill>
                          <a:schemeClr val="tx1"/>
                        </a:solidFill>
                      </a:endParaRPr>
                    </a:p>
                  </a:txBody>
                  <a:tcPr anchor="ctr">
                    <a:noFill/>
                  </a:tcPr>
                </a:tc>
                <a:tc>
                  <a:txBody>
                    <a:bodyPr/>
                    <a:lstStyle/>
                    <a:p>
                      <a:pPr algn="ctr"/>
                      <a:r>
                        <a:rPr lang="en-GB" sz="3600" b="1" u="sng" dirty="0">
                          <a:solidFill>
                            <a:srgbClr val="0070C0"/>
                          </a:solidFill>
                        </a:rPr>
                        <a:t>SPECIAL PURPOSE</a:t>
                      </a:r>
                      <a:endParaRPr lang="en-GB" sz="3600" b="1" u="sng" dirty="0"/>
                    </a:p>
                  </a:txBody>
                  <a:tcPr anchor="ctr">
                    <a:noFill/>
                  </a:tcPr>
                </a:tc>
                <a:extLst>
                  <a:ext uri="{0D108BD9-81ED-4DB2-BD59-A6C34878D82A}">
                    <a16:rowId xmlns:a16="http://schemas.microsoft.com/office/drawing/2014/main" val="3522039462"/>
                  </a:ext>
                </a:extLst>
              </a:tr>
              <a:tr h="1923787">
                <a:tc>
                  <a:txBody>
                    <a:bodyPr/>
                    <a:lstStyle/>
                    <a:p>
                      <a:pPr algn="ctr"/>
                      <a:r>
                        <a:rPr lang="en-GB" sz="3600" b="1">
                          <a:solidFill>
                            <a:srgbClr val="C00000"/>
                          </a:solidFill>
                        </a:rPr>
                        <a:t>Chosen People</a:t>
                      </a:r>
                    </a:p>
                    <a:p>
                      <a:pPr algn="ctr"/>
                      <a:endParaRPr lang="en-GB" sz="3600" b="1">
                        <a:solidFill>
                          <a:srgbClr val="C00000"/>
                        </a:solidFill>
                      </a:endParaRPr>
                    </a:p>
                    <a:p>
                      <a:pPr algn="ctr"/>
                      <a:r>
                        <a:rPr lang="en-GB" sz="3600" b="1">
                          <a:solidFill>
                            <a:srgbClr val="C00000"/>
                          </a:solidFill>
                        </a:rPr>
                        <a:t>Treasured Possession </a:t>
                      </a:r>
                      <a:endParaRPr lang="en-GB" sz="3600"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chemeClr val="tx1"/>
                          </a:solidFill>
                        </a:rPr>
                        <a:t>vs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chemeClr val="tx1"/>
                          </a:solidFill>
                        </a:rPr>
                        <a:t>vs</a:t>
                      </a:r>
                      <a:endParaRPr lang="en-GB" sz="3600" b="1" dirty="0">
                        <a:solidFill>
                          <a:schemeClr val="tx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0070C0"/>
                          </a:solidFill>
                        </a:rPr>
                        <a:t>Kingdom of Priests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b="1">
                        <a:solidFill>
                          <a:srgbClr val="0070C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rgbClr val="0070C0"/>
                          </a:solidFill>
                        </a:rPr>
                        <a:t>Holy Nation</a:t>
                      </a:r>
                      <a:endParaRPr lang="en-GB" sz="3600" b="1" dirty="0">
                        <a:solidFill>
                          <a:srgbClr val="0070C0"/>
                        </a:solidFill>
                      </a:endParaRPr>
                    </a:p>
                  </a:txBody>
                  <a:tcPr anchor="ctr">
                    <a:noFill/>
                  </a:tcPr>
                </a:tc>
                <a:extLst>
                  <a:ext uri="{0D108BD9-81ED-4DB2-BD59-A6C34878D82A}">
                    <a16:rowId xmlns:a16="http://schemas.microsoft.com/office/drawing/2014/main" val="2442551749"/>
                  </a:ext>
                </a:extLst>
              </a:tr>
              <a:tr h="1442055">
                <a:tc>
                  <a:txBody>
                    <a:bodyPr/>
                    <a:lstStyle/>
                    <a:p>
                      <a:pPr algn="ctr"/>
                      <a:r>
                        <a:rPr lang="en-GB" sz="3600" b="1" dirty="0">
                          <a:solidFill>
                            <a:srgbClr val="C00000"/>
                          </a:solidFill>
                        </a:rPr>
                        <a:t>House of Prayer </a:t>
                      </a:r>
                      <a:endParaRPr lang="en-GB" sz="3600"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chemeClr val="tx1"/>
                          </a:solidFill>
                        </a:rPr>
                        <a:t>vs</a:t>
                      </a:r>
                      <a:endParaRPr lang="en-GB" sz="3600" b="1" dirty="0">
                        <a:solidFill>
                          <a:schemeClr val="tx1"/>
                        </a:solidFill>
                      </a:endParaRPr>
                    </a:p>
                  </a:txBody>
                  <a:tcPr anchor="ctr">
                    <a:noFill/>
                  </a:tcPr>
                </a:tc>
                <a:tc>
                  <a:txBody>
                    <a:bodyPr/>
                    <a:lstStyle/>
                    <a:p>
                      <a:pPr algn="ctr"/>
                      <a:r>
                        <a:rPr lang="en-GB" sz="3600" b="1">
                          <a:solidFill>
                            <a:srgbClr val="0070C0"/>
                          </a:solidFill>
                        </a:rPr>
                        <a:t>House of Prayer for ALL NATIONS</a:t>
                      </a:r>
                      <a:endParaRPr lang="en-GB" sz="3600" b="1" dirty="0"/>
                    </a:p>
                  </a:txBody>
                  <a:tcPr anchor="ctr">
                    <a:noFill/>
                  </a:tcPr>
                </a:tc>
                <a:extLst>
                  <a:ext uri="{0D108BD9-81ED-4DB2-BD59-A6C34878D82A}">
                    <a16:rowId xmlns:a16="http://schemas.microsoft.com/office/drawing/2014/main" val="4246637908"/>
                  </a:ext>
                </a:extLst>
              </a:tr>
              <a:tr h="918556">
                <a:tc>
                  <a:txBody>
                    <a:bodyPr/>
                    <a:lstStyle/>
                    <a:p>
                      <a:pPr algn="ctr"/>
                      <a:r>
                        <a:rPr lang="en-GB" sz="3600" b="1" dirty="0">
                          <a:solidFill>
                            <a:srgbClr val="C00000"/>
                          </a:solidFill>
                        </a:rPr>
                        <a:t>Divine Privilege</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a:solidFill>
                            <a:schemeClr val="tx1"/>
                          </a:solidFill>
                        </a:rPr>
                        <a:t>Vs</a:t>
                      </a:r>
                      <a:endParaRPr lang="en-GB" sz="3600" b="1" dirty="0">
                        <a:solidFill>
                          <a:schemeClr val="tx1"/>
                        </a:solidFill>
                      </a:endParaRPr>
                    </a:p>
                  </a:txBody>
                  <a:tcPr anchor="ctr">
                    <a:noFill/>
                  </a:tcPr>
                </a:tc>
                <a:tc>
                  <a:txBody>
                    <a:bodyPr/>
                    <a:lstStyle/>
                    <a:p>
                      <a:pPr algn="ctr"/>
                      <a:r>
                        <a:rPr lang="en-GB" sz="3600" b="1" dirty="0">
                          <a:solidFill>
                            <a:srgbClr val="0070C0"/>
                          </a:solidFill>
                        </a:rPr>
                        <a:t>Divine Responsibility</a:t>
                      </a:r>
                    </a:p>
                  </a:txBody>
                  <a:tcPr anchor="ctr">
                    <a:noFill/>
                  </a:tcPr>
                </a:tc>
                <a:extLst>
                  <a:ext uri="{0D108BD9-81ED-4DB2-BD59-A6C34878D82A}">
                    <a16:rowId xmlns:a16="http://schemas.microsoft.com/office/drawing/2014/main" val="3044916439"/>
                  </a:ext>
                </a:extLst>
              </a:tr>
            </a:tbl>
          </a:graphicData>
        </a:graphic>
      </p:graphicFrame>
    </p:spTree>
    <p:extLst>
      <p:ext uri="{BB962C8B-B14F-4D97-AF65-F5344CB8AC3E}">
        <p14:creationId xmlns:p14="http://schemas.microsoft.com/office/powerpoint/2010/main" val="4212646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07" name="After this I looked, and behold, a great multitude that no one could number, from every nation, from all tribes and peoples and languages, standing before the throne and before the Lamb, clothed in white robes, with palm branches in their hands, and crying out with a loud voice, “Salvation belongs to our God who sits on the throne, and to the Lamb!” (Rev. 7:9-10)"/>
          <p:cNvSpPr txBox="1"/>
          <p:nvPr/>
        </p:nvSpPr>
        <p:spPr>
          <a:xfrm>
            <a:off x="149629" y="182880"/>
            <a:ext cx="11920451" cy="2029968"/>
          </a:xfrm>
          <a:prstGeom prst="rect">
            <a:avLst/>
          </a:prstGeom>
          <a:solidFill>
            <a:srgbClr val="000000">
              <a:alpha val="50196"/>
            </a:srgbClr>
          </a:solidFill>
          <a:extLst>
            <a:ext uri="{C572A759-6A51-4108-AA02-DFA0A04FC94B}">
              <ma14:wrappingTextBoxFlag xmlns:ma14="http://schemas.microsoft.com/office/mac/drawingml/2011/main" xmlns="" val="1"/>
            </a:ext>
          </a:extLst>
        </p:spPr>
        <p:txBody>
          <a:bodyPr vert="horz" lIns="91440" tIns="45720" rIns="91440" bIns="45720" rtlCol="0">
            <a:noAutofit/>
          </a:bodyPr>
          <a:lstStyle>
            <a:lvl1pPr>
              <a:spcBef>
                <a:spcPts val="3200"/>
              </a:spcBef>
              <a:defRPr sz="3000">
                <a:latin typeface="Avenir Heavy"/>
                <a:ea typeface="Avenir Heavy"/>
                <a:cs typeface="Avenir Heavy"/>
                <a:sym typeface="Avenir Heavy"/>
              </a:defRPr>
            </a:lvl1pPr>
          </a:lstStyle>
          <a:p>
            <a:pPr algn="ctr"/>
            <a:r>
              <a:rPr lang="en-US" sz="3200" dirty="0">
                <a:solidFill>
                  <a:schemeClr val="bg1"/>
                </a:solidFill>
                <a:latin typeface="+mj-lt"/>
                <a:ea typeface="+mn-ea"/>
                <a:cs typeface="+mn-cs"/>
              </a:rPr>
              <a:t>After this I looked, and behold, a great multitude that no one could number, </a:t>
            </a:r>
            <a:r>
              <a:rPr lang="en-US" sz="3200" i="1" dirty="0">
                <a:solidFill>
                  <a:schemeClr val="bg1"/>
                </a:solidFill>
                <a:latin typeface="+mj-lt"/>
                <a:ea typeface="+mn-ea"/>
                <a:cs typeface="+mn-cs"/>
              </a:rPr>
              <a:t>from every nation, from all tribes and peoples and languages</a:t>
            </a:r>
            <a:r>
              <a:rPr lang="en-US" sz="3200" dirty="0">
                <a:solidFill>
                  <a:schemeClr val="bg1"/>
                </a:solidFill>
                <a:latin typeface="+mj-lt"/>
                <a:ea typeface="+mn-ea"/>
                <a:cs typeface="+mn-cs"/>
              </a:rPr>
              <a:t>, standing before the throne and before the Lamb, clothed in white robes, with palm branches in their hands, and crying out with a loud voice, “</a:t>
            </a:r>
            <a:r>
              <a:rPr lang="en-US" sz="3200" i="1" dirty="0">
                <a:solidFill>
                  <a:schemeClr val="bg1"/>
                </a:solidFill>
                <a:latin typeface="+mj-lt"/>
                <a:ea typeface="+mn-ea"/>
                <a:cs typeface="+mn-cs"/>
              </a:rPr>
              <a:t>Salvation belongs to our God who sits on the throne, and to the Lamb</a:t>
            </a:r>
            <a:r>
              <a:rPr lang="en-US" sz="3200" dirty="0">
                <a:solidFill>
                  <a:schemeClr val="bg1"/>
                </a:solidFill>
                <a:latin typeface="+mj-lt"/>
                <a:ea typeface="+mn-ea"/>
                <a:cs typeface="+mn-cs"/>
              </a:rPr>
              <a:t>!” (Rev. 7:9-10)</a:t>
            </a:r>
          </a:p>
        </p:txBody>
      </p:sp>
    </p:spTree>
    <p:extLst>
      <p:ext uri="{BB962C8B-B14F-4D97-AF65-F5344CB8AC3E}">
        <p14:creationId xmlns:p14="http://schemas.microsoft.com/office/powerpoint/2010/main" val="248815638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5AB136-1321-47B3-8AF9-A8140222B1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A29AB2E-91A6-4F11-8765-A410A013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0"/>
            <a:ext cx="407213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prstClr val="white"/>
              </a:solidFill>
            </a:endParaRPr>
          </a:p>
        </p:txBody>
      </p:sp>
      <p:sp>
        <p:nvSpPr>
          <p:cNvPr id="3" name="Content Placeholder 2">
            <a:extLst>
              <a:ext uri="{FF2B5EF4-FFF2-40B4-BE49-F238E27FC236}">
                <a16:creationId xmlns:a16="http://schemas.microsoft.com/office/drawing/2014/main" id="{2137E586-4D9A-F147-B3AA-DBD75EC69A61}"/>
              </a:ext>
            </a:extLst>
          </p:cNvPr>
          <p:cNvSpPr>
            <a:spLocks noGrp="1"/>
          </p:cNvSpPr>
          <p:nvPr>
            <p:ph type="subTitle" idx="1"/>
          </p:nvPr>
        </p:nvSpPr>
        <p:spPr>
          <a:xfrm>
            <a:off x="379212" y="309623"/>
            <a:ext cx="7576098" cy="6238754"/>
          </a:xfrm>
        </p:spPr>
        <p:txBody>
          <a:bodyPr anchor="ctr">
            <a:normAutofit/>
          </a:bodyPr>
          <a:lstStyle/>
          <a:p>
            <a:r>
              <a:rPr lang="en-SG" sz="4000" dirty="0">
                <a:solidFill>
                  <a:srgbClr val="0070C0"/>
                </a:solidFill>
              </a:rPr>
              <a:t>But you are </a:t>
            </a:r>
          </a:p>
          <a:p>
            <a:r>
              <a:rPr lang="en-SG" sz="4000" dirty="0">
                <a:solidFill>
                  <a:srgbClr val="0070C0"/>
                </a:solidFill>
              </a:rPr>
              <a:t>a </a:t>
            </a:r>
            <a:r>
              <a:rPr lang="en-SG" sz="4000" dirty="0">
                <a:solidFill>
                  <a:srgbClr val="C00000"/>
                </a:solidFill>
              </a:rPr>
              <a:t>chosen race</a:t>
            </a:r>
            <a:r>
              <a:rPr lang="en-SG" sz="4000" dirty="0">
                <a:solidFill>
                  <a:srgbClr val="0070C0"/>
                </a:solidFill>
              </a:rPr>
              <a:t>, </a:t>
            </a:r>
          </a:p>
          <a:p>
            <a:r>
              <a:rPr lang="en-SG" sz="4000" dirty="0">
                <a:solidFill>
                  <a:srgbClr val="0070C0"/>
                </a:solidFill>
              </a:rPr>
              <a:t>a </a:t>
            </a:r>
            <a:r>
              <a:rPr lang="en-SG" sz="4000" dirty="0">
                <a:solidFill>
                  <a:srgbClr val="C00000"/>
                </a:solidFill>
              </a:rPr>
              <a:t>royal priesthood</a:t>
            </a:r>
            <a:r>
              <a:rPr lang="en-SG" sz="4000" dirty="0">
                <a:solidFill>
                  <a:srgbClr val="0070C0"/>
                </a:solidFill>
              </a:rPr>
              <a:t>, </a:t>
            </a:r>
          </a:p>
          <a:p>
            <a:r>
              <a:rPr lang="en-SG" sz="4000" dirty="0">
                <a:solidFill>
                  <a:srgbClr val="0070C0"/>
                </a:solidFill>
              </a:rPr>
              <a:t>a </a:t>
            </a:r>
            <a:r>
              <a:rPr lang="en-SG" sz="4000" dirty="0">
                <a:solidFill>
                  <a:srgbClr val="C00000"/>
                </a:solidFill>
              </a:rPr>
              <a:t>holy nation</a:t>
            </a:r>
            <a:r>
              <a:rPr lang="en-SG" sz="4000" dirty="0">
                <a:solidFill>
                  <a:srgbClr val="0070C0"/>
                </a:solidFill>
              </a:rPr>
              <a:t>, </a:t>
            </a:r>
          </a:p>
          <a:p>
            <a:r>
              <a:rPr lang="en-SG" sz="4000" dirty="0">
                <a:solidFill>
                  <a:srgbClr val="0070C0"/>
                </a:solidFill>
              </a:rPr>
              <a:t>a </a:t>
            </a:r>
            <a:r>
              <a:rPr lang="en-SG" sz="4000" dirty="0">
                <a:solidFill>
                  <a:srgbClr val="C00000"/>
                </a:solidFill>
              </a:rPr>
              <a:t>people for his own possession</a:t>
            </a:r>
            <a:r>
              <a:rPr lang="en-SG" sz="4000" dirty="0">
                <a:solidFill>
                  <a:srgbClr val="0070C0"/>
                </a:solidFill>
              </a:rPr>
              <a:t>, that you may </a:t>
            </a:r>
            <a:r>
              <a:rPr lang="en-SG" sz="4000" dirty="0">
                <a:solidFill>
                  <a:srgbClr val="C00000"/>
                </a:solidFill>
              </a:rPr>
              <a:t>proclaim</a:t>
            </a:r>
            <a:r>
              <a:rPr lang="en-SG" sz="4000" dirty="0">
                <a:solidFill>
                  <a:srgbClr val="0070C0"/>
                </a:solidFill>
              </a:rPr>
              <a:t> the excellencies of him who called you out of darkness into his marvellous light. (1 Peter 2:9)</a:t>
            </a:r>
            <a:endParaRPr lang="en-GB" sz="4000" dirty="0">
              <a:solidFill>
                <a:srgbClr val="0070C0"/>
              </a:solidFill>
            </a:endParaRPr>
          </a:p>
        </p:txBody>
      </p:sp>
      <p:sp>
        <p:nvSpPr>
          <p:cNvPr id="2" name="Title 1">
            <a:extLst>
              <a:ext uri="{FF2B5EF4-FFF2-40B4-BE49-F238E27FC236}">
                <a16:creationId xmlns:a16="http://schemas.microsoft.com/office/drawing/2014/main" id="{6D875763-3E10-3448-BF0D-07E2F7AF53ED}"/>
              </a:ext>
            </a:extLst>
          </p:cNvPr>
          <p:cNvSpPr>
            <a:spLocks noGrp="1"/>
          </p:cNvSpPr>
          <p:nvPr>
            <p:ph type="ctrTitle"/>
          </p:nvPr>
        </p:nvSpPr>
        <p:spPr>
          <a:xfrm>
            <a:off x="8116597" y="1072037"/>
            <a:ext cx="3938244" cy="3861558"/>
          </a:xfrm>
        </p:spPr>
        <p:txBody>
          <a:bodyPr anchor="ctr">
            <a:normAutofit/>
          </a:bodyPr>
          <a:lstStyle/>
          <a:p>
            <a:r>
              <a:rPr lang="en-GB" sz="5400" b="1" dirty="0">
                <a:solidFill>
                  <a:schemeClr val="bg1"/>
                </a:solidFill>
              </a:rPr>
              <a:t>II. Likewise Chosen</a:t>
            </a:r>
          </a:p>
        </p:txBody>
      </p:sp>
    </p:spTree>
    <p:extLst>
      <p:ext uri="{BB962C8B-B14F-4D97-AF65-F5344CB8AC3E}">
        <p14:creationId xmlns:p14="http://schemas.microsoft.com/office/powerpoint/2010/main" val="500888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B29D7-8D6C-8641-9A29-82CB2BA5EA65}"/>
              </a:ext>
            </a:extLst>
          </p:cNvPr>
          <p:cNvSpPr>
            <a:spLocks noGrp="1"/>
          </p:cNvSpPr>
          <p:nvPr>
            <p:ph type="title"/>
          </p:nvPr>
        </p:nvSpPr>
        <p:spPr>
          <a:xfrm>
            <a:off x="1024128" y="275844"/>
            <a:ext cx="9720072" cy="1499616"/>
          </a:xfrm>
        </p:spPr>
        <p:txBody>
          <a:bodyPr/>
          <a:lstStyle/>
          <a:p>
            <a:r>
              <a:rPr lang="en-GB" b="1" dirty="0">
                <a:solidFill>
                  <a:srgbClr val="0070C0"/>
                </a:solidFill>
              </a:rPr>
              <a:t>Likewise Chosen</a:t>
            </a:r>
          </a:p>
        </p:txBody>
      </p:sp>
      <p:sp>
        <p:nvSpPr>
          <p:cNvPr id="3" name="Content Placeholder 2">
            <a:extLst>
              <a:ext uri="{FF2B5EF4-FFF2-40B4-BE49-F238E27FC236}">
                <a16:creationId xmlns:a16="http://schemas.microsoft.com/office/drawing/2014/main" id="{68A2814B-8676-F245-A67D-27A08B3F5817}"/>
              </a:ext>
            </a:extLst>
          </p:cNvPr>
          <p:cNvSpPr>
            <a:spLocks noGrp="1"/>
          </p:cNvSpPr>
          <p:nvPr>
            <p:ph idx="1"/>
          </p:nvPr>
        </p:nvSpPr>
        <p:spPr>
          <a:xfrm>
            <a:off x="1024128" y="1775460"/>
            <a:ext cx="7031301" cy="4930140"/>
          </a:xfrm>
        </p:spPr>
        <p:txBody>
          <a:bodyPr>
            <a:normAutofit lnSpcReduction="10000"/>
          </a:bodyPr>
          <a:lstStyle/>
          <a:p>
            <a:pPr>
              <a:lnSpc>
                <a:spcPct val="110000"/>
              </a:lnSpc>
            </a:pPr>
            <a:r>
              <a:rPr lang="en-GB" sz="3600" dirty="0"/>
              <a:t>Go, therefore and make disciples of </a:t>
            </a:r>
            <a:r>
              <a:rPr lang="en-GB" sz="3600" dirty="0">
                <a:solidFill>
                  <a:srgbClr val="0070C0"/>
                </a:solidFill>
              </a:rPr>
              <a:t>all nation</a:t>
            </a:r>
            <a:r>
              <a:rPr lang="en-GB" sz="3600" dirty="0"/>
              <a:t>…. (Matt 28:19)</a:t>
            </a:r>
          </a:p>
          <a:p>
            <a:pPr>
              <a:lnSpc>
                <a:spcPct val="110000"/>
              </a:lnSpc>
            </a:pPr>
            <a:r>
              <a:rPr lang="en-GB" sz="3600" dirty="0"/>
              <a:t>But you will receive power when the Holy Spirit has come upon you, and you shall be my witnesses in Jerusalem, and in all Judea and Samaria, and to </a:t>
            </a:r>
            <a:r>
              <a:rPr lang="en-GB" sz="3600" dirty="0">
                <a:solidFill>
                  <a:srgbClr val="0070C0"/>
                </a:solidFill>
              </a:rPr>
              <a:t>the ends of the earth</a:t>
            </a:r>
            <a:r>
              <a:rPr lang="en-GB" sz="3600" dirty="0"/>
              <a:t> (Acts 1:8)</a:t>
            </a:r>
          </a:p>
        </p:txBody>
      </p:sp>
      <p:pic>
        <p:nvPicPr>
          <p:cNvPr id="4" name="Picture 3">
            <a:extLst>
              <a:ext uri="{FF2B5EF4-FFF2-40B4-BE49-F238E27FC236}">
                <a16:creationId xmlns:a16="http://schemas.microsoft.com/office/drawing/2014/main" id="{5A84AE02-6F67-1646-A0C2-A7B48BB6EF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82498" y="860988"/>
            <a:ext cx="3568849" cy="5348514"/>
          </a:xfrm>
          <a:prstGeom prst="rect">
            <a:avLst/>
          </a:prstGeom>
        </p:spPr>
      </p:pic>
    </p:spTree>
    <p:extLst>
      <p:ext uri="{BB962C8B-B14F-4D97-AF65-F5344CB8AC3E}">
        <p14:creationId xmlns:p14="http://schemas.microsoft.com/office/powerpoint/2010/main" val="863643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FFDB601-F8BB-9948-A755-2A3C13F1C87A}"/>
              </a:ext>
            </a:extLst>
          </p:cNvPr>
          <p:cNvGraphicFramePr>
            <a:graphicFrameLocks noGrp="1"/>
          </p:cNvGraphicFramePr>
          <p:nvPr>
            <p:extLst>
              <p:ext uri="{D42A27DB-BD31-4B8C-83A1-F6EECF244321}">
                <p14:modId xmlns:p14="http://schemas.microsoft.com/office/powerpoint/2010/main" val="302019398"/>
              </p:ext>
            </p:extLst>
          </p:nvPr>
        </p:nvGraphicFramePr>
        <p:xfrm>
          <a:off x="1233714" y="1624003"/>
          <a:ext cx="9724571" cy="4534101"/>
        </p:xfrm>
        <a:graphic>
          <a:graphicData uri="http://schemas.openxmlformats.org/drawingml/2006/table">
            <a:tbl>
              <a:tblPr firstRow="1" bandRow="1">
                <a:tableStyleId>{5C22544A-7EE6-4342-B048-85BDC9FD1C3A}</a:tableStyleId>
              </a:tblPr>
              <a:tblGrid>
                <a:gridCol w="4393423">
                  <a:extLst>
                    <a:ext uri="{9D8B030D-6E8A-4147-A177-3AD203B41FA5}">
                      <a16:colId xmlns:a16="http://schemas.microsoft.com/office/drawing/2014/main" val="258545193"/>
                    </a:ext>
                  </a:extLst>
                </a:gridCol>
                <a:gridCol w="902996">
                  <a:extLst>
                    <a:ext uri="{9D8B030D-6E8A-4147-A177-3AD203B41FA5}">
                      <a16:colId xmlns:a16="http://schemas.microsoft.com/office/drawing/2014/main" val="3992061641"/>
                    </a:ext>
                  </a:extLst>
                </a:gridCol>
                <a:gridCol w="4428152">
                  <a:extLst>
                    <a:ext uri="{9D8B030D-6E8A-4147-A177-3AD203B41FA5}">
                      <a16:colId xmlns:a16="http://schemas.microsoft.com/office/drawing/2014/main" val="1306902537"/>
                    </a:ext>
                  </a:extLst>
                </a:gridCol>
              </a:tblGrid>
              <a:tr h="1115127">
                <a:tc>
                  <a:txBody>
                    <a:bodyPr/>
                    <a:lstStyle/>
                    <a:p>
                      <a:pPr algn="ctr"/>
                      <a:r>
                        <a:rPr lang="en-GB" sz="3600" b="1" dirty="0">
                          <a:solidFill>
                            <a:srgbClr val="C00000"/>
                          </a:solidFill>
                        </a:rPr>
                        <a:t>SPECIAL PEOPLE</a:t>
                      </a:r>
                      <a:endParaRPr lang="en-GB" sz="3600" b="1" dirty="0"/>
                    </a:p>
                  </a:txBody>
                  <a:tcPr anchor="ctr">
                    <a:noFill/>
                  </a:tcPr>
                </a:tc>
                <a:tc>
                  <a:txBody>
                    <a:bodyPr/>
                    <a:lstStyle/>
                    <a:p>
                      <a:pPr algn="ctr"/>
                      <a:r>
                        <a:rPr lang="en-GB" sz="3600" b="1" dirty="0">
                          <a:solidFill>
                            <a:schemeClr val="tx1"/>
                          </a:solidFill>
                        </a:rPr>
                        <a:t>vs</a:t>
                      </a:r>
                    </a:p>
                  </a:txBody>
                  <a:tcPr anchor="ctr">
                    <a:noFill/>
                  </a:tcPr>
                </a:tc>
                <a:tc>
                  <a:txBody>
                    <a:bodyPr/>
                    <a:lstStyle/>
                    <a:p>
                      <a:pPr algn="ctr"/>
                      <a:r>
                        <a:rPr lang="en-GB" sz="3600" b="1" dirty="0">
                          <a:solidFill>
                            <a:srgbClr val="0070C0"/>
                          </a:solidFill>
                        </a:rPr>
                        <a:t>SPECIAL PURPOSE</a:t>
                      </a:r>
                      <a:endParaRPr lang="en-GB" sz="3600" b="1" dirty="0"/>
                    </a:p>
                  </a:txBody>
                  <a:tcPr anchor="ctr">
                    <a:noFill/>
                  </a:tcPr>
                </a:tc>
                <a:extLst>
                  <a:ext uri="{0D108BD9-81ED-4DB2-BD59-A6C34878D82A}">
                    <a16:rowId xmlns:a16="http://schemas.microsoft.com/office/drawing/2014/main" val="3522039462"/>
                  </a:ext>
                </a:extLst>
              </a:tr>
              <a:tr h="1115127">
                <a:tc>
                  <a:txBody>
                    <a:bodyPr/>
                    <a:lstStyle/>
                    <a:p>
                      <a:pPr algn="ctr"/>
                      <a:r>
                        <a:rPr lang="en-GB" sz="3600" b="1" dirty="0">
                          <a:solidFill>
                            <a:srgbClr val="C00000"/>
                          </a:solidFill>
                        </a:rPr>
                        <a:t>Treasured Possession </a:t>
                      </a:r>
                      <a:endParaRPr lang="en-GB" sz="3600"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chemeClr val="tx1"/>
                          </a:solidFill>
                        </a:rPr>
                        <a:t>vs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70C0"/>
                          </a:solidFill>
                        </a:rPr>
                        <a:t>Kingdom of Priests</a:t>
                      </a:r>
                    </a:p>
                  </a:txBody>
                  <a:tcPr anchor="ctr">
                    <a:noFill/>
                  </a:tcPr>
                </a:tc>
                <a:extLst>
                  <a:ext uri="{0D108BD9-81ED-4DB2-BD59-A6C34878D82A}">
                    <a16:rowId xmlns:a16="http://schemas.microsoft.com/office/drawing/2014/main" val="2442551749"/>
                  </a:ext>
                </a:extLst>
              </a:tr>
              <a:tr h="1115127">
                <a:tc>
                  <a:txBody>
                    <a:bodyPr/>
                    <a:lstStyle/>
                    <a:p>
                      <a:pPr algn="ctr"/>
                      <a:r>
                        <a:rPr lang="en-GB" sz="3600" b="1" dirty="0">
                          <a:solidFill>
                            <a:srgbClr val="C00000"/>
                          </a:solidFill>
                        </a:rPr>
                        <a:t>House of Prayer </a:t>
                      </a:r>
                      <a:endParaRPr lang="en-GB" sz="3600" b="1" dirty="0"/>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chemeClr val="tx1"/>
                          </a:solidFill>
                        </a:rPr>
                        <a:t>vs</a:t>
                      </a:r>
                    </a:p>
                  </a:txBody>
                  <a:tcPr anchor="ctr">
                    <a:noFill/>
                  </a:tcPr>
                </a:tc>
                <a:tc>
                  <a:txBody>
                    <a:bodyPr/>
                    <a:lstStyle/>
                    <a:p>
                      <a:pPr algn="ctr"/>
                      <a:r>
                        <a:rPr lang="en-GB" sz="3600" b="1" dirty="0">
                          <a:solidFill>
                            <a:srgbClr val="0070C0"/>
                          </a:solidFill>
                        </a:rPr>
                        <a:t>House of Prayer for ALL NATIONS</a:t>
                      </a:r>
                      <a:endParaRPr lang="en-GB" sz="3600" b="1" dirty="0"/>
                    </a:p>
                  </a:txBody>
                  <a:tcPr anchor="ctr">
                    <a:noFill/>
                  </a:tcPr>
                </a:tc>
                <a:extLst>
                  <a:ext uri="{0D108BD9-81ED-4DB2-BD59-A6C34878D82A}">
                    <a16:rowId xmlns:a16="http://schemas.microsoft.com/office/drawing/2014/main" val="4246637908"/>
                  </a:ext>
                </a:extLst>
              </a:tr>
              <a:tr h="1115127">
                <a:tc>
                  <a:txBody>
                    <a:bodyPr/>
                    <a:lstStyle/>
                    <a:p>
                      <a:pPr algn="ctr"/>
                      <a:r>
                        <a:rPr lang="en-GB" sz="3600" b="1" dirty="0">
                          <a:solidFill>
                            <a:srgbClr val="C00000"/>
                          </a:solidFill>
                        </a:rPr>
                        <a:t>Divine Privilege</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chemeClr val="tx1"/>
                          </a:solidFill>
                        </a:rPr>
                        <a:t>Vs</a:t>
                      </a:r>
                    </a:p>
                  </a:txBody>
                  <a:tcPr anchor="ctr">
                    <a:noFill/>
                  </a:tcPr>
                </a:tc>
                <a:tc>
                  <a:txBody>
                    <a:bodyPr/>
                    <a:lstStyle/>
                    <a:p>
                      <a:pPr algn="ctr"/>
                      <a:r>
                        <a:rPr lang="en-GB" sz="3600" b="1" dirty="0">
                          <a:solidFill>
                            <a:srgbClr val="0070C0"/>
                          </a:solidFill>
                        </a:rPr>
                        <a:t>Divine Responsibility</a:t>
                      </a:r>
                    </a:p>
                  </a:txBody>
                  <a:tcPr anchor="ctr">
                    <a:noFill/>
                  </a:tcPr>
                </a:tc>
                <a:extLst>
                  <a:ext uri="{0D108BD9-81ED-4DB2-BD59-A6C34878D82A}">
                    <a16:rowId xmlns:a16="http://schemas.microsoft.com/office/drawing/2014/main" val="3044916439"/>
                  </a:ext>
                </a:extLst>
              </a:tr>
            </a:tbl>
          </a:graphicData>
        </a:graphic>
      </p:graphicFrame>
      <p:sp>
        <p:nvSpPr>
          <p:cNvPr id="3" name="Title 1">
            <a:extLst>
              <a:ext uri="{FF2B5EF4-FFF2-40B4-BE49-F238E27FC236}">
                <a16:creationId xmlns:a16="http://schemas.microsoft.com/office/drawing/2014/main" id="{E8800E17-F959-5C40-814C-BEF7EA6A7A46}"/>
              </a:ext>
            </a:extLst>
          </p:cNvPr>
          <p:cNvSpPr>
            <a:spLocks noGrp="1"/>
          </p:cNvSpPr>
          <p:nvPr>
            <p:ph type="title"/>
          </p:nvPr>
        </p:nvSpPr>
        <p:spPr>
          <a:xfrm>
            <a:off x="1233714" y="352988"/>
            <a:ext cx="9720072" cy="1499616"/>
          </a:xfrm>
        </p:spPr>
        <p:txBody>
          <a:bodyPr/>
          <a:lstStyle/>
          <a:p>
            <a:pPr algn="ctr"/>
            <a:r>
              <a:rPr lang="en-GB" b="1" dirty="0">
                <a:solidFill>
                  <a:schemeClr val="tx1"/>
                </a:solidFill>
              </a:rPr>
              <a:t>Likewise Chosen</a:t>
            </a:r>
          </a:p>
        </p:txBody>
      </p:sp>
    </p:spTree>
    <p:extLst>
      <p:ext uri="{BB962C8B-B14F-4D97-AF65-F5344CB8AC3E}">
        <p14:creationId xmlns:p14="http://schemas.microsoft.com/office/powerpoint/2010/main" val="3488282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7E7AA-C9F5-734E-B557-07AD6AF8AABD}"/>
              </a:ext>
            </a:extLst>
          </p:cNvPr>
          <p:cNvSpPr>
            <a:spLocks noGrp="1"/>
          </p:cNvSpPr>
          <p:nvPr>
            <p:ph type="title"/>
          </p:nvPr>
        </p:nvSpPr>
        <p:spPr>
          <a:xfrm>
            <a:off x="1024128" y="143256"/>
            <a:ext cx="9720072" cy="1499616"/>
          </a:xfrm>
        </p:spPr>
        <p:txBody>
          <a:bodyPr/>
          <a:lstStyle/>
          <a:p>
            <a:r>
              <a:rPr lang="en-GB" b="1" dirty="0">
                <a:solidFill>
                  <a:srgbClr val="0070C0"/>
                </a:solidFill>
              </a:rPr>
              <a:t>III.	God’s Sovereign Mission</a:t>
            </a:r>
          </a:p>
        </p:txBody>
      </p:sp>
      <p:sp>
        <p:nvSpPr>
          <p:cNvPr id="3" name="Content Placeholder 2">
            <a:extLst>
              <a:ext uri="{FF2B5EF4-FFF2-40B4-BE49-F238E27FC236}">
                <a16:creationId xmlns:a16="http://schemas.microsoft.com/office/drawing/2014/main" id="{617F6BF7-32F3-184E-9C48-77ED5D8CE491}"/>
              </a:ext>
            </a:extLst>
          </p:cNvPr>
          <p:cNvSpPr>
            <a:spLocks noGrp="1"/>
          </p:cNvSpPr>
          <p:nvPr>
            <p:ph idx="1"/>
          </p:nvPr>
        </p:nvSpPr>
        <p:spPr>
          <a:xfrm>
            <a:off x="883920" y="1485347"/>
            <a:ext cx="10972800" cy="5229397"/>
          </a:xfrm>
        </p:spPr>
        <p:txBody>
          <a:bodyPr>
            <a:normAutofit fontScale="92500" lnSpcReduction="10000"/>
          </a:bodyPr>
          <a:lstStyle/>
          <a:p>
            <a:pPr>
              <a:lnSpc>
                <a:spcPct val="120000"/>
              </a:lnSpc>
            </a:pPr>
            <a:r>
              <a:rPr lang="en-GB" sz="3600" baseline="30000" dirty="0">
                <a:solidFill>
                  <a:srgbClr val="0070C0"/>
                </a:solidFill>
              </a:rPr>
              <a:t>4 </a:t>
            </a:r>
            <a:r>
              <a:rPr lang="en-GB" sz="3600" dirty="0"/>
              <a:t>As Paul and Silas went on their way through the cities (Lystra and Iconium).… </a:t>
            </a:r>
            <a:r>
              <a:rPr lang="en-GB" sz="3600" baseline="30000" dirty="0">
                <a:solidFill>
                  <a:srgbClr val="0070C0"/>
                </a:solidFill>
              </a:rPr>
              <a:t>5</a:t>
            </a:r>
            <a:r>
              <a:rPr lang="en-GB" sz="3600" dirty="0"/>
              <a:t>the churches were strengthened in the faith, and they increased in numbers daily.</a:t>
            </a:r>
            <a:endParaRPr lang="en-SG" sz="3600" dirty="0"/>
          </a:p>
          <a:p>
            <a:pPr>
              <a:lnSpc>
                <a:spcPct val="120000"/>
              </a:lnSpc>
            </a:pPr>
            <a:r>
              <a:rPr lang="en-GB" sz="3600" baseline="30000" dirty="0">
                <a:solidFill>
                  <a:srgbClr val="0070C0"/>
                </a:solidFill>
              </a:rPr>
              <a:t>6</a:t>
            </a:r>
            <a:r>
              <a:rPr lang="en-GB" sz="3600" dirty="0"/>
              <a:t> And they went through the region of Phrygia and Galatia, having been forbidden by the </a:t>
            </a:r>
            <a:r>
              <a:rPr lang="en-GB" sz="3600" dirty="0">
                <a:solidFill>
                  <a:srgbClr val="0070C0"/>
                </a:solidFill>
              </a:rPr>
              <a:t>Holy Spirit </a:t>
            </a:r>
            <a:r>
              <a:rPr lang="en-GB" sz="3600" dirty="0"/>
              <a:t>to speak the word in Asia. </a:t>
            </a:r>
            <a:r>
              <a:rPr lang="en-GB" sz="3600" baseline="30000" dirty="0">
                <a:solidFill>
                  <a:srgbClr val="0070C0"/>
                </a:solidFill>
              </a:rPr>
              <a:t>7 </a:t>
            </a:r>
            <a:r>
              <a:rPr lang="en-GB" sz="3600" dirty="0"/>
              <a:t>And when they had come up to </a:t>
            </a:r>
            <a:r>
              <a:rPr lang="en-GB" sz="3600" dirty="0" err="1"/>
              <a:t>Mysia</a:t>
            </a:r>
            <a:r>
              <a:rPr lang="en-GB" sz="3600" dirty="0"/>
              <a:t>, they attempted to go into Bithynia, but the </a:t>
            </a:r>
            <a:r>
              <a:rPr lang="en-GB" sz="3600" dirty="0">
                <a:solidFill>
                  <a:srgbClr val="0070C0"/>
                </a:solidFill>
              </a:rPr>
              <a:t>Spirit</a:t>
            </a:r>
            <a:r>
              <a:rPr lang="en-GB" sz="3600" dirty="0"/>
              <a:t> of Jesus did not allow them. </a:t>
            </a:r>
            <a:r>
              <a:rPr lang="en-GB" sz="3600" baseline="30000" dirty="0">
                <a:solidFill>
                  <a:srgbClr val="0070C0"/>
                </a:solidFill>
              </a:rPr>
              <a:t>8 </a:t>
            </a:r>
            <a:r>
              <a:rPr lang="en-GB" sz="3600" dirty="0"/>
              <a:t>So, passing by </a:t>
            </a:r>
            <a:r>
              <a:rPr lang="en-GB" sz="3600" dirty="0" err="1"/>
              <a:t>Mysia</a:t>
            </a:r>
            <a:r>
              <a:rPr lang="en-GB" sz="3600" dirty="0"/>
              <a:t>, they went down to Troas. (Acts 16:4-8)</a:t>
            </a:r>
            <a:endParaRPr lang="en-SG" sz="3600" dirty="0"/>
          </a:p>
        </p:txBody>
      </p:sp>
    </p:spTree>
    <p:extLst>
      <p:ext uri="{BB962C8B-B14F-4D97-AF65-F5344CB8AC3E}">
        <p14:creationId xmlns:p14="http://schemas.microsoft.com/office/powerpoint/2010/main" val="381722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783" y="453531"/>
            <a:ext cx="9438434" cy="970451"/>
          </a:xfrm>
        </p:spPr>
        <p:txBody>
          <a:bodyPr>
            <a:noAutofit/>
          </a:bodyPr>
          <a:lstStyle/>
          <a:p>
            <a:pPr algn="ctr"/>
            <a:r>
              <a:rPr lang="en-SG" sz="4000" b="1" dirty="0">
                <a:solidFill>
                  <a:srgbClr val="0070C0"/>
                </a:solidFill>
              </a:rPr>
              <a:t>The 6 Deaneries of the Diocese of Singapore</a:t>
            </a:r>
          </a:p>
        </p:txBody>
      </p:sp>
      <p:sp>
        <p:nvSpPr>
          <p:cNvPr id="7" name="Content Placeholder 6"/>
          <p:cNvSpPr>
            <a:spLocks noGrp="1"/>
          </p:cNvSpPr>
          <p:nvPr>
            <p:ph sz="half" idx="1"/>
          </p:nvPr>
        </p:nvSpPr>
        <p:spPr>
          <a:xfrm>
            <a:off x="6019453" y="1793561"/>
            <a:ext cx="5791316" cy="2407573"/>
          </a:xfrm>
        </p:spPr>
        <p:txBody>
          <a:bodyPr numCol="2">
            <a:noAutofit/>
          </a:bodyPr>
          <a:lstStyle/>
          <a:p>
            <a:pPr marL="588963" indent="-588963">
              <a:buFont typeface="+mj-lt"/>
              <a:buAutoNum type="arabicPeriod"/>
            </a:pPr>
            <a:r>
              <a:rPr lang="en-SG" sz="3200" dirty="0"/>
              <a:t>Indonesia</a:t>
            </a:r>
          </a:p>
          <a:p>
            <a:pPr marL="588963" indent="-588963">
              <a:buFont typeface="+mj-lt"/>
              <a:buAutoNum type="arabicPeriod"/>
            </a:pPr>
            <a:r>
              <a:rPr lang="en-SG" sz="3200" dirty="0"/>
              <a:t>Thailand</a:t>
            </a:r>
          </a:p>
          <a:p>
            <a:pPr marL="588963" indent="-588963">
              <a:buFont typeface="+mj-lt"/>
              <a:buAutoNum type="arabicPeriod"/>
            </a:pPr>
            <a:r>
              <a:rPr lang="en-SG" sz="3200" dirty="0"/>
              <a:t>Cambodia</a:t>
            </a:r>
          </a:p>
          <a:p>
            <a:pPr marL="588963" indent="-588963">
              <a:buFont typeface="+mj-lt"/>
              <a:buAutoNum type="arabicPeriod"/>
            </a:pPr>
            <a:r>
              <a:rPr lang="en-SG" sz="3200" dirty="0"/>
              <a:t>Vietnam</a:t>
            </a:r>
          </a:p>
          <a:p>
            <a:pPr marL="588963" indent="-588963">
              <a:buFont typeface="+mj-lt"/>
              <a:buAutoNum type="arabicPeriod"/>
            </a:pPr>
            <a:r>
              <a:rPr lang="en-SG" sz="3200" dirty="0"/>
              <a:t>Laos</a:t>
            </a:r>
          </a:p>
          <a:p>
            <a:pPr marL="588963" indent="-588963">
              <a:buFont typeface="+mj-lt"/>
              <a:buAutoNum type="arabicPeriod"/>
            </a:pPr>
            <a:r>
              <a:rPr lang="en-SG" sz="3200" dirty="0"/>
              <a:t>Nepal</a:t>
            </a:r>
          </a:p>
        </p:txBody>
      </p:sp>
      <p:grpSp>
        <p:nvGrpSpPr>
          <p:cNvPr id="3" name="Group 2">
            <a:extLst>
              <a:ext uri="{FF2B5EF4-FFF2-40B4-BE49-F238E27FC236}">
                <a16:creationId xmlns:a16="http://schemas.microsoft.com/office/drawing/2014/main" id="{7D9ED594-70B8-514C-8BF4-52C9D26550C4}"/>
              </a:ext>
            </a:extLst>
          </p:cNvPr>
          <p:cNvGrpSpPr/>
          <p:nvPr/>
        </p:nvGrpSpPr>
        <p:grpSpPr>
          <a:xfrm>
            <a:off x="381231" y="1793561"/>
            <a:ext cx="5349010" cy="4007985"/>
            <a:chOff x="365990" y="1431967"/>
            <a:chExt cx="5973965" cy="447626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990" y="1690282"/>
              <a:ext cx="5973965" cy="4217945"/>
            </a:xfrm>
            <a:prstGeom prst="rect">
              <a:avLst/>
            </a:prstGeom>
          </p:spPr>
        </p:pic>
        <p:pic>
          <p:nvPicPr>
            <p:cNvPr id="4" name="Picture 3" descr="A close up of a map&#10;&#10;Description automatically generated">
              <a:extLst>
                <a:ext uri="{FF2B5EF4-FFF2-40B4-BE49-F238E27FC236}">
                  <a16:creationId xmlns:a16="http://schemas.microsoft.com/office/drawing/2014/main" id="{417AA0B4-8CE4-024B-828C-BC73DA75BA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121" y="1431967"/>
              <a:ext cx="924222" cy="516630"/>
            </a:xfrm>
            <a:prstGeom prst="rect">
              <a:avLst/>
            </a:prstGeom>
          </p:spPr>
        </p:pic>
      </p:grpSp>
      <p:sp>
        <p:nvSpPr>
          <p:cNvPr id="5" name="TextBox 4">
            <a:extLst>
              <a:ext uri="{FF2B5EF4-FFF2-40B4-BE49-F238E27FC236}">
                <a16:creationId xmlns:a16="http://schemas.microsoft.com/office/drawing/2014/main" id="{EF72E1D0-3268-5449-96E6-D874CE149A3F}"/>
              </a:ext>
            </a:extLst>
          </p:cNvPr>
          <p:cNvSpPr txBox="1"/>
          <p:nvPr/>
        </p:nvSpPr>
        <p:spPr>
          <a:xfrm>
            <a:off x="6019453" y="4338294"/>
            <a:ext cx="6000899" cy="1815882"/>
          </a:xfrm>
          <a:prstGeom prst="rect">
            <a:avLst/>
          </a:prstGeom>
          <a:noFill/>
        </p:spPr>
        <p:txBody>
          <a:bodyPr wrap="square" rtlCol="0">
            <a:spAutoFit/>
          </a:bodyPr>
          <a:lstStyle/>
          <a:p>
            <a:pPr marL="360000" indent="-285750">
              <a:buFont typeface="Arial" panose="020B0604020202020204" pitchFamily="34" charset="0"/>
              <a:buChar char="•"/>
            </a:pPr>
            <a:r>
              <a:rPr lang="en-SG" sz="2800" dirty="0">
                <a:latin typeface="Arial" panose="020B0604020202020204" pitchFamily="34" charset="0"/>
                <a:cs typeface="Arial" panose="020B0604020202020204" pitchFamily="34" charset="0"/>
              </a:rPr>
              <a:t>470 million people</a:t>
            </a:r>
          </a:p>
          <a:p>
            <a:pPr marL="360000" indent="-285750">
              <a:buFont typeface="Arial" panose="020B0604020202020204" pitchFamily="34" charset="0"/>
              <a:buChar char="•"/>
            </a:pPr>
            <a:r>
              <a:rPr lang="en-SG" sz="2800" dirty="0">
                <a:latin typeface="Arial" panose="020B0604020202020204" pitchFamily="34" charset="0"/>
                <a:cs typeface="Arial" panose="020B0604020202020204" pitchFamily="34" charset="0"/>
              </a:rPr>
              <a:t>10/40 Window: Muslim, Hindu, Buddhist &amp; Communist Blocs</a:t>
            </a:r>
          </a:p>
          <a:p>
            <a:pPr marL="360000" indent="-285750">
              <a:buFont typeface="Arial" panose="020B0604020202020204" pitchFamily="34" charset="0"/>
              <a:buChar char="•"/>
            </a:pPr>
            <a:r>
              <a:rPr lang="en-SG" sz="2800" dirty="0">
                <a:latin typeface="Arial" panose="020B0604020202020204" pitchFamily="34" charset="0"/>
                <a:cs typeface="Arial" panose="020B0604020202020204" pitchFamily="34" charset="0"/>
              </a:rPr>
              <a:t>Less than 5% Christians</a:t>
            </a:r>
            <a:endParaRPr lang="en-SG"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4286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1EDD7A-F740-B64F-A3B5-0E7C81B9655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 name="Trapezoid 7">
            <a:extLst>
              <a:ext uri="{FF2B5EF4-FFF2-40B4-BE49-F238E27FC236}">
                <a16:creationId xmlns:a16="http://schemas.microsoft.com/office/drawing/2014/main" id="{790609FF-FB29-F94C-A411-26E8FD4A19F2}"/>
              </a:ext>
            </a:extLst>
          </p:cNvPr>
          <p:cNvSpPr/>
          <p:nvPr/>
        </p:nvSpPr>
        <p:spPr>
          <a:xfrm>
            <a:off x="798022" y="3429000"/>
            <a:ext cx="10640291" cy="1558636"/>
          </a:xfrm>
          <a:prstGeom prst="trapezoid">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5AFAA1F-1817-A646-8365-82654907EE9C}"/>
              </a:ext>
            </a:extLst>
          </p:cNvPr>
          <p:cNvSpPr txBox="1"/>
          <p:nvPr/>
        </p:nvSpPr>
        <p:spPr>
          <a:xfrm>
            <a:off x="4228066" y="3792819"/>
            <a:ext cx="3780202" cy="830997"/>
          </a:xfrm>
          <a:prstGeom prst="rect">
            <a:avLst/>
          </a:prstGeom>
          <a:noFill/>
        </p:spPr>
        <p:txBody>
          <a:bodyPr wrap="none" rtlCol="0">
            <a:spAutoFit/>
          </a:bodyPr>
          <a:lstStyle/>
          <a:p>
            <a:r>
              <a:rPr lang="en-US" sz="4800" b="1" dirty="0">
                <a:solidFill>
                  <a:schemeClr val="bg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Lat </a:t>
            </a:r>
            <a:r>
              <a:rPr lang="en-US" sz="4800" b="1" dirty="0" err="1">
                <a:solidFill>
                  <a:schemeClr val="bg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rPr>
              <a:t>Krabang</a:t>
            </a:r>
            <a:endParaRPr lang="en-US" sz="4800" b="1" dirty="0">
              <a:solidFill>
                <a:schemeClr val="bg1"/>
              </a:solidFill>
              <a:effectLst>
                <a:outerShdw blurRad="50800" dist="38100" algn="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435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B7EDBD9-6E48-4A43-9A8B-C5251AEFA9BD}"/>
              </a:ext>
            </a:extLst>
          </p:cNvPr>
          <p:cNvSpPr>
            <a:spLocks noGrp="1"/>
          </p:cNvSpPr>
          <p:nvPr>
            <p:ph type="title"/>
          </p:nvPr>
        </p:nvSpPr>
        <p:spPr>
          <a:xfrm>
            <a:off x="457200" y="4960137"/>
            <a:ext cx="7772400" cy="1463040"/>
          </a:xfrm>
        </p:spPr>
        <p:txBody>
          <a:bodyPr vert="horz" lIns="91440" tIns="45720" rIns="91440" bIns="45720" rtlCol="0" anchor="ctr">
            <a:normAutofit/>
          </a:bodyPr>
          <a:lstStyle/>
          <a:p>
            <a:pPr algn="r"/>
            <a:r>
              <a:rPr lang="en-US" kern="1200" cap="all" spc="200" baseline="0" dirty="0">
                <a:solidFill>
                  <a:schemeClr val="tx1">
                    <a:lumMod val="95000"/>
                    <a:lumOff val="5000"/>
                  </a:schemeClr>
                </a:solidFill>
                <a:latin typeface="+mj-lt"/>
                <a:ea typeface="+mj-ea"/>
                <a:cs typeface="+mj-cs"/>
              </a:rPr>
              <a:t>LAT KRABANG ANGLICAN CHURCH</a:t>
            </a:r>
          </a:p>
        </p:txBody>
      </p:sp>
      <p:pic>
        <p:nvPicPr>
          <p:cNvPr id="4" name="Picture 3">
            <a:extLst>
              <a:ext uri="{FF2B5EF4-FFF2-40B4-BE49-F238E27FC236}">
                <a16:creationId xmlns:a16="http://schemas.microsoft.com/office/drawing/2014/main" id="{7A6AA1C9-B4C6-4E43-B2B9-228278E49DB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4571990"/>
          </a:xfrm>
          <a:prstGeom prst="rect">
            <a:avLst/>
          </a:prstGeom>
        </p:spPr>
      </p:pic>
    </p:spTree>
    <p:extLst>
      <p:ext uri="{BB962C8B-B14F-4D97-AF65-F5344CB8AC3E}">
        <p14:creationId xmlns:p14="http://schemas.microsoft.com/office/powerpoint/2010/main" val="1072177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2FC9C-D9E5-D944-BC94-472819F3D9E0}"/>
              </a:ext>
            </a:extLst>
          </p:cNvPr>
          <p:cNvSpPr>
            <a:spLocks noGrp="1"/>
          </p:cNvSpPr>
          <p:nvPr>
            <p:ph type="title"/>
          </p:nvPr>
        </p:nvSpPr>
        <p:spPr>
          <a:xfrm>
            <a:off x="200067" y="163041"/>
            <a:ext cx="6416864" cy="916598"/>
          </a:xfrm>
          <a:solidFill>
            <a:schemeClr val="accent1"/>
          </a:solidFill>
        </p:spPr>
        <p:txBody>
          <a:bodyPr>
            <a:noAutofit/>
          </a:bodyPr>
          <a:lstStyle/>
          <a:p>
            <a:r>
              <a:rPr lang="en-US" sz="4400" dirty="0">
                <a:solidFill>
                  <a:schemeClr val="bg1"/>
                </a:solidFill>
                <a:effectLst>
                  <a:outerShdw blurRad="50800" dist="38100" dir="2700000" algn="tl" rotWithShape="0">
                    <a:prstClr val="black">
                      <a:alpha val="40000"/>
                    </a:prstClr>
                  </a:outerShdw>
                </a:effectLst>
              </a:rPr>
              <a:t>Lat </a:t>
            </a:r>
            <a:r>
              <a:rPr lang="en-US" sz="4400" dirty="0" err="1">
                <a:solidFill>
                  <a:schemeClr val="bg1"/>
                </a:solidFill>
                <a:effectLst>
                  <a:outerShdw blurRad="50800" dist="38100" dir="2700000" algn="tl" rotWithShape="0">
                    <a:prstClr val="black">
                      <a:alpha val="40000"/>
                    </a:prstClr>
                  </a:outerShdw>
                </a:effectLst>
              </a:rPr>
              <a:t>Krabang</a:t>
            </a:r>
            <a:r>
              <a:rPr lang="en-US" sz="4400" dirty="0">
                <a:solidFill>
                  <a:schemeClr val="bg1"/>
                </a:solidFill>
                <a:effectLst>
                  <a:outerShdw blurRad="50800" dist="38100" dir="2700000" algn="tl" rotWithShape="0">
                    <a:prstClr val="black">
                      <a:alpha val="40000"/>
                    </a:prstClr>
                  </a:outerShdw>
                </a:effectLst>
              </a:rPr>
              <a:t> Phase 1B</a:t>
            </a:r>
          </a:p>
        </p:txBody>
      </p:sp>
      <p:pic>
        <p:nvPicPr>
          <p:cNvPr id="5" name="Picture 4">
            <a:extLst>
              <a:ext uri="{FF2B5EF4-FFF2-40B4-BE49-F238E27FC236}">
                <a16:creationId xmlns:a16="http://schemas.microsoft.com/office/drawing/2014/main" id="{1AC30C32-6DCA-A243-86AC-11CDD3E9CEE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89826" y="1954120"/>
            <a:ext cx="10082413" cy="4611831"/>
          </a:xfrm>
          <a:prstGeom prst="rect">
            <a:avLst/>
          </a:prstGeom>
        </p:spPr>
      </p:pic>
      <p:cxnSp>
        <p:nvCxnSpPr>
          <p:cNvPr id="4" name="Straight Arrow Connector 3">
            <a:extLst>
              <a:ext uri="{FF2B5EF4-FFF2-40B4-BE49-F238E27FC236}">
                <a16:creationId xmlns:a16="http://schemas.microsoft.com/office/drawing/2014/main" id="{C83BE7E7-C572-BA4C-A9DA-F000D665C97B}"/>
              </a:ext>
            </a:extLst>
          </p:cNvPr>
          <p:cNvCxnSpPr/>
          <p:nvPr/>
        </p:nvCxnSpPr>
        <p:spPr>
          <a:xfrm flipV="1">
            <a:off x="2607810" y="2739206"/>
            <a:ext cx="0" cy="1708879"/>
          </a:xfrm>
          <a:prstGeom prst="straightConnector1">
            <a:avLst/>
          </a:prstGeom>
          <a:ln w="25400">
            <a:tailEnd type="ova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D700140-7F0F-AE4E-8B8A-F1A0911E0E60}"/>
              </a:ext>
            </a:extLst>
          </p:cNvPr>
          <p:cNvSpPr txBox="1"/>
          <p:nvPr/>
        </p:nvSpPr>
        <p:spPr>
          <a:xfrm>
            <a:off x="1693360" y="2055228"/>
            <a:ext cx="1828899" cy="707886"/>
          </a:xfrm>
          <a:prstGeom prst="rect">
            <a:avLst/>
          </a:prstGeom>
          <a:solidFill>
            <a:schemeClr val="bg1"/>
          </a:solidFill>
          <a:ln>
            <a:solidFill>
              <a:schemeClr val="accent1"/>
            </a:solidFill>
          </a:ln>
        </p:spPr>
        <p:txBody>
          <a:bodyPr wrap="none" rtlCol="0">
            <a:spAutoFit/>
          </a:bodyPr>
          <a:lstStyle/>
          <a:p>
            <a:pPr algn="ctr"/>
            <a:r>
              <a:rPr lang="en-US" sz="2000" b="1" dirty="0">
                <a:latin typeface="Arial Narrow" panose="020B0604020202020204" pitchFamily="34" charset="0"/>
                <a:cs typeface="Arial Narrow" panose="020B0604020202020204" pitchFamily="34" charset="0"/>
              </a:rPr>
              <a:t>Phase 1A</a:t>
            </a:r>
          </a:p>
          <a:p>
            <a:pPr algn="ctr"/>
            <a:r>
              <a:rPr lang="en-US" sz="2000" b="1" dirty="0">
                <a:latin typeface="Arial Narrow" panose="020B0604020202020204" pitchFamily="34" charset="0"/>
                <a:cs typeface="Arial Narrow" panose="020B0604020202020204" pitchFamily="34" charset="0"/>
              </a:rPr>
              <a:t>Welcome Centre</a:t>
            </a:r>
          </a:p>
        </p:txBody>
      </p:sp>
      <p:cxnSp>
        <p:nvCxnSpPr>
          <p:cNvPr id="7" name="Straight Arrow Connector 6">
            <a:extLst>
              <a:ext uri="{FF2B5EF4-FFF2-40B4-BE49-F238E27FC236}">
                <a16:creationId xmlns:a16="http://schemas.microsoft.com/office/drawing/2014/main" id="{12CA8618-0D7B-5F49-9D2B-BC3B980A476E}"/>
              </a:ext>
            </a:extLst>
          </p:cNvPr>
          <p:cNvCxnSpPr>
            <a:cxnSpLocks/>
          </p:cNvCxnSpPr>
          <p:nvPr/>
        </p:nvCxnSpPr>
        <p:spPr>
          <a:xfrm flipV="1">
            <a:off x="5102171" y="2328489"/>
            <a:ext cx="0" cy="1171732"/>
          </a:xfrm>
          <a:prstGeom prst="straightConnector1">
            <a:avLst/>
          </a:prstGeom>
          <a:ln w="25400">
            <a:tailEnd type="ova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2755A1F-EC30-DA47-ADCA-70847604591B}"/>
              </a:ext>
            </a:extLst>
          </p:cNvPr>
          <p:cNvSpPr txBox="1"/>
          <p:nvPr/>
        </p:nvSpPr>
        <p:spPr>
          <a:xfrm>
            <a:off x="4193910" y="2005324"/>
            <a:ext cx="1816523" cy="400110"/>
          </a:xfrm>
          <a:prstGeom prst="rect">
            <a:avLst/>
          </a:prstGeom>
          <a:solidFill>
            <a:schemeClr val="accent1"/>
          </a:solidFill>
          <a:ln>
            <a:solidFill>
              <a:schemeClr val="accent1"/>
            </a:solidFill>
          </a:ln>
        </p:spPr>
        <p:txBody>
          <a:bodyPr wrap="none" rtlCol="0">
            <a:spAutoFit/>
          </a:bodyPr>
          <a:lstStyle/>
          <a:p>
            <a:pPr algn="ctr"/>
            <a:r>
              <a:rPr lang="en-US" sz="2000" b="1" dirty="0">
                <a:solidFill>
                  <a:schemeClr val="bg1"/>
                </a:solidFill>
                <a:effectLst>
                  <a:outerShdw blurRad="50800" dist="38100" dir="5400000" algn="t" rotWithShape="0">
                    <a:prstClr val="black">
                      <a:alpha val="40000"/>
                    </a:prstClr>
                  </a:outerShdw>
                </a:effectLst>
                <a:latin typeface="Arial Narrow" panose="020B0604020202020204" pitchFamily="34" charset="0"/>
                <a:cs typeface="Arial Narrow" panose="020B0604020202020204" pitchFamily="34" charset="0"/>
              </a:rPr>
              <a:t>Church Building</a:t>
            </a:r>
          </a:p>
        </p:txBody>
      </p:sp>
      <p:cxnSp>
        <p:nvCxnSpPr>
          <p:cNvPr id="11" name="Straight Arrow Connector 10">
            <a:extLst>
              <a:ext uri="{FF2B5EF4-FFF2-40B4-BE49-F238E27FC236}">
                <a16:creationId xmlns:a16="http://schemas.microsoft.com/office/drawing/2014/main" id="{9E4A080F-6EE6-0F44-B50C-386BE644E755}"/>
              </a:ext>
            </a:extLst>
          </p:cNvPr>
          <p:cNvCxnSpPr>
            <a:cxnSpLocks/>
          </p:cNvCxnSpPr>
          <p:nvPr/>
        </p:nvCxnSpPr>
        <p:spPr>
          <a:xfrm flipV="1">
            <a:off x="7726806" y="1759421"/>
            <a:ext cx="0" cy="834367"/>
          </a:xfrm>
          <a:prstGeom prst="straightConnector1">
            <a:avLst/>
          </a:prstGeom>
          <a:ln w="25400">
            <a:tailEnd type="ova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1B1D676-B4F1-4046-98CE-6EC8A16B343A}"/>
              </a:ext>
            </a:extLst>
          </p:cNvPr>
          <p:cNvCxnSpPr>
            <a:cxnSpLocks/>
          </p:cNvCxnSpPr>
          <p:nvPr/>
        </p:nvCxnSpPr>
        <p:spPr>
          <a:xfrm flipV="1">
            <a:off x="9603974" y="1497492"/>
            <a:ext cx="0" cy="1358227"/>
          </a:xfrm>
          <a:prstGeom prst="straightConnector1">
            <a:avLst/>
          </a:prstGeom>
          <a:ln w="25400">
            <a:tailEnd type="ova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D3F2458-355C-8E40-99A5-C02941EE9093}"/>
              </a:ext>
            </a:extLst>
          </p:cNvPr>
          <p:cNvSpPr txBox="1"/>
          <p:nvPr/>
        </p:nvSpPr>
        <p:spPr>
          <a:xfrm>
            <a:off x="6463604" y="1174327"/>
            <a:ext cx="2462534" cy="707886"/>
          </a:xfrm>
          <a:prstGeom prst="rect">
            <a:avLst/>
          </a:prstGeom>
          <a:solidFill>
            <a:schemeClr val="accent1"/>
          </a:solidFill>
          <a:ln>
            <a:solidFill>
              <a:schemeClr val="accent1"/>
            </a:solidFill>
          </a:ln>
        </p:spPr>
        <p:txBody>
          <a:bodyPr wrap="none" rtlCol="0">
            <a:spAutoFit/>
          </a:bodyPr>
          <a:lstStyle/>
          <a:p>
            <a:pPr algn="ctr"/>
            <a:r>
              <a:rPr lang="en-US" sz="2000" b="1" dirty="0">
                <a:solidFill>
                  <a:schemeClr val="bg1"/>
                </a:solidFill>
                <a:effectLst>
                  <a:outerShdw blurRad="50800" dist="38100" dir="5400000" algn="t" rotWithShape="0">
                    <a:prstClr val="black">
                      <a:alpha val="40000"/>
                    </a:prstClr>
                  </a:outerShdw>
                </a:effectLst>
                <a:latin typeface="Arial Narrow" panose="020B0604020202020204" pitchFamily="34" charset="0"/>
                <a:cs typeface="Arial Narrow" panose="020B0604020202020204" pitchFamily="34" charset="0"/>
              </a:rPr>
              <a:t>ACT HQ &amp;</a:t>
            </a:r>
          </a:p>
          <a:p>
            <a:pPr algn="ctr"/>
            <a:r>
              <a:rPr lang="en-US" sz="2000" b="1" dirty="0">
                <a:solidFill>
                  <a:schemeClr val="bg1"/>
                </a:solidFill>
                <a:effectLst>
                  <a:outerShdw blurRad="50800" dist="38100" dir="5400000" algn="t" rotWithShape="0">
                    <a:prstClr val="black">
                      <a:alpha val="40000"/>
                    </a:prstClr>
                  </a:outerShdw>
                </a:effectLst>
                <a:latin typeface="Arial Narrow" panose="020B0604020202020204" pitchFamily="34" charset="0"/>
                <a:cs typeface="Arial Narrow" panose="020B0604020202020204" pitchFamily="34" charset="0"/>
              </a:rPr>
              <a:t>Accommodation Block</a:t>
            </a:r>
          </a:p>
        </p:txBody>
      </p:sp>
      <p:sp>
        <p:nvSpPr>
          <p:cNvPr id="15" name="TextBox 14">
            <a:extLst>
              <a:ext uri="{FF2B5EF4-FFF2-40B4-BE49-F238E27FC236}">
                <a16:creationId xmlns:a16="http://schemas.microsoft.com/office/drawing/2014/main" id="{144079CD-AD2C-0A48-BCCE-79A723CC479E}"/>
              </a:ext>
            </a:extLst>
          </p:cNvPr>
          <p:cNvSpPr txBox="1"/>
          <p:nvPr/>
        </p:nvSpPr>
        <p:spPr>
          <a:xfrm>
            <a:off x="9485354" y="1171808"/>
            <a:ext cx="2122697" cy="400110"/>
          </a:xfrm>
          <a:prstGeom prst="rect">
            <a:avLst/>
          </a:prstGeom>
          <a:solidFill>
            <a:schemeClr val="accent1"/>
          </a:solidFill>
          <a:ln>
            <a:solidFill>
              <a:schemeClr val="accent1"/>
            </a:solidFill>
          </a:ln>
        </p:spPr>
        <p:txBody>
          <a:bodyPr wrap="none" rtlCol="0">
            <a:spAutoFit/>
          </a:bodyPr>
          <a:lstStyle/>
          <a:p>
            <a:pPr algn="ctr"/>
            <a:r>
              <a:rPr lang="en-US" sz="2000" b="1" dirty="0">
                <a:solidFill>
                  <a:schemeClr val="bg1"/>
                </a:solidFill>
                <a:effectLst>
                  <a:outerShdw blurRad="50800" dist="38100" dir="5400000" algn="t" rotWithShape="0">
                    <a:prstClr val="black">
                      <a:alpha val="40000"/>
                    </a:prstClr>
                  </a:outerShdw>
                </a:effectLst>
                <a:latin typeface="Arial Narrow" panose="020B0604020202020204" pitchFamily="34" charset="0"/>
                <a:cs typeface="Arial Narrow" panose="020B0604020202020204" pitchFamily="34" charset="0"/>
              </a:rPr>
              <a:t>Kindergarten Block</a:t>
            </a:r>
          </a:p>
        </p:txBody>
      </p:sp>
    </p:spTree>
    <p:extLst>
      <p:ext uri="{BB962C8B-B14F-4D97-AF65-F5344CB8AC3E}">
        <p14:creationId xmlns:p14="http://schemas.microsoft.com/office/powerpoint/2010/main" val="3269048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78BE508-E704-9A4C-B981-2532990F72BF}"/>
              </a:ext>
            </a:extLst>
          </p:cNvPr>
          <p:cNvSpPr>
            <a:spLocks noGrp="1"/>
          </p:cNvSpPr>
          <p:nvPr>
            <p:ph type="ctrTitle"/>
          </p:nvPr>
        </p:nvSpPr>
        <p:spPr>
          <a:xfrm>
            <a:off x="0" y="568642"/>
            <a:ext cx="5174105" cy="3034857"/>
          </a:xfrm>
        </p:spPr>
        <p:txBody>
          <a:bodyPr anchor="b">
            <a:normAutofit/>
          </a:bodyPr>
          <a:lstStyle/>
          <a:p>
            <a:pPr marL="850900" indent="-850900">
              <a:lnSpc>
                <a:spcPct val="100000"/>
              </a:lnSpc>
            </a:pPr>
            <a:r>
              <a:rPr lang="en-GB" sz="5400" b="1" dirty="0">
                <a:solidFill>
                  <a:schemeClr val="bg1"/>
                </a:solidFill>
                <a:effectLst>
                  <a:outerShdw blurRad="50800" dist="38100" dir="2700000" algn="tl" rotWithShape="0">
                    <a:prstClr val="black">
                      <a:alpha val="40000"/>
                    </a:prstClr>
                  </a:outerShdw>
                </a:effectLst>
              </a:rPr>
              <a:t>I. A House of Prayer for All Nations</a:t>
            </a:r>
          </a:p>
        </p:txBody>
      </p:sp>
      <p:cxnSp>
        <p:nvCxnSpPr>
          <p:cNvPr id="27" name="Straight Connector 26">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E1EB4E3-61B1-4945-9E1B-7D71C759CF1B}"/>
              </a:ext>
            </a:extLst>
          </p:cNvPr>
          <p:cNvSpPr txBox="1"/>
          <p:nvPr/>
        </p:nvSpPr>
        <p:spPr>
          <a:xfrm>
            <a:off x="2714439" y="3927130"/>
            <a:ext cx="2375971" cy="584775"/>
          </a:xfrm>
          <a:prstGeom prst="rect">
            <a:avLst/>
          </a:prstGeom>
          <a:noFill/>
        </p:spPr>
        <p:txBody>
          <a:bodyPr wrap="none" rtlCol="0">
            <a:spAutoFit/>
          </a:bodyPr>
          <a:lstStyle/>
          <a:p>
            <a:pPr algn="r"/>
            <a:r>
              <a:rPr lang="en-GB" sz="3200" dirty="0">
                <a:solidFill>
                  <a:schemeClr val="bg1"/>
                </a:solidFill>
              </a:rPr>
              <a:t>Isaiah 56:1-8</a:t>
            </a:r>
          </a:p>
        </p:txBody>
      </p:sp>
      <p:pic>
        <p:nvPicPr>
          <p:cNvPr id="3" name="Picture 2">
            <a:extLst>
              <a:ext uri="{FF2B5EF4-FFF2-40B4-BE49-F238E27FC236}">
                <a16:creationId xmlns:a16="http://schemas.microsoft.com/office/drawing/2014/main" id="{736201FF-95AF-5646-AF89-F3E0007643E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18732" y="1226821"/>
            <a:ext cx="6686722" cy="3638272"/>
          </a:xfrm>
          <a:prstGeom prst="rect">
            <a:avLst/>
          </a:prstGeom>
        </p:spPr>
      </p:pic>
      <p:sp>
        <p:nvSpPr>
          <p:cNvPr id="5" name="TextBox 4">
            <a:extLst>
              <a:ext uri="{FF2B5EF4-FFF2-40B4-BE49-F238E27FC236}">
                <a16:creationId xmlns:a16="http://schemas.microsoft.com/office/drawing/2014/main" id="{947D4C45-3241-5145-8CE4-42B89CF7A56A}"/>
              </a:ext>
            </a:extLst>
          </p:cNvPr>
          <p:cNvSpPr txBox="1"/>
          <p:nvPr/>
        </p:nvSpPr>
        <p:spPr>
          <a:xfrm>
            <a:off x="5889059" y="5261869"/>
            <a:ext cx="5879155" cy="1200329"/>
          </a:xfrm>
          <a:prstGeom prst="rect">
            <a:avLst/>
          </a:prstGeom>
          <a:noFill/>
        </p:spPr>
        <p:txBody>
          <a:bodyPr wrap="square" rtlCol="0">
            <a:spAutoFit/>
          </a:bodyPr>
          <a:lstStyle/>
          <a:p>
            <a:r>
              <a:rPr lang="en-GB" sz="2400" i="1" dirty="0">
                <a:latin typeface="Arial" panose="020B0604020202020204" pitchFamily="34" charset="0"/>
                <a:cs typeface="Arial" panose="020B0604020202020204" pitchFamily="34" charset="0"/>
              </a:rPr>
              <a:t>For my house shall be called </a:t>
            </a:r>
            <a:r>
              <a:rPr lang="en-GB" sz="2400" i="1" dirty="0">
                <a:solidFill>
                  <a:srgbClr val="0070C0"/>
                </a:solidFill>
                <a:latin typeface="Arial" panose="020B0604020202020204" pitchFamily="34" charset="0"/>
                <a:cs typeface="Arial" panose="020B0604020202020204" pitchFamily="34" charset="0"/>
              </a:rPr>
              <a:t>a house of prayer for all nations.</a:t>
            </a:r>
          </a:p>
          <a:p>
            <a:pPr algn="r"/>
            <a:r>
              <a:rPr lang="en-US" sz="2400" i="1" dirty="0">
                <a:latin typeface="Arial" panose="020B0604020202020204" pitchFamily="34" charset="0"/>
                <a:cs typeface="Arial" panose="020B0604020202020204" pitchFamily="34" charset="0"/>
              </a:rPr>
              <a:t>- Isaiah 56:7</a:t>
            </a:r>
          </a:p>
        </p:txBody>
      </p:sp>
    </p:spTree>
    <p:extLst>
      <p:ext uri="{BB962C8B-B14F-4D97-AF65-F5344CB8AC3E}">
        <p14:creationId xmlns:p14="http://schemas.microsoft.com/office/powerpoint/2010/main" val="1454233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3CC32-0141-8541-B2A1-A06DC4EEABAD}"/>
              </a:ext>
            </a:extLst>
          </p:cNvPr>
          <p:cNvSpPr>
            <a:spLocks noGrp="1"/>
          </p:cNvSpPr>
          <p:nvPr>
            <p:ph type="title"/>
          </p:nvPr>
        </p:nvSpPr>
        <p:spPr>
          <a:xfrm>
            <a:off x="661873" y="2305702"/>
            <a:ext cx="8515378" cy="1499616"/>
          </a:xfrm>
        </p:spPr>
        <p:txBody>
          <a:bodyPr>
            <a:noAutofit/>
          </a:bodyPr>
          <a:lstStyle/>
          <a:p>
            <a:pPr algn="ctr"/>
            <a:r>
              <a:rPr lang="en-GB" sz="23500" b="1" dirty="0">
                <a:solidFill>
                  <a:srgbClr val="0070C0"/>
                </a:solidFill>
                <a:latin typeface="Arial" panose="020B0604020202020204" pitchFamily="34" charset="0"/>
                <a:cs typeface="Arial" panose="020B0604020202020204" pitchFamily="34" charset="0"/>
              </a:rPr>
              <a:t>Pray</a:t>
            </a:r>
          </a:p>
        </p:txBody>
      </p:sp>
      <p:sp>
        <p:nvSpPr>
          <p:cNvPr id="5" name="Title 1">
            <a:extLst>
              <a:ext uri="{FF2B5EF4-FFF2-40B4-BE49-F238E27FC236}">
                <a16:creationId xmlns:a16="http://schemas.microsoft.com/office/drawing/2014/main" id="{0577C7E8-9F8A-DF42-B484-173328E0BF7B}"/>
              </a:ext>
            </a:extLst>
          </p:cNvPr>
          <p:cNvSpPr txBox="1">
            <a:spLocks/>
          </p:cNvSpPr>
          <p:nvPr/>
        </p:nvSpPr>
        <p:spPr>
          <a:xfrm>
            <a:off x="0" y="5086351"/>
            <a:ext cx="6362511"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GB" sz="28200" b="1" dirty="0">
                <a:solidFill>
                  <a:srgbClr val="FFC000"/>
                </a:solidFill>
              </a:rPr>
              <a:t>Give</a:t>
            </a:r>
          </a:p>
        </p:txBody>
      </p:sp>
      <p:sp>
        <p:nvSpPr>
          <p:cNvPr id="11" name="TextBox 10">
            <a:extLst>
              <a:ext uri="{FF2B5EF4-FFF2-40B4-BE49-F238E27FC236}">
                <a16:creationId xmlns:a16="http://schemas.microsoft.com/office/drawing/2014/main" id="{7CA4CB09-7536-BF42-B09E-D2D262859763}"/>
              </a:ext>
            </a:extLst>
          </p:cNvPr>
          <p:cNvSpPr txBox="1"/>
          <p:nvPr/>
        </p:nvSpPr>
        <p:spPr>
          <a:xfrm>
            <a:off x="6858000" y="-928688"/>
            <a:ext cx="184731" cy="369332"/>
          </a:xfrm>
          <a:prstGeom prst="rect">
            <a:avLst/>
          </a:prstGeom>
          <a:noFill/>
        </p:spPr>
        <p:txBody>
          <a:bodyPr wrap="none" rtlCol="0">
            <a:spAutoFit/>
          </a:bodyPr>
          <a:lstStyle/>
          <a:p>
            <a:endParaRPr lang="en-GB" dirty="0"/>
          </a:p>
        </p:txBody>
      </p:sp>
      <p:sp>
        <p:nvSpPr>
          <p:cNvPr id="10" name="Title 1">
            <a:extLst>
              <a:ext uri="{FF2B5EF4-FFF2-40B4-BE49-F238E27FC236}">
                <a16:creationId xmlns:a16="http://schemas.microsoft.com/office/drawing/2014/main" id="{8BDF6A8F-A737-F140-85C5-B1888DFA68CC}"/>
              </a:ext>
            </a:extLst>
          </p:cNvPr>
          <p:cNvSpPr txBox="1">
            <a:spLocks/>
          </p:cNvSpPr>
          <p:nvPr/>
        </p:nvSpPr>
        <p:spPr>
          <a:xfrm>
            <a:off x="1094135" y="398862"/>
            <a:ext cx="11097865"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GB" sz="16300" b="1" dirty="0">
                <a:solidFill>
                  <a:srgbClr val="C00000"/>
                </a:solidFill>
                <a:latin typeface="Arial" panose="020B0604020202020204" pitchFamily="34" charset="0"/>
                <a:cs typeface="Arial" panose="020B0604020202020204" pitchFamily="34" charset="0"/>
              </a:rPr>
              <a:t>Educate</a:t>
            </a:r>
          </a:p>
        </p:txBody>
      </p:sp>
      <p:sp>
        <p:nvSpPr>
          <p:cNvPr id="6" name="Title 1">
            <a:extLst>
              <a:ext uri="{FF2B5EF4-FFF2-40B4-BE49-F238E27FC236}">
                <a16:creationId xmlns:a16="http://schemas.microsoft.com/office/drawing/2014/main" id="{7D979BC8-796D-D84D-AC38-376D57001A4A}"/>
              </a:ext>
            </a:extLst>
          </p:cNvPr>
          <p:cNvSpPr txBox="1">
            <a:spLocks/>
          </p:cNvSpPr>
          <p:nvPr/>
        </p:nvSpPr>
        <p:spPr>
          <a:xfrm rot="18900000">
            <a:off x="6020944" y="3385650"/>
            <a:ext cx="6948298" cy="149961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n-GB" sz="40600" b="1" dirty="0">
                <a:solidFill>
                  <a:srgbClr val="00B050"/>
                </a:solidFill>
                <a:latin typeface="Arial Narrow" panose="020B0604020202020204" pitchFamily="34" charset="0"/>
                <a:cs typeface="Arial Narrow" panose="020B0604020202020204" pitchFamily="34" charset="0"/>
              </a:rPr>
              <a:t>Go</a:t>
            </a:r>
          </a:p>
        </p:txBody>
      </p:sp>
    </p:spTree>
    <p:extLst>
      <p:ext uri="{BB962C8B-B14F-4D97-AF65-F5344CB8AC3E}">
        <p14:creationId xmlns:p14="http://schemas.microsoft.com/office/powerpoint/2010/main" val="364513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p:tgtEl>
                                          <p:spTgt spid="6"/>
                                        </p:tgtEl>
                                        <p:attrNameLst>
                                          <p:attrName>ppt_x</p:attrName>
                                        </p:attrNameLst>
                                      </p:cBhvr>
                                      <p:tavLst>
                                        <p:tav tm="0">
                                          <p:val>
                                            <p:strVal val="#ppt_x-#ppt_w*1.125000"/>
                                          </p:val>
                                        </p:tav>
                                        <p:tav tm="100000">
                                          <p:val>
                                            <p:strVal val="#ppt_x"/>
                                          </p:val>
                                        </p:tav>
                                      </p:tavLst>
                                    </p:anim>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0"/>
      <p:bldP spid="10"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792.JPG">
            <a:extLst>
              <a:ext uri="{FF2B5EF4-FFF2-40B4-BE49-F238E27FC236}">
                <a16:creationId xmlns:a16="http://schemas.microsoft.com/office/drawing/2014/main" id="{814021D7-AB4B-E549-B772-84598556AD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5207" y="1729721"/>
            <a:ext cx="5929763" cy="4462147"/>
          </a:xfrm>
          <a:prstGeom prst="rect">
            <a:avLst/>
          </a:prstGeom>
        </p:spPr>
      </p:pic>
      <p:pic>
        <p:nvPicPr>
          <p:cNvPr id="5" name="Picture 4" descr="IMG_0981.JPG">
            <a:extLst>
              <a:ext uri="{FF2B5EF4-FFF2-40B4-BE49-F238E27FC236}">
                <a16:creationId xmlns:a16="http://schemas.microsoft.com/office/drawing/2014/main" id="{DAB2F5BD-291D-3B4C-9E39-6592314D4CF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47848" y="4022831"/>
            <a:ext cx="3453528" cy="2169038"/>
          </a:xfrm>
          <a:prstGeom prst="rect">
            <a:avLst/>
          </a:prstGeom>
        </p:spPr>
      </p:pic>
      <p:pic>
        <p:nvPicPr>
          <p:cNvPr id="6" name="Content Placeholder 5" descr="IMG_2179.JPG">
            <a:extLst>
              <a:ext uri="{FF2B5EF4-FFF2-40B4-BE49-F238E27FC236}">
                <a16:creationId xmlns:a16="http://schemas.microsoft.com/office/drawing/2014/main" id="{B2AD6E60-3B37-6F4B-857A-038E77CE5440}"/>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a:stretch/>
        </p:blipFill>
        <p:spPr>
          <a:xfrm>
            <a:off x="6962883" y="1671810"/>
            <a:ext cx="3453528" cy="2169038"/>
          </a:xfrm>
          <a:prstGeom prst="rect">
            <a:avLst/>
          </a:prstGeom>
        </p:spPr>
      </p:pic>
      <p:sp>
        <p:nvSpPr>
          <p:cNvPr id="8" name="Title 7">
            <a:extLst>
              <a:ext uri="{FF2B5EF4-FFF2-40B4-BE49-F238E27FC236}">
                <a16:creationId xmlns:a16="http://schemas.microsoft.com/office/drawing/2014/main" id="{7CDC7C24-B946-DA48-AC17-A69C38556E02}"/>
              </a:ext>
            </a:extLst>
          </p:cNvPr>
          <p:cNvSpPr>
            <a:spLocks noGrp="1"/>
          </p:cNvSpPr>
          <p:nvPr>
            <p:ph type="title"/>
          </p:nvPr>
        </p:nvSpPr>
        <p:spPr>
          <a:xfrm>
            <a:off x="1235964" y="156218"/>
            <a:ext cx="9720072" cy="1499616"/>
          </a:xfrm>
        </p:spPr>
        <p:txBody>
          <a:bodyPr/>
          <a:lstStyle/>
          <a:p>
            <a:r>
              <a:rPr lang="en-US" b="1" dirty="0">
                <a:solidFill>
                  <a:schemeClr val="accent2"/>
                </a:solidFill>
              </a:rPr>
              <a:t>Cornerstone Student Centre</a:t>
            </a:r>
          </a:p>
        </p:txBody>
      </p:sp>
    </p:spTree>
    <p:extLst>
      <p:ext uri="{BB962C8B-B14F-4D97-AF65-F5344CB8AC3E}">
        <p14:creationId xmlns:p14="http://schemas.microsoft.com/office/powerpoint/2010/main" val="2193037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22A05F-BDEE-A94B-AE60-BA4BDC45D10E}"/>
              </a:ext>
            </a:extLst>
          </p:cNvPr>
          <p:cNvGrpSpPr/>
          <p:nvPr/>
        </p:nvGrpSpPr>
        <p:grpSpPr>
          <a:xfrm>
            <a:off x="8376812" y="121299"/>
            <a:ext cx="3624688" cy="6615401"/>
            <a:chOff x="8062487" y="114299"/>
            <a:chExt cx="3624688" cy="6615401"/>
          </a:xfrm>
        </p:grpSpPr>
        <p:pic>
          <p:nvPicPr>
            <p:cNvPr id="5" name="Picture 3" descr="Map 1 - Thailand Overview">
              <a:extLst>
                <a:ext uri="{FF2B5EF4-FFF2-40B4-BE49-F238E27FC236}">
                  <a16:creationId xmlns:a16="http://schemas.microsoft.com/office/drawing/2014/main" id="{9CD00400-A812-EB4A-B9C2-10A88F563B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62487" y="114299"/>
              <a:ext cx="3624688" cy="6615401"/>
            </a:xfrm>
            <a:prstGeom prst="rect">
              <a:avLst/>
            </a:prstGeom>
            <a:noFill/>
            <a:ln>
              <a:solidFill>
                <a:srgbClr val="0070C0"/>
              </a:solidFill>
            </a:ln>
          </p:spPr>
        </p:pic>
        <p:sp>
          <p:nvSpPr>
            <p:cNvPr id="6" name="Text Box 5">
              <a:extLst>
                <a:ext uri="{FF2B5EF4-FFF2-40B4-BE49-F238E27FC236}">
                  <a16:creationId xmlns:a16="http://schemas.microsoft.com/office/drawing/2014/main" id="{A2211B1E-A358-AC4C-BAD3-D19BAB3622DB}"/>
                </a:ext>
              </a:extLst>
            </p:cNvPr>
            <p:cNvSpPr txBox="1">
              <a:spLocks noChangeArrowheads="1"/>
            </p:cNvSpPr>
            <p:nvPr/>
          </p:nvSpPr>
          <p:spPr bwMode="auto">
            <a:xfrm>
              <a:off x="9782732" y="4577105"/>
              <a:ext cx="1600206" cy="415498"/>
            </a:xfrm>
            <a:prstGeom prst="rect">
              <a:avLst/>
            </a:prstGeom>
            <a:noFill/>
            <a:ln w="6350" cap="rnd">
              <a:solidFill>
                <a:srgbClr val="000000"/>
              </a:solidFill>
              <a:prstDash val="sysDot"/>
              <a:miter lim="800000"/>
              <a:headEnd/>
              <a:tailEnd/>
            </a:ln>
            <a:effectLst/>
          </p:spPr>
          <p:txBody>
            <a:bodyPr wrap="square">
              <a:spAutoFit/>
            </a:bodyPr>
            <a:lstStyle/>
            <a:p>
              <a:pPr>
                <a:spcBef>
                  <a:spcPct val="50000"/>
                </a:spcBef>
              </a:pPr>
              <a:r>
                <a:rPr lang="th-TH" sz="2100" dirty="0">
                  <a:solidFill>
                    <a:srgbClr val="000000"/>
                  </a:solidFill>
                </a:rPr>
                <a:t> </a:t>
              </a:r>
              <a:r>
                <a:rPr lang="en-US" sz="2100" dirty="0">
                  <a:solidFill>
                    <a:srgbClr val="000000"/>
                  </a:solidFill>
                </a:rPr>
                <a:t>  </a:t>
              </a:r>
              <a:r>
                <a:rPr lang="en-US" sz="1350" dirty="0">
                  <a:solidFill>
                    <a:srgbClr val="000000"/>
                  </a:solidFill>
                </a:rPr>
                <a:t>= </a:t>
              </a:r>
              <a:r>
                <a:rPr lang="en-US" sz="1350" dirty="0">
                  <a:solidFill>
                    <a:srgbClr val="000000"/>
                  </a:solidFill>
                  <a:latin typeface="Bookman Old Style"/>
                  <a:cs typeface="Bookman Old Style"/>
                </a:rPr>
                <a:t>1Church</a:t>
              </a:r>
              <a:endParaRPr lang="th-TH" sz="1350" dirty="0">
                <a:solidFill>
                  <a:srgbClr val="000000"/>
                </a:solidFill>
                <a:latin typeface="Bookman Old Style"/>
                <a:cs typeface="Bookman Old Style"/>
              </a:endParaRPr>
            </a:p>
          </p:txBody>
        </p:sp>
        <p:sp>
          <p:nvSpPr>
            <p:cNvPr id="7" name="Oval 6">
              <a:extLst>
                <a:ext uri="{FF2B5EF4-FFF2-40B4-BE49-F238E27FC236}">
                  <a16:creationId xmlns:a16="http://schemas.microsoft.com/office/drawing/2014/main" id="{98DFF9F8-88C6-E345-A8AA-F4765D740F6C}"/>
                </a:ext>
              </a:extLst>
            </p:cNvPr>
            <p:cNvSpPr/>
            <p:nvPr/>
          </p:nvSpPr>
          <p:spPr>
            <a:xfrm>
              <a:off x="9949758" y="4784854"/>
              <a:ext cx="45719" cy="45719"/>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1F25594C-813F-9A48-9001-8BF989BC8E24}"/>
              </a:ext>
            </a:extLst>
          </p:cNvPr>
          <p:cNvSpPr txBox="1"/>
          <p:nvPr/>
        </p:nvSpPr>
        <p:spPr>
          <a:xfrm>
            <a:off x="937649" y="659011"/>
            <a:ext cx="7263375" cy="6063198"/>
          </a:xfrm>
          <a:prstGeom prst="rect">
            <a:avLst/>
          </a:prstGeom>
          <a:noFill/>
        </p:spPr>
        <p:txBody>
          <a:bodyPr wrap="square" rtlCol="0">
            <a:spAutoFit/>
          </a:bodyPr>
          <a:lstStyle/>
          <a:p>
            <a:r>
              <a:rPr lang="en-SG" sz="3000" b="1" baseline="30000" dirty="0"/>
              <a:t>35 </a:t>
            </a:r>
            <a:r>
              <a:rPr lang="en-SG" sz="3000" dirty="0"/>
              <a:t>And Jesus went throughout all the cities and villages, teaching in their synagogues and proclaiming the gospel of the kingdom and healing every disease and every affliction. </a:t>
            </a:r>
            <a:r>
              <a:rPr lang="en-SG" sz="3000" b="1" baseline="30000" dirty="0"/>
              <a:t>36 </a:t>
            </a:r>
            <a:r>
              <a:rPr lang="en-SG" sz="3000" dirty="0"/>
              <a:t>When he saw the crowds, he had </a:t>
            </a:r>
            <a:r>
              <a:rPr lang="en-SG" sz="3000" b="1" dirty="0">
                <a:solidFill>
                  <a:srgbClr val="0070C0"/>
                </a:solidFill>
              </a:rPr>
              <a:t>compassion</a:t>
            </a:r>
            <a:r>
              <a:rPr lang="en-SG" sz="3000" dirty="0"/>
              <a:t> for them, because they were harassed and helpless, like sheep without a shepherd. </a:t>
            </a:r>
            <a:r>
              <a:rPr lang="en-SG" sz="3000" b="1" baseline="30000" dirty="0"/>
              <a:t>37 </a:t>
            </a:r>
            <a:r>
              <a:rPr lang="en-SG" sz="3000" dirty="0"/>
              <a:t>Then he said to his disciples, </a:t>
            </a:r>
          </a:p>
          <a:p>
            <a:r>
              <a:rPr lang="en-SG" sz="3000" b="1" dirty="0">
                <a:solidFill>
                  <a:srgbClr val="0070C0"/>
                </a:solidFill>
              </a:rPr>
              <a:t>“The harvest is plentiful, but the laborers are few;</a:t>
            </a:r>
            <a:r>
              <a:rPr lang="en-SG" sz="3000" b="1" baseline="30000" dirty="0">
                <a:solidFill>
                  <a:srgbClr val="0070C0"/>
                </a:solidFill>
              </a:rPr>
              <a:t>38 </a:t>
            </a:r>
            <a:r>
              <a:rPr lang="en-SG" sz="3000" b="1" dirty="0">
                <a:solidFill>
                  <a:srgbClr val="0070C0"/>
                </a:solidFill>
              </a:rPr>
              <a:t>therefore pray earnestly to the Lord of the harvest to send out laborers into his harvest.”</a:t>
            </a:r>
          </a:p>
          <a:p>
            <a:pPr algn="r"/>
            <a:r>
              <a:rPr lang="en-SG" sz="2800" dirty="0"/>
              <a:t>(Matthew 9:35-38)</a:t>
            </a:r>
          </a:p>
        </p:txBody>
      </p:sp>
    </p:spTree>
    <p:extLst>
      <p:ext uri="{BB962C8B-B14F-4D97-AF65-F5344CB8AC3E}">
        <p14:creationId xmlns:p14="http://schemas.microsoft.com/office/powerpoint/2010/main" val="75305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4BD851-1D66-5A44-A68A-A2B8B371D88D}"/>
              </a:ext>
            </a:extLst>
          </p:cNvPr>
          <p:cNvSpPr>
            <a:spLocks noGrp="1"/>
          </p:cNvSpPr>
          <p:nvPr>
            <p:ph idx="1"/>
          </p:nvPr>
        </p:nvSpPr>
        <p:spPr>
          <a:xfrm>
            <a:off x="1077915" y="769171"/>
            <a:ext cx="10638803" cy="5370371"/>
          </a:xfrm>
        </p:spPr>
        <p:txBody>
          <a:bodyPr>
            <a:noAutofit/>
          </a:bodyPr>
          <a:lstStyle/>
          <a:p>
            <a:pPr>
              <a:lnSpc>
                <a:spcPct val="100000"/>
              </a:lnSpc>
            </a:pPr>
            <a:r>
              <a:rPr lang="en-GB" sz="3600" dirty="0"/>
              <a:t>The LORD said, “…Abraham shall surely become a great and mighty nation, and </a:t>
            </a:r>
            <a:r>
              <a:rPr lang="en-GB" sz="3600" b="1" dirty="0">
                <a:solidFill>
                  <a:srgbClr val="0070C0"/>
                </a:solidFill>
              </a:rPr>
              <a:t>all the nations</a:t>
            </a:r>
            <a:r>
              <a:rPr lang="en-GB" sz="3600" dirty="0">
                <a:solidFill>
                  <a:srgbClr val="0070C0"/>
                </a:solidFill>
              </a:rPr>
              <a:t> </a:t>
            </a:r>
            <a:r>
              <a:rPr lang="en-GB" sz="3600" dirty="0"/>
              <a:t>of the earth shall be blessed through him” (Gen 18:18)</a:t>
            </a:r>
          </a:p>
          <a:p>
            <a:pPr>
              <a:lnSpc>
                <a:spcPct val="100000"/>
              </a:lnSpc>
            </a:pPr>
            <a:endParaRPr lang="en-GB" sz="3600" dirty="0"/>
          </a:p>
          <a:p>
            <a:pPr marL="90488" indent="-90488">
              <a:lnSpc>
                <a:spcPct val="100000"/>
              </a:lnSpc>
              <a:tabLst>
                <a:tab pos="3549650" algn="l"/>
              </a:tabLst>
            </a:pPr>
            <a:r>
              <a:rPr lang="en-GB" sz="3600" dirty="0"/>
              <a:t>Now therefore, if you will indeed obey my voice and keep my covenant, you shall be my </a:t>
            </a:r>
            <a:r>
              <a:rPr lang="en-GB" sz="3600" b="1" dirty="0">
                <a:solidFill>
                  <a:srgbClr val="0070C0"/>
                </a:solidFill>
              </a:rPr>
              <a:t>treasured possession </a:t>
            </a:r>
            <a:r>
              <a:rPr lang="en-GB" sz="3600" dirty="0"/>
              <a:t>among all peoples… and you shall be for me a </a:t>
            </a:r>
            <a:r>
              <a:rPr lang="en-GB" sz="3600" b="1" dirty="0">
                <a:solidFill>
                  <a:srgbClr val="0070C0"/>
                </a:solidFill>
              </a:rPr>
              <a:t>kingdom of priests </a:t>
            </a:r>
            <a:r>
              <a:rPr lang="en-GB" sz="3600" dirty="0"/>
              <a:t>and a </a:t>
            </a:r>
            <a:r>
              <a:rPr lang="en-GB" sz="3600" b="1" dirty="0">
                <a:solidFill>
                  <a:srgbClr val="0070C0"/>
                </a:solidFill>
              </a:rPr>
              <a:t>holy nation</a:t>
            </a:r>
            <a:r>
              <a:rPr lang="en-GB" sz="3600" dirty="0"/>
              <a:t>.’ (Ex 19:5-6)</a:t>
            </a:r>
          </a:p>
        </p:txBody>
      </p:sp>
    </p:spTree>
    <p:extLst>
      <p:ext uri="{BB962C8B-B14F-4D97-AF65-F5344CB8AC3E}">
        <p14:creationId xmlns:p14="http://schemas.microsoft.com/office/powerpoint/2010/main" val="168470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00D1D-D0AE-AF42-8B60-AFBDD5140C6A}"/>
              </a:ext>
            </a:extLst>
          </p:cNvPr>
          <p:cNvSpPr>
            <a:spLocks noGrp="1"/>
          </p:cNvSpPr>
          <p:nvPr>
            <p:ph type="title"/>
          </p:nvPr>
        </p:nvSpPr>
        <p:spPr>
          <a:xfrm>
            <a:off x="1024127" y="585216"/>
            <a:ext cx="10893053" cy="1499616"/>
          </a:xfrm>
        </p:spPr>
        <p:txBody>
          <a:bodyPr>
            <a:normAutofit/>
          </a:bodyPr>
          <a:lstStyle/>
          <a:p>
            <a:r>
              <a:rPr lang="en-GB" sz="4400" dirty="0">
                <a:solidFill>
                  <a:srgbClr val="0070C0"/>
                </a:solidFill>
              </a:rPr>
              <a:t>Isaiah 56: </a:t>
            </a:r>
            <a:br>
              <a:rPr lang="en-GB" sz="4400" dirty="0">
                <a:solidFill>
                  <a:srgbClr val="0070C0"/>
                </a:solidFill>
              </a:rPr>
            </a:br>
            <a:r>
              <a:rPr lang="en-GB" sz="4400" dirty="0">
                <a:solidFill>
                  <a:srgbClr val="0070C0"/>
                </a:solidFill>
              </a:rPr>
              <a:t>Salvation For the Foreigners </a:t>
            </a:r>
          </a:p>
        </p:txBody>
      </p:sp>
      <p:sp>
        <p:nvSpPr>
          <p:cNvPr id="3" name="Content Placeholder 2">
            <a:extLst>
              <a:ext uri="{FF2B5EF4-FFF2-40B4-BE49-F238E27FC236}">
                <a16:creationId xmlns:a16="http://schemas.microsoft.com/office/drawing/2014/main" id="{600332AD-9E59-9640-B8B1-E93D636F135F}"/>
              </a:ext>
            </a:extLst>
          </p:cNvPr>
          <p:cNvSpPr>
            <a:spLocks noGrp="1"/>
          </p:cNvSpPr>
          <p:nvPr>
            <p:ph idx="1"/>
          </p:nvPr>
        </p:nvSpPr>
        <p:spPr/>
        <p:txBody>
          <a:bodyPr numCol="1">
            <a:normAutofit/>
          </a:bodyPr>
          <a:lstStyle/>
          <a:p>
            <a:r>
              <a:rPr lang="en-GB" sz="3600" baseline="30000" dirty="0">
                <a:solidFill>
                  <a:srgbClr val="0070C0"/>
                </a:solidFill>
              </a:rPr>
              <a:t>1</a:t>
            </a:r>
            <a:r>
              <a:rPr lang="en-GB" sz="3600" dirty="0"/>
              <a:t>Thus says the LORD:</a:t>
            </a:r>
          </a:p>
          <a:p>
            <a:r>
              <a:rPr lang="en-GB" sz="3600" dirty="0"/>
              <a:t>“Keep justice, and do righteousness,</a:t>
            </a:r>
          </a:p>
          <a:p>
            <a:r>
              <a:rPr lang="en-GB" sz="3600" dirty="0"/>
              <a:t>for soon my </a:t>
            </a:r>
            <a:r>
              <a:rPr lang="en-GB" sz="3600" dirty="0">
                <a:solidFill>
                  <a:srgbClr val="0070C0"/>
                </a:solidFill>
              </a:rPr>
              <a:t>salvation</a:t>
            </a:r>
            <a:r>
              <a:rPr lang="en-GB" sz="3600" dirty="0"/>
              <a:t> will come,</a:t>
            </a:r>
          </a:p>
          <a:p>
            <a:r>
              <a:rPr lang="en-GB" sz="3600" dirty="0"/>
              <a:t>and my righteousness be revealed.</a:t>
            </a:r>
          </a:p>
        </p:txBody>
      </p:sp>
    </p:spTree>
    <p:extLst>
      <p:ext uri="{BB962C8B-B14F-4D97-AF65-F5344CB8AC3E}">
        <p14:creationId xmlns:p14="http://schemas.microsoft.com/office/powerpoint/2010/main" val="2920340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0332AD-9E59-9640-B8B1-E93D636F135F}"/>
              </a:ext>
            </a:extLst>
          </p:cNvPr>
          <p:cNvSpPr>
            <a:spLocks noGrp="1"/>
          </p:cNvSpPr>
          <p:nvPr>
            <p:ph idx="1"/>
          </p:nvPr>
        </p:nvSpPr>
        <p:spPr>
          <a:xfrm>
            <a:off x="1086522" y="480059"/>
            <a:ext cx="10682343" cy="5897881"/>
          </a:xfrm>
        </p:spPr>
        <p:txBody>
          <a:bodyPr numCol="1" spcCol="360000">
            <a:normAutofit fontScale="92500"/>
          </a:bodyPr>
          <a:lstStyle/>
          <a:p>
            <a:pPr marL="361950" indent="-361950">
              <a:lnSpc>
                <a:spcPct val="100000"/>
              </a:lnSpc>
              <a:spcBef>
                <a:spcPts val="0"/>
              </a:spcBef>
              <a:spcAft>
                <a:spcPts val="0"/>
              </a:spcAft>
              <a:buNone/>
            </a:pPr>
            <a:r>
              <a:rPr lang="en-GB" sz="3600" baseline="30000" dirty="0">
                <a:solidFill>
                  <a:srgbClr val="0070C0"/>
                </a:solidFill>
              </a:rPr>
              <a:t>3</a:t>
            </a:r>
            <a:r>
              <a:rPr lang="en-GB" sz="3600" dirty="0"/>
              <a:t> Let not the </a:t>
            </a:r>
            <a:r>
              <a:rPr lang="en-GB" sz="3600" dirty="0">
                <a:solidFill>
                  <a:srgbClr val="0070C0"/>
                </a:solidFill>
              </a:rPr>
              <a:t>foreigner</a:t>
            </a:r>
            <a:r>
              <a:rPr lang="en-GB" sz="3600" dirty="0"/>
              <a:t> who has joined himself to the LORD say,</a:t>
            </a:r>
          </a:p>
          <a:p>
            <a:pPr marL="501650" indent="-501650">
              <a:lnSpc>
                <a:spcPct val="100000"/>
              </a:lnSpc>
              <a:spcBef>
                <a:spcPts val="0"/>
              </a:spcBef>
              <a:spcAft>
                <a:spcPts val="0"/>
              </a:spcAft>
            </a:pPr>
            <a:r>
              <a:rPr lang="en-GB" sz="3600" dirty="0"/>
              <a:t>“The LORD will surely separate me from his people”;</a:t>
            </a:r>
          </a:p>
          <a:p>
            <a:pPr marL="501650" indent="-501650">
              <a:lnSpc>
                <a:spcPct val="100000"/>
              </a:lnSpc>
              <a:spcBef>
                <a:spcPts val="0"/>
              </a:spcBef>
              <a:spcAft>
                <a:spcPts val="0"/>
              </a:spcAft>
            </a:pPr>
            <a:r>
              <a:rPr lang="en-GB" sz="3600" dirty="0"/>
              <a:t>and let not the eunuch say, “Behold, I am a dry tree.”</a:t>
            </a:r>
          </a:p>
          <a:p>
            <a:pPr marL="501650" indent="-501650">
              <a:spcBef>
                <a:spcPts val="0"/>
              </a:spcBef>
              <a:spcAft>
                <a:spcPts val="0"/>
              </a:spcAft>
            </a:pPr>
            <a:endParaRPr lang="en-GB" sz="2000" dirty="0"/>
          </a:p>
          <a:p>
            <a:pPr marL="0" indent="0">
              <a:spcBef>
                <a:spcPts val="0"/>
              </a:spcBef>
              <a:spcAft>
                <a:spcPts val="0"/>
              </a:spcAft>
              <a:buNone/>
            </a:pPr>
            <a:r>
              <a:rPr lang="en-GB" sz="3600" baseline="30000" dirty="0">
                <a:solidFill>
                  <a:srgbClr val="0070C0"/>
                </a:solidFill>
              </a:rPr>
              <a:t>4</a:t>
            </a:r>
            <a:r>
              <a:rPr lang="en-GB" sz="3600" dirty="0">
                <a:solidFill>
                  <a:srgbClr val="0070C0"/>
                </a:solidFill>
              </a:rPr>
              <a:t> </a:t>
            </a:r>
            <a:r>
              <a:rPr lang="en-GB" sz="3600" dirty="0"/>
              <a:t>For thus says the LORD:</a:t>
            </a:r>
          </a:p>
          <a:p>
            <a:pPr marL="501650" indent="-501650">
              <a:lnSpc>
                <a:spcPct val="100000"/>
              </a:lnSpc>
              <a:spcBef>
                <a:spcPts val="0"/>
              </a:spcBef>
              <a:spcAft>
                <a:spcPts val="0"/>
              </a:spcAft>
            </a:pPr>
            <a:r>
              <a:rPr lang="en-GB" sz="3600" dirty="0"/>
              <a:t>“To the </a:t>
            </a:r>
            <a:r>
              <a:rPr lang="en-GB" sz="3600" dirty="0">
                <a:solidFill>
                  <a:srgbClr val="0070C0"/>
                </a:solidFill>
              </a:rPr>
              <a:t>eunuchs</a:t>
            </a:r>
            <a:r>
              <a:rPr lang="en-GB" sz="3600" dirty="0"/>
              <a:t> who keep my Sabbaths, who choose the things that please me and hold fast my covenant,</a:t>
            </a:r>
          </a:p>
          <a:p>
            <a:pPr marL="501650" indent="-501650">
              <a:spcBef>
                <a:spcPts val="0"/>
              </a:spcBef>
              <a:spcAft>
                <a:spcPts val="0"/>
              </a:spcAft>
            </a:pPr>
            <a:endParaRPr lang="en-GB" sz="2000" dirty="0"/>
          </a:p>
          <a:p>
            <a:pPr marL="0" indent="0">
              <a:lnSpc>
                <a:spcPct val="100000"/>
              </a:lnSpc>
              <a:spcBef>
                <a:spcPts val="0"/>
              </a:spcBef>
              <a:spcAft>
                <a:spcPts val="0"/>
              </a:spcAft>
              <a:buNone/>
            </a:pPr>
            <a:r>
              <a:rPr lang="en-GB" sz="3600" baseline="30000" dirty="0">
                <a:solidFill>
                  <a:srgbClr val="0070C0"/>
                </a:solidFill>
              </a:rPr>
              <a:t>5</a:t>
            </a:r>
            <a:r>
              <a:rPr lang="en-GB" sz="3600" dirty="0">
                <a:solidFill>
                  <a:srgbClr val="0070C0"/>
                </a:solidFill>
              </a:rPr>
              <a:t> </a:t>
            </a:r>
            <a:r>
              <a:rPr lang="en-GB" sz="3600" dirty="0"/>
              <a:t>I will give in my house and within my walls a monument and a name better than sons and daughters; I will give them an everlasting name that shall not e cut off.</a:t>
            </a:r>
          </a:p>
        </p:txBody>
      </p:sp>
    </p:spTree>
    <p:extLst>
      <p:ext uri="{BB962C8B-B14F-4D97-AF65-F5344CB8AC3E}">
        <p14:creationId xmlns:p14="http://schemas.microsoft.com/office/powerpoint/2010/main" val="2200886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7AC56E-D59D-6846-A886-CBA5AC7D830B}"/>
              </a:ext>
            </a:extLst>
          </p:cNvPr>
          <p:cNvSpPr>
            <a:spLocks noGrp="1"/>
          </p:cNvSpPr>
          <p:nvPr>
            <p:ph idx="1"/>
          </p:nvPr>
        </p:nvSpPr>
        <p:spPr>
          <a:xfrm>
            <a:off x="1024128" y="1457325"/>
            <a:ext cx="10398123" cy="4852035"/>
          </a:xfrm>
        </p:spPr>
        <p:txBody>
          <a:bodyPr>
            <a:normAutofit/>
          </a:bodyPr>
          <a:lstStyle/>
          <a:p>
            <a:pPr marL="585788" indent="-585788">
              <a:lnSpc>
                <a:spcPct val="100000"/>
              </a:lnSpc>
              <a:buNone/>
            </a:pPr>
            <a:r>
              <a:rPr lang="en-GB" sz="3600" baseline="30000" dirty="0">
                <a:solidFill>
                  <a:srgbClr val="0070C0"/>
                </a:solidFill>
              </a:rPr>
              <a:t>7</a:t>
            </a:r>
            <a:r>
              <a:rPr lang="en-GB" sz="3600" dirty="0"/>
              <a:t> these I will bring to my holy mountain, and make them joyful in my house of prayer; their burnt offerings and their sacrifices will be accepted on my altar;</a:t>
            </a:r>
          </a:p>
          <a:p>
            <a:pPr marL="585788" indent="-585788">
              <a:lnSpc>
                <a:spcPct val="100000"/>
              </a:lnSpc>
            </a:pPr>
            <a:r>
              <a:rPr lang="en-GB" sz="3600" dirty="0"/>
              <a:t>for my house shall be called </a:t>
            </a:r>
            <a:r>
              <a:rPr lang="en-GB" sz="3600" dirty="0">
                <a:solidFill>
                  <a:srgbClr val="0070C0"/>
                </a:solidFill>
              </a:rPr>
              <a:t>a house of prayer for all peoples.”</a:t>
            </a:r>
          </a:p>
        </p:txBody>
      </p:sp>
    </p:spTree>
    <p:extLst>
      <p:ext uri="{BB962C8B-B14F-4D97-AF65-F5344CB8AC3E}">
        <p14:creationId xmlns:p14="http://schemas.microsoft.com/office/powerpoint/2010/main" val="1112915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C298EE-AD4F-8142-A9F9-57C9C6AFA93A}"/>
              </a:ext>
            </a:extLst>
          </p:cNvPr>
          <p:cNvSpPr>
            <a:spLocks noGrp="1"/>
          </p:cNvSpPr>
          <p:nvPr>
            <p:ph idx="1"/>
          </p:nvPr>
        </p:nvSpPr>
        <p:spPr>
          <a:xfrm>
            <a:off x="1235963" y="909021"/>
            <a:ext cx="9720073" cy="4023360"/>
          </a:xfrm>
        </p:spPr>
        <p:txBody>
          <a:bodyPr>
            <a:normAutofit/>
          </a:bodyPr>
          <a:lstStyle/>
          <a:p>
            <a:r>
              <a:rPr lang="en-GB" sz="3600" baseline="30000" dirty="0">
                <a:solidFill>
                  <a:srgbClr val="0070C0"/>
                </a:solidFill>
              </a:rPr>
              <a:t>8</a:t>
            </a:r>
            <a:r>
              <a:rPr lang="en-GB" sz="3600" dirty="0"/>
              <a:t> The Lord GOD, who </a:t>
            </a:r>
            <a:r>
              <a:rPr lang="en-GB" sz="3600" b="1" dirty="0">
                <a:solidFill>
                  <a:srgbClr val="0070C0"/>
                </a:solidFill>
              </a:rPr>
              <a:t>gathers</a:t>
            </a:r>
            <a:r>
              <a:rPr lang="en-GB" sz="3600" dirty="0"/>
              <a:t> the outcasts of Israel, declares,</a:t>
            </a:r>
          </a:p>
          <a:p>
            <a:pPr marL="0" indent="0">
              <a:buNone/>
            </a:pPr>
            <a:r>
              <a:rPr lang="en-GB" sz="3600" dirty="0"/>
              <a:t>“I will </a:t>
            </a:r>
            <a:r>
              <a:rPr lang="en-GB" sz="3600" b="1" dirty="0">
                <a:solidFill>
                  <a:srgbClr val="0070C0"/>
                </a:solidFill>
              </a:rPr>
              <a:t>gather</a:t>
            </a:r>
            <a:r>
              <a:rPr lang="en-GB" sz="3600" dirty="0"/>
              <a:t> yet others to him</a:t>
            </a:r>
          </a:p>
          <a:p>
            <a:r>
              <a:rPr lang="en-GB" sz="3600" dirty="0"/>
              <a:t>besides those already </a:t>
            </a:r>
            <a:r>
              <a:rPr lang="en-GB" sz="3600" b="1" dirty="0">
                <a:solidFill>
                  <a:srgbClr val="0070C0"/>
                </a:solidFill>
              </a:rPr>
              <a:t>gathered</a:t>
            </a:r>
            <a:r>
              <a:rPr lang="en-GB" sz="3600" dirty="0"/>
              <a:t>.”</a:t>
            </a:r>
          </a:p>
        </p:txBody>
      </p:sp>
      <p:sp>
        <p:nvSpPr>
          <p:cNvPr id="4" name="TextBox 3">
            <a:extLst>
              <a:ext uri="{FF2B5EF4-FFF2-40B4-BE49-F238E27FC236}">
                <a16:creationId xmlns:a16="http://schemas.microsoft.com/office/drawing/2014/main" id="{1DE61CD3-4CE4-1947-B342-0AAC0E94B19C}"/>
              </a:ext>
            </a:extLst>
          </p:cNvPr>
          <p:cNvSpPr txBox="1"/>
          <p:nvPr/>
        </p:nvSpPr>
        <p:spPr>
          <a:xfrm>
            <a:off x="2401519" y="4399991"/>
            <a:ext cx="9274629" cy="1754326"/>
          </a:xfrm>
          <a:prstGeom prst="rect">
            <a:avLst/>
          </a:prstGeom>
          <a:noFill/>
          <a:ln>
            <a:solidFill>
              <a:srgbClr val="0070C0"/>
            </a:solidFill>
          </a:ln>
        </p:spPr>
        <p:txBody>
          <a:bodyPr wrap="square" rtlCol="0" anchor="ctr">
            <a:spAutoFit/>
          </a:bodyPr>
          <a:lstStyle/>
          <a:p>
            <a:pPr algn="ctr"/>
            <a:r>
              <a:rPr lang="en-GB" sz="3600" dirty="0"/>
              <a:t>“</a:t>
            </a:r>
            <a:r>
              <a:rPr lang="en-GB" sz="3600" i="1" dirty="0"/>
              <a:t>Give praise to the Lord, </a:t>
            </a:r>
            <a:r>
              <a:rPr lang="en-GB" sz="3600" b="1" i="1" dirty="0">
                <a:solidFill>
                  <a:srgbClr val="0070C0"/>
                </a:solidFill>
              </a:rPr>
              <a:t>proclaim</a:t>
            </a:r>
            <a:r>
              <a:rPr lang="en-GB" sz="3600" i="1" dirty="0"/>
              <a:t> his name; make known among the nations what he has done, and proclaim that his name is exalted.</a:t>
            </a:r>
            <a:r>
              <a:rPr lang="en-GB" sz="3600" dirty="0"/>
              <a:t>” (Isaiah 12:4 )</a:t>
            </a:r>
            <a:endParaRPr lang="en-SG" sz="3600" dirty="0"/>
          </a:p>
        </p:txBody>
      </p:sp>
    </p:spTree>
    <p:extLst>
      <p:ext uri="{BB962C8B-B14F-4D97-AF65-F5344CB8AC3E}">
        <p14:creationId xmlns:p14="http://schemas.microsoft.com/office/powerpoint/2010/main" val="31021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n old building&#10;&#10;Description automatically generated">
            <a:extLst>
              <a:ext uri="{FF2B5EF4-FFF2-40B4-BE49-F238E27FC236}">
                <a16:creationId xmlns:a16="http://schemas.microsoft.com/office/drawing/2014/main" id="{FBD0BA21-C41E-7642-B07D-01C032E847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grpSp>
        <p:nvGrpSpPr>
          <p:cNvPr id="9" name="Group 8">
            <a:extLst>
              <a:ext uri="{FF2B5EF4-FFF2-40B4-BE49-F238E27FC236}">
                <a16:creationId xmlns:a16="http://schemas.microsoft.com/office/drawing/2014/main" id="{A711A498-827C-1346-81CD-3960DBE54E54}"/>
              </a:ext>
            </a:extLst>
          </p:cNvPr>
          <p:cNvGrpSpPr/>
          <p:nvPr/>
        </p:nvGrpSpPr>
        <p:grpSpPr>
          <a:xfrm>
            <a:off x="-797627" y="3136097"/>
            <a:ext cx="12321100" cy="5549758"/>
            <a:chOff x="-797627" y="3136097"/>
            <a:chExt cx="12321100" cy="5549758"/>
          </a:xfrm>
        </p:grpSpPr>
        <p:grpSp>
          <p:nvGrpSpPr>
            <p:cNvPr id="6" name="Group 5">
              <a:extLst>
                <a:ext uri="{FF2B5EF4-FFF2-40B4-BE49-F238E27FC236}">
                  <a16:creationId xmlns:a16="http://schemas.microsoft.com/office/drawing/2014/main" id="{591E3ECB-7F2E-A149-8BB9-44051872E79D}"/>
                </a:ext>
              </a:extLst>
            </p:cNvPr>
            <p:cNvGrpSpPr/>
            <p:nvPr/>
          </p:nvGrpSpPr>
          <p:grpSpPr>
            <a:xfrm>
              <a:off x="-797627" y="3136097"/>
              <a:ext cx="12171807" cy="5549758"/>
              <a:chOff x="-797627" y="3136097"/>
              <a:chExt cx="12171807" cy="5549758"/>
            </a:xfrm>
          </p:grpSpPr>
          <p:grpSp>
            <p:nvGrpSpPr>
              <p:cNvPr id="2" name="Group 1">
                <a:extLst>
                  <a:ext uri="{FF2B5EF4-FFF2-40B4-BE49-F238E27FC236}">
                    <a16:creationId xmlns:a16="http://schemas.microsoft.com/office/drawing/2014/main" id="{8CC8AA32-64AC-774F-9CF6-97AC437F9F1F}"/>
                  </a:ext>
                </a:extLst>
              </p:cNvPr>
              <p:cNvGrpSpPr/>
              <p:nvPr/>
            </p:nvGrpSpPr>
            <p:grpSpPr>
              <a:xfrm>
                <a:off x="-797627" y="3136097"/>
                <a:ext cx="12171807" cy="5549758"/>
                <a:chOff x="-797627" y="3136097"/>
                <a:chExt cx="12171807" cy="5549758"/>
              </a:xfrm>
            </p:grpSpPr>
            <p:sp>
              <p:nvSpPr>
                <p:cNvPr id="5" name="Parallelogram 4">
                  <a:extLst>
                    <a:ext uri="{FF2B5EF4-FFF2-40B4-BE49-F238E27FC236}">
                      <a16:creationId xmlns:a16="http://schemas.microsoft.com/office/drawing/2014/main" id="{0E92EFE0-A2F0-AE4C-B3FF-C43177BE6D35}"/>
                    </a:ext>
                  </a:extLst>
                </p:cNvPr>
                <p:cNvSpPr/>
                <p:nvPr/>
              </p:nvSpPr>
              <p:spPr>
                <a:xfrm rot="2354231">
                  <a:off x="-797627" y="4649630"/>
                  <a:ext cx="7301824" cy="1449701"/>
                </a:xfrm>
                <a:prstGeom prst="parallelogram">
                  <a:avLst>
                    <a:gd name="adj" fmla="val 76331"/>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arallelogram 9">
                  <a:extLst>
                    <a:ext uri="{FF2B5EF4-FFF2-40B4-BE49-F238E27FC236}">
                      <a16:creationId xmlns:a16="http://schemas.microsoft.com/office/drawing/2014/main" id="{634E67FB-2A86-574E-9A99-054D04916E32}"/>
                    </a:ext>
                  </a:extLst>
                </p:cNvPr>
                <p:cNvSpPr/>
                <p:nvPr/>
              </p:nvSpPr>
              <p:spPr>
                <a:xfrm rot="1392587">
                  <a:off x="3420625" y="5405326"/>
                  <a:ext cx="6147146" cy="833636"/>
                </a:xfrm>
                <a:prstGeom prst="parallelogram">
                  <a:avLst>
                    <a:gd name="adj" fmla="val 67257"/>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ight Triangle 6">
                  <a:extLst>
                    <a:ext uri="{FF2B5EF4-FFF2-40B4-BE49-F238E27FC236}">
                      <a16:creationId xmlns:a16="http://schemas.microsoft.com/office/drawing/2014/main" id="{9D819B8A-768E-F042-AAEE-9D507954D7E7}"/>
                    </a:ext>
                  </a:extLst>
                </p:cNvPr>
                <p:cNvSpPr/>
                <p:nvPr/>
              </p:nvSpPr>
              <p:spPr>
                <a:xfrm rot="18592025">
                  <a:off x="5074418" y="3674887"/>
                  <a:ext cx="1360123" cy="4577766"/>
                </a:xfrm>
                <a:prstGeom prst="rtTriangl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Triangle 11">
                  <a:extLst>
                    <a:ext uri="{FF2B5EF4-FFF2-40B4-BE49-F238E27FC236}">
                      <a16:creationId xmlns:a16="http://schemas.microsoft.com/office/drawing/2014/main" id="{20E4B678-3F5C-AB4E-9BC0-5EFEDFEF86D4}"/>
                    </a:ext>
                  </a:extLst>
                </p:cNvPr>
                <p:cNvSpPr/>
                <p:nvPr/>
              </p:nvSpPr>
              <p:spPr>
                <a:xfrm rot="18592025">
                  <a:off x="2372663" y="2463317"/>
                  <a:ext cx="512252" cy="2933786"/>
                </a:xfrm>
                <a:prstGeom prst="rtTriangle">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a:extLst>
                    <a:ext uri="{FF2B5EF4-FFF2-40B4-BE49-F238E27FC236}">
                      <a16:creationId xmlns:a16="http://schemas.microsoft.com/office/drawing/2014/main" id="{16F9FBBD-4E7A-4746-A295-10B4AA752752}"/>
                    </a:ext>
                  </a:extLst>
                </p:cNvPr>
                <p:cNvSpPr/>
                <p:nvPr/>
              </p:nvSpPr>
              <p:spPr>
                <a:xfrm rot="8000128">
                  <a:off x="8020168" y="5331842"/>
                  <a:ext cx="5549758" cy="1158267"/>
                </a:xfrm>
                <a:prstGeom prst="parallelogram">
                  <a:avLst>
                    <a:gd name="adj" fmla="val 67438"/>
                  </a:avLst>
                </a:prstGeom>
                <a:solidFill>
                  <a:srgbClr val="FF000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3B706C7D-327E-3E4C-9363-203CA8E16B11}"/>
                  </a:ext>
                </a:extLst>
              </p:cNvPr>
              <p:cNvSpPr txBox="1"/>
              <p:nvPr/>
            </p:nvSpPr>
            <p:spPr>
              <a:xfrm>
                <a:off x="3680094" y="5969703"/>
                <a:ext cx="3441469" cy="523220"/>
              </a:xfrm>
              <a:prstGeom prst="rect">
                <a:avLst/>
              </a:prstGeom>
              <a:noFill/>
              <a:ln>
                <a:solidFill>
                  <a:schemeClr val="bg1"/>
                </a:solidFill>
              </a:ln>
            </p:spPr>
            <p:txBody>
              <a:bodyPr wrap="square" rtlCol="0">
                <a:spAutoFit/>
              </a:bodyPr>
              <a:lstStyle/>
              <a:p>
                <a:r>
                  <a:rPr lang="en-GB" sz="2800" b="1" dirty="0">
                    <a:solidFill>
                      <a:schemeClr val="bg1"/>
                    </a:solidFill>
                    <a:effectLst>
                      <a:outerShdw blurRad="50800" dist="38100" dir="2700000" algn="tl" rotWithShape="0">
                        <a:prstClr val="black">
                          <a:alpha val="40000"/>
                        </a:prstClr>
                      </a:outerShdw>
                    </a:effectLst>
                  </a:rPr>
                  <a:t>Court of the Gentiles</a:t>
                </a:r>
              </a:p>
            </p:txBody>
          </p:sp>
        </p:grpSp>
        <p:sp>
          <p:nvSpPr>
            <p:cNvPr id="8" name="Triangle 7">
              <a:extLst>
                <a:ext uri="{FF2B5EF4-FFF2-40B4-BE49-F238E27FC236}">
                  <a16:creationId xmlns:a16="http://schemas.microsoft.com/office/drawing/2014/main" id="{9E461551-A1B5-624E-9F7E-B64522AE378A}"/>
                </a:ext>
              </a:extLst>
            </p:cNvPr>
            <p:cNvSpPr/>
            <p:nvPr/>
          </p:nvSpPr>
          <p:spPr>
            <a:xfrm rot="2409250">
              <a:off x="11201986" y="5392011"/>
              <a:ext cx="321487" cy="1779328"/>
            </a:xfrm>
            <a:prstGeom prst="triangle">
              <a:avLst>
                <a:gd name="adj" fmla="val 43470"/>
              </a:avLst>
            </a:prstGeom>
            <a:solidFill>
              <a:srgbClr val="FF0000">
                <a:alpha val="1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391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C36FC5-7284-0F43-A7C2-D27C81082A9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3470" y="138635"/>
            <a:ext cx="2728210" cy="1433427"/>
          </a:xfrm>
          <a:prstGeom prst="rect">
            <a:avLst/>
          </a:prstGeom>
        </p:spPr>
      </p:pic>
      <p:pic>
        <p:nvPicPr>
          <p:cNvPr id="7" name="Picture 6">
            <a:extLst>
              <a:ext uri="{FF2B5EF4-FFF2-40B4-BE49-F238E27FC236}">
                <a16:creationId xmlns:a16="http://schemas.microsoft.com/office/drawing/2014/main" id="{6DE76D84-0874-494E-9193-623AA7117078}"/>
              </a:ext>
            </a:extLst>
          </p:cNvPr>
          <p:cNvPicPr>
            <a:picLocks noChangeAspect="1"/>
          </p:cNvPicPr>
          <p:nvPr/>
        </p:nvPicPr>
        <p:blipFill>
          <a:blip r:embed="rId3"/>
          <a:stretch>
            <a:fillRect/>
          </a:stretch>
        </p:blipFill>
        <p:spPr>
          <a:xfrm>
            <a:off x="7444444" y="405537"/>
            <a:ext cx="3551528" cy="6313828"/>
          </a:xfrm>
          <a:prstGeom prst="rect">
            <a:avLst/>
          </a:prstGeom>
        </p:spPr>
      </p:pic>
      <p:pic>
        <p:nvPicPr>
          <p:cNvPr id="8" name="Picture 7">
            <a:extLst>
              <a:ext uri="{FF2B5EF4-FFF2-40B4-BE49-F238E27FC236}">
                <a16:creationId xmlns:a16="http://schemas.microsoft.com/office/drawing/2014/main" id="{07EDB9E3-0A2B-FA49-A29C-04960837ED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24128" y="1834313"/>
            <a:ext cx="3183582" cy="2311400"/>
          </a:xfrm>
          <a:prstGeom prst="rect">
            <a:avLst/>
          </a:prstGeom>
        </p:spPr>
      </p:pic>
      <p:pic>
        <p:nvPicPr>
          <p:cNvPr id="9" name="Picture 8">
            <a:extLst>
              <a:ext uri="{FF2B5EF4-FFF2-40B4-BE49-F238E27FC236}">
                <a16:creationId xmlns:a16="http://schemas.microsoft.com/office/drawing/2014/main" id="{A86E0E26-E09F-8849-9426-E175C6B7FC1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89981" y="1834313"/>
            <a:ext cx="2587752" cy="2311400"/>
          </a:xfrm>
          <a:prstGeom prst="rect">
            <a:avLst/>
          </a:prstGeom>
        </p:spPr>
      </p:pic>
      <p:pic>
        <p:nvPicPr>
          <p:cNvPr id="10" name="Picture 9">
            <a:extLst>
              <a:ext uri="{FF2B5EF4-FFF2-40B4-BE49-F238E27FC236}">
                <a16:creationId xmlns:a16="http://schemas.microsoft.com/office/drawing/2014/main" id="{57B10794-6835-E74E-B676-FF0FA584B0A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4128" y="4258917"/>
            <a:ext cx="6053605" cy="2460447"/>
          </a:xfrm>
          <a:prstGeom prst="rect">
            <a:avLst/>
          </a:prstGeom>
        </p:spPr>
      </p:pic>
    </p:spTree>
    <p:extLst>
      <p:ext uri="{BB962C8B-B14F-4D97-AF65-F5344CB8AC3E}">
        <p14:creationId xmlns:p14="http://schemas.microsoft.com/office/powerpoint/2010/main" val="33242820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882</Words>
  <Application>Microsoft Macintosh PowerPoint</Application>
  <PresentationFormat>Widescreen</PresentationFormat>
  <Paragraphs>103</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Arial Narrow</vt:lpstr>
      <vt:lpstr>Avenir Book</vt:lpstr>
      <vt:lpstr>Bookman Old Style</vt:lpstr>
      <vt:lpstr>Calibri</vt:lpstr>
      <vt:lpstr>Tw Cen MT</vt:lpstr>
      <vt:lpstr>Tw Cen MT Condensed</vt:lpstr>
      <vt:lpstr>Wingdings 3</vt:lpstr>
      <vt:lpstr>Integral</vt:lpstr>
      <vt:lpstr>LikeWise Chosen</vt:lpstr>
      <vt:lpstr>I. A House of Prayer for All Nations</vt:lpstr>
      <vt:lpstr>PowerPoint Presentation</vt:lpstr>
      <vt:lpstr>Isaiah 56:  Salvation For the Foreigners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Likewise Chosen</vt:lpstr>
      <vt:lpstr>Likewise Chosen</vt:lpstr>
      <vt:lpstr>Likewise Chosen</vt:lpstr>
      <vt:lpstr>III. God’s Sovereign Mission</vt:lpstr>
      <vt:lpstr>The 6 Deaneries of the Diocese of Singapore</vt:lpstr>
      <vt:lpstr>PowerPoint Presentation</vt:lpstr>
      <vt:lpstr>LAT KRABANG ANGLICAN CHURCH</vt:lpstr>
      <vt:lpstr>Lat Krabang Phase 1B</vt:lpstr>
      <vt:lpstr>Pray</vt:lpstr>
      <vt:lpstr>Cornerstone Student Centre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LikeWise Chosen</dc:title>
  <dc:creator>Andrew Yap</dc:creator>
  <cp:lastModifiedBy>Andrew Yap</cp:lastModifiedBy>
  <cp:revision>8</cp:revision>
  <dcterms:created xsi:type="dcterms:W3CDTF">2019-11-09T13:57:20Z</dcterms:created>
  <dcterms:modified xsi:type="dcterms:W3CDTF">2019-11-09T23:53:52Z</dcterms:modified>
</cp:coreProperties>
</file>