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8" r:id="rId3"/>
    <p:sldId id="317" r:id="rId4"/>
    <p:sldId id="318" r:id="rId5"/>
    <p:sldId id="324" r:id="rId6"/>
    <p:sldId id="320" r:id="rId7"/>
    <p:sldId id="325" r:id="rId8"/>
    <p:sldId id="322" r:id="rId9"/>
    <p:sldId id="326" r:id="rId10"/>
    <p:sldId id="319" r:id="rId11"/>
    <p:sldId id="323" r:id="rId1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261DA5"/>
    <a:srgbClr val="E1CAC6"/>
    <a:srgbClr val="5B483B"/>
    <a:srgbClr val="D6D5D0"/>
    <a:srgbClr val="907063"/>
    <a:srgbClr val="5F5F5F"/>
    <a:srgbClr val="7F7F7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029" autoAdjust="0"/>
  </p:normalViewPr>
  <p:slideViewPr>
    <p:cSldViewPr snapToGrid="0">
      <p:cViewPr varScale="1">
        <p:scale>
          <a:sx n="44" d="100"/>
          <a:sy n="44" d="100"/>
        </p:scale>
        <p:origin x="151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C8997B3-2F7A-4248-B981-040A633BB893}" type="datetimeFigureOut">
              <a:rPr lang="en-SG" smtClean="0"/>
              <a:t>3/6/2018</a:t>
            </a:fld>
            <a:endParaRPr lang="en-SG"/>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9EE7E05-C5BE-4887-91EE-1198420CF6BD}" type="slidenum">
              <a:rPr lang="en-SG" smtClean="0"/>
              <a:t>‹#›</a:t>
            </a:fld>
            <a:endParaRPr lang="en-SG"/>
          </a:p>
        </p:txBody>
      </p:sp>
    </p:spTree>
    <p:extLst>
      <p:ext uri="{BB962C8B-B14F-4D97-AF65-F5344CB8AC3E}">
        <p14:creationId xmlns:p14="http://schemas.microsoft.com/office/powerpoint/2010/main" val="416942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iblia.com/bible/nkjv/Col%202.1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biblia.com/bible/nkjv/Gal%201.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smtClean="0">
                <a:solidFill>
                  <a:schemeClr val="tx1"/>
                </a:solidFill>
                <a:effectLst/>
                <a:latin typeface="+mn-lt"/>
                <a:ea typeface="+mn-ea"/>
                <a:cs typeface="+mn-cs"/>
              </a:rPr>
              <a:t>1- (God speaks through Jesus in the last days (he is the final revelation). a relational and living God who speaks through the son- direct access, who is Jesus?)</a:t>
            </a:r>
            <a:endParaRPr lang="en-SG" sz="1200" kern="1200" dirty="0" smtClean="0">
              <a:solidFill>
                <a:schemeClr val="tx1"/>
              </a:solidFill>
              <a:effectLst/>
              <a:latin typeface="+mn-lt"/>
              <a:ea typeface="+mn-ea"/>
              <a:cs typeface="+mn-cs"/>
            </a:endParaRPr>
          </a:p>
          <a:p>
            <a:r>
              <a:rPr lang="en-MY"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MY" sz="1200" kern="1200" dirty="0" smtClean="0">
                <a:solidFill>
                  <a:schemeClr val="tx1"/>
                </a:solidFill>
                <a:effectLst/>
                <a:latin typeface="+mn-lt"/>
                <a:ea typeface="+mn-ea"/>
                <a:cs typeface="+mn-cs"/>
              </a:rPr>
              <a:t>2- (Jesus in humanity, because he has once walked the path that we are now walking. he destroy death and free us, he can help those who are being tempted. He understands.) </a:t>
            </a:r>
            <a:endParaRPr lang="en-SG" sz="1200" kern="1200" dirty="0" smtClean="0">
              <a:solidFill>
                <a:schemeClr val="tx1"/>
              </a:solidFill>
              <a:effectLst/>
              <a:latin typeface="+mn-lt"/>
              <a:ea typeface="+mn-ea"/>
              <a:cs typeface="+mn-cs"/>
            </a:endParaRPr>
          </a:p>
          <a:p>
            <a:r>
              <a:rPr lang="en-MY" sz="1200" kern="1200" dirty="0" smtClean="0">
                <a:solidFill>
                  <a:schemeClr val="tx1"/>
                </a:solidFill>
                <a:effectLst/>
                <a:latin typeface="+mn-lt"/>
                <a:ea typeface="+mn-ea"/>
                <a:cs typeface="+mn-cs"/>
              </a:rPr>
              <a:t> </a:t>
            </a:r>
            <a:endParaRPr lang="en-SG" sz="1200" kern="1200" dirty="0" smtClean="0">
              <a:solidFill>
                <a:schemeClr val="tx1"/>
              </a:solidFill>
              <a:effectLst/>
              <a:latin typeface="+mn-lt"/>
              <a:ea typeface="+mn-ea"/>
              <a:cs typeface="+mn-cs"/>
            </a:endParaRPr>
          </a:p>
          <a:p>
            <a:r>
              <a:rPr lang="en-MY" sz="1200" kern="1200" dirty="0" smtClean="0">
                <a:solidFill>
                  <a:schemeClr val="tx1"/>
                </a:solidFill>
                <a:effectLst/>
                <a:latin typeface="+mn-lt"/>
                <a:ea typeface="+mn-ea"/>
                <a:cs typeface="+mn-cs"/>
              </a:rPr>
              <a:t>Young adult struggles: God seem to be very far away and irrelevant in my Monday to Friday. I don't feel that he understands or cares about my minute insignificant life. </a:t>
            </a:r>
            <a:endParaRPr lang="en-SG" sz="1200" kern="1200" dirty="0" smtClean="0">
              <a:solidFill>
                <a:schemeClr val="tx1"/>
              </a:solidFill>
              <a:effectLst/>
              <a:latin typeface="+mn-lt"/>
              <a:ea typeface="+mn-ea"/>
              <a:cs typeface="+mn-cs"/>
            </a:endParaRPr>
          </a:p>
          <a:p>
            <a:endParaRPr lang="en-SG"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EE7E05-C5BE-4887-91EE-1198420CF6BD}" type="slidenum">
              <a:rPr lang="en-SG" smtClean="0"/>
              <a:t>1</a:t>
            </a:fld>
            <a:endParaRPr lang="en-SG"/>
          </a:p>
        </p:txBody>
      </p:sp>
    </p:spTree>
    <p:extLst>
      <p:ext uri="{BB962C8B-B14F-4D97-AF65-F5344CB8AC3E}">
        <p14:creationId xmlns:p14="http://schemas.microsoft.com/office/powerpoint/2010/main" val="117410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1" kern="1200" dirty="0" err="1" smtClean="0">
                <a:solidFill>
                  <a:schemeClr val="tx1"/>
                </a:solidFill>
                <a:latin typeface="+mn-lt"/>
                <a:ea typeface="+mn-ea"/>
                <a:cs typeface="+mn-cs"/>
              </a:rPr>
              <a:t>Heb</a:t>
            </a:r>
            <a:r>
              <a:rPr lang="en-SG" sz="1200" b="1" kern="1200" dirty="0" smtClean="0">
                <a:solidFill>
                  <a:schemeClr val="tx1"/>
                </a:solidFill>
                <a:latin typeface="+mn-lt"/>
                <a:ea typeface="+mn-ea"/>
                <a:cs typeface="+mn-cs"/>
              </a:rPr>
              <a:t> 2:1</a:t>
            </a:r>
            <a:r>
              <a:rPr lang="en-SG" sz="1200" b="0" kern="1200" dirty="0" smtClean="0">
                <a:solidFill>
                  <a:schemeClr val="tx1"/>
                </a:solidFill>
                <a:latin typeface="+mn-lt"/>
                <a:ea typeface="+mn-ea"/>
                <a:cs typeface="+mn-cs"/>
              </a:rPr>
              <a:t>  Therefore we must pay much closer attention to what we have heard, lest we drift away from it. </a:t>
            </a:r>
          </a:p>
          <a:p>
            <a:r>
              <a:rPr lang="en-SG" sz="1200" b="0" kern="1200" dirty="0" err="1" smtClean="0">
                <a:solidFill>
                  <a:schemeClr val="tx1"/>
                </a:solidFill>
                <a:latin typeface="+mn-lt"/>
                <a:ea typeface="+mn-ea"/>
                <a:cs typeface="+mn-cs"/>
              </a:rPr>
              <a:t>Heb</a:t>
            </a:r>
            <a:r>
              <a:rPr lang="en-SG" sz="1200" b="0" kern="1200" dirty="0" smtClean="0">
                <a:solidFill>
                  <a:schemeClr val="tx1"/>
                </a:solidFill>
                <a:latin typeface="+mn-lt"/>
                <a:ea typeface="+mn-ea"/>
                <a:cs typeface="+mn-cs"/>
              </a:rPr>
              <a:t> 2:2  For since the message declared by angels proved to be reliable, and every transgression or disobedience received a just retribution, </a:t>
            </a:r>
          </a:p>
          <a:p>
            <a:r>
              <a:rPr lang="en-SG" sz="1200" b="0" kern="1200" dirty="0" err="1" smtClean="0">
                <a:solidFill>
                  <a:schemeClr val="tx1"/>
                </a:solidFill>
                <a:latin typeface="+mn-lt"/>
                <a:ea typeface="+mn-ea"/>
                <a:cs typeface="+mn-cs"/>
              </a:rPr>
              <a:t>Heb</a:t>
            </a:r>
            <a:r>
              <a:rPr lang="en-SG" sz="1200" b="0" kern="1200" dirty="0" smtClean="0">
                <a:solidFill>
                  <a:schemeClr val="tx1"/>
                </a:solidFill>
                <a:latin typeface="+mn-lt"/>
                <a:ea typeface="+mn-ea"/>
                <a:cs typeface="+mn-cs"/>
              </a:rPr>
              <a:t> 2:3  how shall we escape if we neglect such a great salvation?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This is our God.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We can put our trust in him. We worship</a:t>
            </a:r>
            <a:r>
              <a:rPr lang="en-US" sz="1200" b="0" kern="1200" baseline="0" dirty="0" smtClean="0">
                <a:solidFill>
                  <a:schemeClr val="tx1"/>
                </a:solidFill>
                <a:latin typeface="+mn-lt"/>
                <a:ea typeface="+mn-ea"/>
                <a:cs typeface="+mn-cs"/>
              </a:rPr>
              <a:t> and follow a great God.</a:t>
            </a:r>
          </a:p>
          <a:p>
            <a:r>
              <a:rPr lang="en-US" sz="1200" b="0" kern="1200" baseline="0" dirty="0" smtClean="0">
                <a:solidFill>
                  <a:schemeClr val="tx1"/>
                </a:solidFill>
                <a:latin typeface="+mn-lt"/>
                <a:ea typeface="+mn-ea"/>
                <a:cs typeface="+mn-cs"/>
              </a:rPr>
              <a:t>He is the founder and captain of our lives.</a:t>
            </a:r>
          </a:p>
          <a:p>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9EE7E05-C5BE-4887-91EE-1198420CF6BD}" type="slidenum">
              <a:rPr lang="en-SG" smtClean="0"/>
              <a:t>11</a:t>
            </a:fld>
            <a:endParaRPr lang="en-SG"/>
          </a:p>
        </p:txBody>
      </p:sp>
    </p:spTree>
    <p:extLst>
      <p:ext uri="{BB962C8B-B14F-4D97-AF65-F5344CB8AC3E}">
        <p14:creationId xmlns:p14="http://schemas.microsoft.com/office/powerpoint/2010/main" val="403657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59EE7E05-C5BE-4887-91EE-1198420CF6BD}" type="slidenum">
              <a:rPr lang="en-SG" smtClean="0"/>
              <a:t>2</a:t>
            </a:fld>
            <a:endParaRPr lang="en-SG"/>
          </a:p>
        </p:txBody>
      </p:sp>
    </p:spTree>
    <p:extLst>
      <p:ext uri="{BB962C8B-B14F-4D97-AF65-F5344CB8AC3E}">
        <p14:creationId xmlns:p14="http://schemas.microsoft.com/office/powerpoint/2010/main" val="108777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1" kern="1200" dirty="0" err="1" smtClean="0">
                <a:solidFill>
                  <a:schemeClr val="tx1"/>
                </a:solidFill>
                <a:latin typeface="+mn-lt"/>
                <a:ea typeface="+mn-ea"/>
                <a:cs typeface="+mn-cs"/>
              </a:rPr>
              <a:t>Heb</a:t>
            </a:r>
            <a:r>
              <a:rPr lang="en-SG" sz="1200" b="1" kern="1200" dirty="0" smtClean="0">
                <a:solidFill>
                  <a:schemeClr val="tx1"/>
                </a:solidFill>
                <a:latin typeface="+mn-lt"/>
                <a:ea typeface="+mn-ea"/>
                <a:cs typeface="+mn-cs"/>
              </a:rPr>
              <a:t> 1:1</a:t>
            </a:r>
            <a:r>
              <a:rPr lang="en-SG" sz="1200" b="0" kern="1200" dirty="0" smtClean="0">
                <a:solidFill>
                  <a:schemeClr val="tx1"/>
                </a:solidFill>
                <a:latin typeface="+mn-lt"/>
                <a:ea typeface="+mn-ea"/>
                <a:cs typeface="+mn-cs"/>
              </a:rPr>
              <a:t>  Long ago, at many times and in many ways, God spoke to our fathers by the prophets, </a:t>
            </a:r>
          </a:p>
          <a:p>
            <a:r>
              <a:rPr lang="en-SG" sz="1200" b="0" kern="1200" dirty="0" err="1" smtClean="0">
                <a:solidFill>
                  <a:schemeClr val="tx1"/>
                </a:solidFill>
                <a:latin typeface="+mn-lt"/>
                <a:ea typeface="+mn-ea"/>
                <a:cs typeface="+mn-cs"/>
              </a:rPr>
              <a:t>Heb</a:t>
            </a:r>
            <a:r>
              <a:rPr lang="en-SG" sz="1200" b="0" kern="1200" dirty="0" smtClean="0">
                <a:solidFill>
                  <a:schemeClr val="tx1"/>
                </a:solidFill>
                <a:latin typeface="+mn-lt"/>
                <a:ea typeface="+mn-ea"/>
                <a:cs typeface="+mn-cs"/>
              </a:rPr>
              <a:t> 1:2  but in these last days he has spoken to us by his Son, whom he appointed the heir of all things, through whom also he created the world. </a:t>
            </a:r>
          </a:p>
          <a:p>
            <a:r>
              <a:rPr lang="en-SG" sz="1200" b="0" kern="1200" dirty="0" err="1" smtClean="0">
                <a:solidFill>
                  <a:schemeClr val="tx1"/>
                </a:solidFill>
                <a:latin typeface="+mn-lt"/>
                <a:ea typeface="+mn-ea"/>
                <a:cs typeface="+mn-cs"/>
              </a:rPr>
              <a:t>Heb</a:t>
            </a:r>
            <a:r>
              <a:rPr lang="en-SG" sz="1200" b="0" kern="1200" dirty="0" smtClean="0">
                <a:solidFill>
                  <a:schemeClr val="tx1"/>
                </a:solidFill>
                <a:latin typeface="+mn-lt"/>
                <a:ea typeface="+mn-ea"/>
                <a:cs typeface="+mn-cs"/>
              </a:rPr>
              <a:t> 1:3  He is the radiance of the glory of God and the exact imprint of his nature, and he upholds the universe by the word of his power. After making purification for sins, he sat down at the right hand of the Majesty on high, </a:t>
            </a:r>
          </a:p>
          <a:p>
            <a:r>
              <a:rPr lang="en-SG" sz="1200" b="0" kern="1200" dirty="0" err="1" smtClean="0">
                <a:solidFill>
                  <a:schemeClr val="tx1"/>
                </a:solidFill>
                <a:latin typeface="+mn-lt"/>
                <a:ea typeface="+mn-ea"/>
                <a:cs typeface="+mn-cs"/>
              </a:rPr>
              <a:t>Heb</a:t>
            </a:r>
            <a:r>
              <a:rPr lang="en-SG" sz="1200" b="0" kern="1200" dirty="0" smtClean="0">
                <a:solidFill>
                  <a:schemeClr val="tx1"/>
                </a:solidFill>
                <a:latin typeface="+mn-lt"/>
                <a:ea typeface="+mn-ea"/>
                <a:cs typeface="+mn-cs"/>
              </a:rPr>
              <a:t> 1:4  having become as much superior to angels as the name he has inherited is more excellent than theirs.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Spoke by his Son</a:t>
            </a:r>
          </a:p>
          <a:p>
            <a:pPr marL="171450" indent="-171450">
              <a:buFontTx/>
              <a:buChar char="-"/>
            </a:pPr>
            <a:r>
              <a:rPr lang="en-US" sz="1200" b="0" kern="1200" dirty="0" smtClean="0">
                <a:solidFill>
                  <a:schemeClr val="tx1"/>
                </a:solidFill>
                <a:latin typeface="+mn-lt"/>
                <a:ea typeface="+mn-ea"/>
                <a:cs typeface="+mn-cs"/>
              </a:rPr>
              <a:t>Not by angels or prophets by</a:t>
            </a:r>
            <a:r>
              <a:rPr lang="en-US" sz="1200" b="0" kern="1200" baseline="0" dirty="0" smtClean="0">
                <a:solidFill>
                  <a:schemeClr val="tx1"/>
                </a:solidFill>
                <a:latin typeface="+mn-lt"/>
                <a:ea typeface="+mn-ea"/>
                <a:cs typeface="+mn-cs"/>
              </a:rPr>
              <a:t> God’s begotten son</a:t>
            </a:r>
          </a:p>
          <a:p>
            <a:pPr marL="171450" indent="-171450">
              <a:buFontTx/>
              <a:buChar char="-"/>
            </a:pPr>
            <a:r>
              <a:rPr lang="en-US" sz="1200" b="0" kern="1200" baseline="0" dirty="0" smtClean="0">
                <a:solidFill>
                  <a:schemeClr val="tx1"/>
                </a:solidFill>
                <a:latin typeface="+mn-lt"/>
                <a:ea typeface="+mn-ea"/>
                <a:cs typeface="+mn-cs"/>
              </a:rPr>
              <a:t>It is the final authority</a:t>
            </a:r>
          </a:p>
          <a:p>
            <a:pPr marL="171450" indent="-171450">
              <a:buFontTx/>
              <a:buChar char="-"/>
            </a:pPr>
            <a:r>
              <a:rPr lang="en-US" sz="1200" b="0" kern="1200" baseline="0" dirty="0" smtClean="0">
                <a:solidFill>
                  <a:schemeClr val="tx1"/>
                </a:solidFill>
                <a:latin typeface="+mn-lt"/>
                <a:ea typeface="+mn-ea"/>
                <a:cs typeface="+mn-cs"/>
              </a:rPr>
              <a:t>It is trustworthy and reliable source</a:t>
            </a:r>
          </a:p>
          <a:p>
            <a:pPr marL="171450" indent="-171450">
              <a:buFontTx/>
              <a:buChar char="-"/>
            </a:pPr>
            <a:endParaRPr lang="en-US" sz="1200" b="0" kern="1200" baseline="0" dirty="0" smtClean="0">
              <a:solidFill>
                <a:schemeClr val="tx1"/>
              </a:solidFill>
              <a:latin typeface="+mn-lt"/>
              <a:ea typeface="+mn-ea"/>
              <a:cs typeface="+mn-cs"/>
            </a:endParaRPr>
          </a:p>
          <a:p>
            <a:pPr marL="0" indent="0">
              <a:buFontTx/>
              <a:buNone/>
            </a:pPr>
            <a:r>
              <a:rPr lang="en-US" sz="1200" b="0" kern="1200" baseline="0" dirty="0" smtClean="0">
                <a:solidFill>
                  <a:schemeClr val="tx1"/>
                </a:solidFill>
                <a:latin typeface="+mn-lt"/>
                <a:ea typeface="+mn-ea"/>
                <a:cs typeface="+mn-cs"/>
              </a:rPr>
              <a:t>Why is Jesus the ultimate revelation from God?</a:t>
            </a:r>
          </a:p>
          <a:p>
            <a:pPr marL="228600" indent="-228600">
              <a:buFontTx/>
              <a:buAutoNum type="arabicPeriod"/>
            </a:pPr>
            <a:r>
              <a:rPr lang="en-US" sz="1200" b="0" kern="1200" baseline="0" dirty="0" smtClean="0">
                <a:solidFill>
                  <a:schemeClr val="tx1"/>
                </a:solidFill>
                <a:latin typeface="+mn-lt"/>
                <a:ea typeface="+mn-ea"/>
                <a:cs typeface="+mn-cs"/>
              </a:rPr>
              <a:t>Appointed the heir of all things - firstborn of all creation</a:t>
            </a:r>
          </a:p>
          <a:p>
            <a:pPr marL="228600" indent="-228600">
              <a:buFontTx/>
              <a:buAutoNum type="arabicPeriod"/>
            </a:pPr>
            <a:r>
              <a:rPr lang="en-US" sz="1200" b="0" kern="1200" baseline="0" dirty="0" smtClean="0">
                <a:solidFill>
                  <a:schemeClr val="tx1"/>
                </a:solidFill>
                <a:latin typeface="+mn-lt"/>
                <a:ea typeface="+mn-ea"/>
                <a:cs typeface="+mn-cs"/>
              </a:rPr>
              <a:t>Created the world</a:t>
            </a:r>
          </a:p>
          <a:p>
            <a:pPr marL="228600" indent="-228600">
              <a:buFontTx/>
              <a:buAutoNum type="arabicPeriod"/>
            </a:pPr>
            <a:r>
              <a:rPr lang="en-US" sz="1200" b="0" kern="1200" baseline="0" dirty="0" smtClean="0">
                <a:solidFill>
                  <a:schemeClr val="tx1"/>
                </a:solidFill>
                <a:latin typeface="+mn-lt"/>
                <a:ea typeface="+mn-ea"/>
                <a:cs typeface="+mn-cs"/>
              </a:rPr>
              <a:t>He is radiance of God – shines forth from God</a:t>
            </a:r>
          </a:p>
          <a:p>
            <a:pPr marL="228600" indent="-228600">
              <a:buFontTx/>
              <a:buAutoNum type="arabicPeriod"/>
            </a:pPr>
            <a:r>
              <a:rPr lang="en-US" sz="1200" b="0" kern="1200" baseline="0" dirty="0" smtClean="0">
                <a:solidFill>
                  <a:schemeClr val="tx1"/>
                </a:solidFill>
                <a:latin typeface="+mn-lt"/>
                <a:ea typeface="+mn-ea"/>
                <a:cs typeface="+mn-cs"/>
              </a:rPr>
              <a:t>Exact imprint of God’s nature - the image of God</a:t>
            </a:r>
          </a:p>
          <a:p>
            <a:pPr marL="228600" indent="-228600">
              <a:buFontTx/>
              <a:buAutoNum type="arabicPeriod"/>
            </a:pPr>
            <a:r>
              <a:rPr lang="en-US" sz="1200" b="0" kern="1200" baseline="0" dirty="0" smtClean="0">
                <a:solidFill>
                  <a:schemeClr val="tx1"/>
                </a:solidFill>
                <a:latin typeface="+mn-lt"/>
                <a:ea typeface="+mn-ea"/>
                <a:cs typeface="+mn-cs"/>
              </a:rPr>
              <a:t>Upholds the universe by the word of his power – all powerful. Even now, this world is upheld by Jesus’ powerful word and commands. </a:t>
            </a:r>
          </a:p>
          <a:p>
            <a:pPr marL="228600" indent="-228600">
              <a:buFontTx/>
              <a:buAutoNum type="arabicPeriod"/>
            </a:pPr>
            <a:r>
              <a:rPr lang="en-US" sz="1200" b="0" kern="1200" baseline="0" dirty="0" smtClean="0">
                <a:solidFill>
                  <a:schemeClr val="tx1"/>
                </a:solidFill>
                <a:latin typeface="+mn-lt"/>
                <a:ea typeface="+mn-ea"/>
                <a:cs typeface="+mn-cs"/>
              </a:rPr>
              <a:t>Making purification for sins – he cleanses us and make us righteous</a:t>
            </a:r>
          </a:p>
          <a:p>
            <a:pPr marL="228600" indent="-228600">
              <a:buFontTx/>
              <a:buAutoNum type="arabicPeriod"/>
            </a:pPr>
            <a:r>
              <a:rPr lang="en-US" sz="1200" b="0" kern="1200" baseline="0" dirty="0" smtClean="0">
                <a:solidFill>
                  <a:schemeClr val="tx1"/>
                </a:solidFill>
                <a:latin typeface="+mn-lt"/>
                <a:ea typeface="+mn-ea"/>
                <a:cs typeface="+mn-cs"/>
              </a:rPr>
              <a:t>He sat down on the right hand of the majesty on high – a position of great </a:t>
            </a:r>
            <a:r>
              <a:rPr lang="en-US" sz="1200" b="0" kern="1200" baseline="0" dirty="0" err="1" smtClean="0">
                <a:solidFill>
                  <a:schemeClr val="tx1"/>
                </a:solidFill>
                <a:latin typeface="+mn-lt"/>
                <a:ea typeface="+mn-ea"/>
                <a:cs typeface="+mn-cs"/>
              </a:rPr>
              <a:t>honour</a:t>
            </a:r>
            <a:r>
              <a:rPr lang="en-US" sz="1200" b="0" kern="1200" baseline="0" dirty="0" smtClean="0">
                <a:solidFill>
                  <a:schemeClr val="tx1"/>
                </a:solidFill>
                <a:latin typeface="+mn-lt"/>
                <a:ea typeface="+mn-ea"/>
                <a:cs typeface="+mn-cs"/>
              </a:rPr>
              <a:t> and finished work</a:t>
            </a:r>
            <a:endParaRPr lang="en-SG" sz="1200" b="0" kern="1200" dirty="0" smtClean="0">
              <a:solidFill>
                <a:schemeClr val="tx1"/>
              </a:solidFill>
              <a:latin typeface="+mn-lt"/>
              <a:ea typeface="+mn-ea"/>
              <a:cs typeface="+mn-cs"/>
            </a:endParaRPr>
          </a:p>
          <a:p>
            <a:endParaRPr lang="en-US" dirty="0" smtClean="0"/>
          </a:p>
          <a:p>
            <a:r>
              <a:rPr lang="en-US" dirty="0" smtClean="0"/>
              <a:t>We can trust in Jesus</a:t>
            </a:r>
            <a:r>
              <a:rPr lang="en-US" baseline="0" dirty="0" smtClean="0"/>
              <a:t> as the final authority and revelation from God. Let us not be easily swayed or moved by new age teachings and such. </a:t>
            </a:r>
          </a:p>
          <a:p>
            <a:endParaRPr lang="en-US" baseline="0" dirty="0" smtClean="0"/>
          </a:p>
          <a:p>
            <a:r>
              <a:rPr lang="en-US" baseline="0" dirty="0" smtClean="0"/>
              <a:t>The Apostle John wrote that Jesus is the Word who came to earth – “</a:t>
            </a:r>
            <a:r>
              <a:rPr lang="en-SG" sz="1200" b="1" i="0" kern="1200" dirty="0" smtClean="0">
                <a:solidFill>
                  <a:schemeClr val="tx1"/>
                </a:solidFill>
                <a:effectLst/>
                <a:latin typeface="+mn-lt"/>
                <a:ea typeface="+mn-ea"/>
                <a:cs typeface="+mn-cs"/>
              </a:rPr>
              <a:t>1 </a:t>
            </a:r>
            <a:r>
              <a:rPr lang="en-SG" sz="1200" b="0" i="0" kern="1200" dirty="0" smtClean="0">
                <a:solidFill>
                  <a:schemeClr val="tx1"/>
                </a:solidFill>
                <a:effectLst/>
                <a:latin typeface="+mn-lt"/>
                <a:ea typeface="+mn-ea"/>
                <a:cs typeface="+mn-cs"/>
              </a:rPr>
              <a:t>In the beginning was the Word, and the Word was with God, and the Word was God.” </a:t>
            </a:r>
            <a:r>
              <a:rPr lang="en-SG" sz="1200" b="0" i="0" kern="1200" dirty="0" err="1" smtClean="0">
                <a:solidFill>
                  <a:schemeClr val="tx1"/>
                </a:solidFill>
                <a:effectLst/>
                <a:latin typeface="+mn-lt"/>
                <a:ea typeface="+mn-ea"/>
                <a:cs typeface="+mn-cs"/>
              </a:rPr>
              <a:t>Jn</a:t>
            </a:r>
            <a:r>
              <a:rPr lang="en-SG" sz="1200" b="0" i="0" kern="1200" dirty="0" smtClean="0">
                <a:solidFill>
                  <a:schemeClr val="tx1"/>
                </a:solidFill>
                <a:effectLst/>
                <a:latin typeface="+mn-lt"/>
                <a:ea typeface="+mn-ea"/>
                <a:cs typeface="+mn-cs"/>
              </a:rPr>
              <a:t> 1:1</a:t>
            </a:r>
            <a:endParaRPr lang="en-SG" dirty="0"/>
          </a:p>
        </p:txBody>
      </p:sp>
      <p:sp>
        <p:nvSpPr>
          <p:cNvPr id="4" name="Slide Number Placeholder 3"/>
          <p:cNvSpPr>
            <a:spLocks noGrp="1"/>
          </p:cNvSpPr>
          <p:nvPr>
            <p:ph type="sldNum" sz="quarter" idx="10"/>
          </p:nvPr>
        </p:nvSpPr>
        <p:spPr/>
        <p:txBody>
          <a:bodyPr/>
          <a:lstStyle/>
          <a:p>
            <a:fld id="{59EE7E05-C5BE-4887-91EE-1198420CF6BD}" type="slidenum">
              <a:rPr lang="en-SG" smtClean="0"/>
              <a:t>4</a:t>
            </a:fld>
            <a:endParaRPr lang="en-SG"/>
          </a:p>
        </p:txBody>
      </p:sp>
    </p:spTree>
    <p:extLst>
      <p:ext uri="{BB962C8B-B14F-4D97-AF65-F5344CB8AC3E}">
        <p14:creationId xmlns:p14="http://schemas.microsoft.com/office/powerpoint/2010/main" val="247087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 a picture or representation.</a:t>
            </a:r>
          </a:p>
          <a:p>
            <a:r>
              <a:rPr lang="en-US" baseline="0" dirty="0" smtClean="0"/>
              <a:t>I am physically here. You can shake my hand. You can talk to me and I can talk back.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Jesus is the exact imprint of</a:t>
            </a:r>
            <a:r>
              <a:rPr lang="en-US" baseline="0" dirty="0" smtClean="0"/>
              <a:t> God’s nature. He is the radiance of God’s glory.</a:t>
            </a:r>
          </a:p>
          <a:p>
            <a:r>
              <a:rPr lang="en-US" baseline="0" dirty="0" smtClean="0"/>
              <a:t>Likewise, Jesus is here in spirit. He is revealing himself to us through His word and spirit. He is radiating his love to us. He is speaking and relating to us deeply.</a:t>
            </a:r>
          </a:p>
          <a:p>
            <a:r>
              <a:rPr lang="en-US" baseline="0" dirty="0" smtClean="0"/>
              <a:t>We only need to receive and trust Jesus as God’s ultimate revelation.</a:t>
            </a:r>
          </a:p>
          <a:p>
            <a:endParaRPr lang="en-US" baseline="0" dirty="0" smtClean="0"/>
          </a:p>
        </p:txBody>
      </p:sp>
      <p:sp>
        <p:nvSpPr>
          <p:cNvPr id="4" name="Slide Number Placeholder 3"/>
          <p:cNvSpPr>
            <a:spLocks noGrp="1"/>
          </p:cNvSpPr>
          <p:nvPr>
            <p:ph type="sldNum" sz="quarter" idx="10"/>
          </p:nvPr>
        </p:nvSpPr>
        <p:spPr/>
        <p:txBody>
          <a:bodyPr/>
          <a:lstStyle/>
          <a:p>
            <a:fld id="{59EE7E05-C5BE-4887-91EE-1198420CF6BD}" type="slidenum">
              <a:rPr lang="en-SG" smtClean="0"/>
              <a:t>5</a:t>
            </a:fld>
            <a:endParaRPr lang="en-SG"/>
          </a:p>
        </p:txBody>
      </p:sp>
    </p:spTree>
    <p:extLst>
      <p:ext uri="{BB962C8B-B14F-4D97-AF65-F5344CB8AC3E}">
        <p14:creationId xmlns:p14="http://schemas.microsoft.com/office/powerpoint/2010/main" val="201541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1:6  But when God was about to send his first-born Son into the world, he said, "All of God's angels must worship him." </a:t>
            </a:r>
          </a:p>
          <a:p>
            <a:r>
              <a:rPr lang="en-US" dirty="0" smtClean="0"/>
              <a:t>1:6</a:t>
            </a:r>
            <a:r>
              <a:rPr lang="en-US" baseline="0" dirty="0" smtClean="0"/>
              <a:t> let all God’s angel worship him</a:t>
            </a:r>
          </a:p>
          <a:p>
            <a:endParaRPr lang="en-US" baseline="0" dirty="0" smtClean="0"/>
          </a:p>
          <a:p>
            <a:pPr fontAlgn="base"/>
            <a:r>
              <a:rPr lang="en-SG" sz="1200" kern="1200" dirty="0" smtClean="0">
                <a:solidFill>
                  <a:schemeClr val="tx1"/>
                </a:solidFill>
                <a:effectLst/>
                <a:latin typeface="+mn-lt"/>
                <a:ea typeface="+mn-ea"/>
                <a:cs typeface="+mn-cs"/>
              </a:rPr>
              <a:t>· There was a dangerous tendency to worship angels developing in the early Church (</a:t>
            </a:r>
            <a:r>
              <a:rPr lang="en-SG" sz="1200" kern="1200" dirty="0" smtClean="0">
                <a:solidFill>
                  <a:schemeClr val="tx1"/>
                </a:solidFill>
                <a:effectLst/>
                <a:latin typeface="+mn-lt"/>
                <a:ea typeface="+mn-ea"/>
                <a:cs typeface="+mn-cs"/>
                <a:hlinkClick r:id="rId3"/>
              </a:rPr>
              <a:t>Colossians 2:18</a:t>
            </a:r>
            <a:r>
              <a:rPr lang="en-SG" sz="1200" kern="1200" dirty="0" smtClean="0">
                <a:solidFill>
                  <a:schemeClr val="tx1"/>
                </a:solidFill>
                <a:effectLst/>
                <a:latin typeface="+mn-lt"/>
                <a:ea typeface="+mn-ea"/>
                <a:cs typeface="+mn-cs"/>
              </a:rPr>
              <a:t>, </a:t>
            </a:r>
            <a:r>
              <a:rPr lang="en-SG" sz="1200" kern="1200" dirty="0" smtClean="0">
                <a:solidFill>
                  <a:schemeClr val="tx1"/>
                </a:solidFill>
                <a:effectLst/>
                <a:latin typeface="+mn-lt"/>
                <a:ea typeface="+mn-ea"/>
                <a:cs typeface="+mn-cs"/>
                <a:hlinkClick r:id="rId4"/>
              </a:rPr>
              <a:t>Galatians 1:8</a:t>
            </a:r>
            <a:r>
              <a:rPr lang="en-SG" sz="1200" kern="1200" dirty="0" smtClean="0">
                <a:solidFill>
                  <a:schemeClr val="tx1"/>
                </a:solidFill>
                <a:effectLst/>
                <a:latin typeface="+mn-lt"/>
                <a:ea typeface="+mn-ea"/>
                <a:cs typeface="+mn-cs"/>
              </a:rPr>
              <a:t>), and Hebrews shows that Jesus is high above any angel.</a:t>
            </a:r>
          </a:p>
          <a:p>
            <a:pPr fontAlgn="base"/>
            <a:r>
              <a:rPr lang="en-SG" sz="1200" kern="1200" dirty="0" smtClean="0">
                <a:solidFill>
                  <a:schemeClr val="tx1"/>
                </a:solidFill>
                <a:effectLst/>
                <a:latin typeface="+mn-lt"/>
                <a:ea typeface="+mn-ea"/>
                <a:cs typeface="+mn-cs"/>
              </a:rPr>
              <a:t>· There was the heretical idea that Jesus Himself was an angel, a concept that degrades His glory and majesty.</a:t>
            </a:r>
          </a:p>
          <a:p>
            <a:pPr fontAlgn="base"/>
            <a:r>
              <a:rPr lang="en-SG" sz="1200" kern="1200" dirty="0" smtClean="0">
                <a:solidFill>
                  <a:schemeClr val="tx1"/>
                </a:solidFill>
                <a:effectLst/>
                <a:latin typeface="+mn-lt"/>
                <a:ea typeface="+mn-ea"/>
                <a:cs typeface="+mn-cs"/>
              </a:rPr>
              <a:t>· Understanding how Jesus is better than the angels helps us to understand how He is better than anyone or anything in our life.</a:t>
            </a:r>
          </a:p>
          <a:p>
            <a:endParaRPr lang="en-US" baseline="0" dirty="0" smtClean="0"/>
          </a:p>
          <a:p>
            <a:r>
              <a:rPr lang="en-US" baseline="0" dirty="0" smtClean="0"/>
              <a:t>1:8-9</a:t>
            </a:r>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1:8  But of the Son he says, "Your throne, O God, is forever and ever, the </a:t>
            </a:r>
            <a:r>
              <a:rPr lang="en-SG" sz="1200" kern="1200" dirty="0" err="1" smtClean="0">
                <a:solidFill>
                  <a:schemeClr val="tx1"/>
                </a:solidFill>
                <a:latin typeface="+mn-lt"/>
                <a:ea typeface="+mn-ea"/>
                <a:cs typeface="+mn-cs"/>
              </a:rPr>
              <a:t>scepter</a:t>
            </a:r>
            <a:r>
              <a:rPr lang="en-SG" sz="1200" kern="1200" dirty="0" smtClean="0">
                <a:solidFill>
                  <a:schemeClr val="tx1"/>
                </a:solidFill>
                <a:latin typeface="+mn-lt"/>
                <a:ea typeface="+mn-ea"/>
                <a:cs typeface="+mn-cs"/>
              </a:rPr>
              <a:t> of uprightness is the </a:t>
            </a:r>
            <a:r>
              <a:rPr lang="en-SG" sz="1200" kern="1200" dirty="0" err="1" smtClean="0">
                <a:solidFill>
                  <a:schemeClr val="tx1"/>
                </a:solidFill>
                <a:latin typeface="+mn-lt"/>
                <a:ea typeface="+mn-ea"/>
                <a:cs typeface="+mn-cs"/>
              </a:rPr>
              <a:t>scepter</a:t>
            </a:r>
            <a:r>
              <a:rPr lang="en-SG" sz="1200" kern="1200" dirty="0" smtClean="0">
                <a:solidFill>
                  <a:schemeClr val="tx1"/>
                </a:solidFill>
                <a:latin typeface="+mn-lt"/>
                <a:ea typeface="+mn-ea"/>
                <a:cs typeface="+mn-cs"/>
              </a:rPr>
              <a:t> of your kingdom.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 God” recognition</a:t>
            </a:r>
            <a:r>
              <a:rPr lang="en-US" sz="1200" kern="1200" baseline="0" dirty="0" smtClean="0">
                <a:solidFill>
                  <a:schemeClr val="tx1"/>
                </a:solidFill>
                <a:latin typeface="+mn-lt"/>
                <a:ea typeface="+mn-ea"/>
                <a:cs typeface="+mn-cs"/>
              </a:rPr>
              <a:t> of Jesus’ divinity. He is more superior than angels. He is God himself.</a:t>
            </a:r>
          </a:p>
          <a:p>
            <a:r>
              <a:rPr lang="en-US" sz="1200" kern="1200" baseline="0" dirty="0" smtClean="0">
                <a:solidFill>
                  <a:schemeClr val="tx1"/>
                </a:solidFill>
                <a:latin typeface="+mn-lt"/>
                <a:ea typeface="+mn-ea"/>
                <a:cs typeface="+mn-cs"/>
              </a:rPr>
              <a:t>Jesus’ throne is everlasting unlike earthly kingdoms and governments. </a:t>
            </a:r>
          </a:p>
          <a:p>
            <a:r>
              <a:rPr lang="en-US" sz="1200" kern="1200" baseline="0" dirty="0" smtClean="0">
                <a:solidFill>
                  <a:schemeClr val="tx1"/>
                </a:solidFill>
                <a:latin typeface="+mn-lt"/>
                <a:ea typeface="+mn-ea"/>
                <a:cs typeface="+mn-cs"/>
              </a:rPr>
              <a:t>The scepter is a symbol of his authority which comes from his uprightness or righteousness.</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1:9  You have loved righteousness and hated wickedness; therefore God, your God, has anointed you with the oil of gladness beyond your companions." </a:t>
            </a:r>
          </a:p>
          <a:p>
            <a:pPr marL="171450" indent="-171450">
              <a:buFontTx/>
              <a:buChar char="-"/>
            </a:pPr>
            <a:r>
              <a:rPr lang="en-US" sz="1200" kern="1200" baseline="0" dirty="0" smtClean="0">
                <a:solidFill>
                  <a:schemeClr val="tx1"/>
                </a:solidFill>
                <a:latin typeface="+mn-lt"/>
                <a:ea typeface="+mn-ea"/>
                <a:cs typeface="+mn-cs"/>
              </a:rPr>
              <a:t>The marks of his rule is his love for righteousness and hate for wickedness. As God’s children, we want to be ruled by Jesus. We want him to be Lord of every aspect of our lives. Sometimes, we are afraid to let Jesus be the ruler because we doubt his goodness. Sometimes, we tell Jesus to be the ruler of  us on a Sunday but not on a weekday. Be ruler of our spiritual life but not my financial or romantic life. Would you let Jesus be your ultimate ruler of you’re your life, identity, relationships, emotions, finances and destiny.</a:t>
            </a:r>
          </a:p>
          <a:p>
            <a:pPr marL="171450" indent="-171450">
              <a:buFontTx/>
              <a:buChar char="-"/>
            </a:pPr>
            <a:endParaRPr lang="en-US" sz="1200" kern="1200" baseline="0" dirty="0" smtClean="0">
              <a:solidFill>
                <a:schemeClr val="tx1"/>
              </a:solidFill>
              <a:latin typeface="+mn-lt"/>
              <a:ea typeface="+mn-ea"/>
              <a:cs typeface="+mn-cs"/>
            </a:endParaRPr>
          </a:p>
          <a:p>
            <a:pPr marL="0" indent="0">
              <a:buFontTx/>
              <a:buNone/>
            </a:pPr>
            <a:r>
              <a:rPr lang="en-US" sz="1200" kern="1200" baseline="0" dirty="0" smtClean="0">
                <a:solidFill>
                  <a:schemeClr val="tx1"/>
                </a:solidFill>
                <a:latin typeface="+mn-lt"/>
                <a:ea typeface="+mn-ea"/>
                <a:cs typeface="+mn-cs"/>
              </a:rPr>
              <a:t>I decided to be ordained as a deacon after struggling about lordship. I have been running away from God and his lordship. It is ironic that a church worker may not allow God to be my ultimate ruler.</a:t>
            </a:r>
          </a:p>
          <a:p>
            <a:pPr marL="171450" indent="-171450">
              <a:buFontTx/>
              <a:buChar char="-"/>
            </a:pPr>
            <a:endParaRPr lang="en-US" sz="1200" kern="1200" baseline="0" dirty="0" smtClean="0">
              <a:solidFill>
                <a:schemeClr val="tx1"/>
              </a:solidFill>
              <a:latin typeface="+mn-lt"/>
              <a:ea typeface="+mn-ea"/>
              <a:cs typeface="+mn-cs"/>
            </a:endParaRPr>
          </a:p>
          <a:p>
            <a:pPr marL="171450" indent="-171450">
              <a:buFontTx/>
              <a:buChar char="-"/>
            </a:pP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SG" sz="1200" kern="1200" dirty="0" smtClean="0">
              <a:solidFill>
                <a:schemeClr val="tx1"/>
              </a:solidFill>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59EE7E05-C5BE-4887-91EE-1198420CF6BD}" type="slidenum">
              <a:rPr lang="en-SG" smtClean="0"/>
              <a:t>6</a:t>
            </a:fld>
            <a:endParaRPr lang="en-SG"/>
          </a:p>
        </p:txBody>
      </p:sp>
    </p:spTree>
    <p:extLst>
      <p:ext uri="{BB962C8B-B14F-4D97-AF65-F5344CB8AC3E}">
        <p14:creationId xmlns:p14="http://schemas.microsoft.com/office/powerpoint/2010/main" val="215072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Hudson Taylor</a:t>
            </a:r>
          </a:p>
          <a:p>
            <a:r>
              <a:rPr lang="en-SG" sz="1200" b="0" i="0" kern="1200" dirty="0" smtClean="0">
                <a:solidFill>
                  <a:schemeClr val="tx1"/>
                </a:solidFill>
                <a:effectLst/>
                <a:latin typeface="+mn-lt"/>
                <a:ea typeface="+mn-ea"/>
                <a:cs typeface="+mn-cs"/>
              </a:rPr>
              <a:t>James Hudson Taylor was a British Protestant Christian missionary to China and founder of the China Inland Mission. Taylor spent 51 years in China. </a:t>
            </a:r>
            <a:endParaRPr lang="en-SG" dirty="0"/>
          </a:p>
        </p:txBody>
      </p:sp>
      <p:sp>
        <p:nvSpPr>
          <p:cNvPr id="4" name="Slide Number Placeholder 3"/>
          <p:cNvSpPr>
            <a:spLocks noGrp="1"/>
          </p:cNvSpPr>
          <p:nvPr>
            <p:ph type="sldNum" sz="quarter" idx="10"/>
          </p:nvPr>
        </p:nvSpPr>
        <p:spPr/>
        <p:txBody>
          <a:bodyPr/>
          <a:lstStyle/>
          <a:p>
            <a:fld id="{59EE7E05-C5BE-4887-91EE-1198420CF6BD}" type="slidenum">
              <a:rPr lang="en-SG" smtClean="0"/>
              <a:t>7</a:t>
            </a:fld>
            <a:endParaRPr lang="en-SG"/>
          </a:p>
        </p:txBody>
      </p:sp>
    </p:spTree>
    <p:extLst>
      <p:ext uri="{BB962C8B-B14F-4D97-AF65-F5344CB8AC3E}">
        <p14:creationId xmlns:p14="http://schemas.microsoft.com/office/powerpoint/2010/main" val="308446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2:14  Since therefore the children share in flesh and blood, he himself likewise partook of the same things, that through death he might destroy the one who has the power of death, that is, the devil, </a:t>
            </a:r>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2:15  and deliver all those who through fear of death were subject to lifelong slavery. </a:t>
            </a:r>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2:16  For surely it is not angels that he helps, but he helps the offspring of Abraham. </a:t>
            </a:r>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2:17  Therefore he had to be made like his brothers in every respect, so that he might become a merciful and faithful high priest in the service of God, to make propitiation for the sins of the people. </a:t>
            </a:r>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2:18  For because he himself has suffered when tempted, he is able to help those who are being tempted. </a:t>
            </a:r>
          </a:p>
          <a:p>
            <a:endParaRPr lang="en-US" dirty="0" smtClean="0"/>
          </a:p>
          <a:p>
            <a:r>
              <a:rPr lang="en-US" dirty="0" smtClean="0"/>
              <a:t>Jesus knows us intimately.</a:t>
            </a:r>
            <a:r>
              <a:rPr lang="en-US" baseline="0" dirty="0" smtClean="0"/>
              <a:t> He is fully man. He knows our weaknesses and difficulties. He is able to intercede and make atonement for our sins.</a:t>
            </a:r>
          </a:p>
          <a:p>
            <a:endParaRPr lang="en-US" baseline="0" dirty="0" smtClean="0"/>
          </a:p>
          <a:p>
            <a:r>
              <a:rPr lang="en-US" baseline="0" dirty="0" smtClean="0"/>
              <a:t>In a way, he is the ultimate mediator and intercessor. Apostle Paul wrote:</a:t>
            </a:r>
          </a:p>
          <a:p>
            <a:r>
              <a:rPr lang="en-SG" sz="1200" b="0" i="0" kern="1200" dirty="0" smtClean="0">
                <a:solidFill>
                  <a:schemeClr val="tx1"/>
                </a:solidFill>
                <a:effectLst/>
                <a:latin typeface="+mn-lt"/>
                <a:ea typeface="+mn-ea"/>
                <a:cs typeface="+mn-cs"/>
              </a:rPr>
              <a:t>Who is to condemn? Christ Jesus is the one who died—more than that, who was raised—who is at the right hand of God, who indeed is interceding for us. </a:t>
            </a:r>
          </a:p>
          <a:p>
            <a:r>
              <a:rPr lang="en-SG" sz="1200" b="0" i="0" kern="1200" dirty="0" smtClean="0">
                <a:solidFill>
                  <a:schemeClr val="tx1"/>
                </a:solidFill>
                <a:effectLst/>
                <a:latin typeface="+mn-lt"/>
                <a:ea typeface="+mn-ea"/>
                <a:cs typeface="+mn-cs"/>
              </a:rPr>
              <a:t>Rom 8:34</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Jesus</a:t>
            </a:r>
            <a:r>
              <a:rPr lang="en-US" sz="1200" b="0" i="0" kern="1200" baseline="0" dirty="0" smtClean="0">
                <a:solidFill>
                  <a:schemeClr val="tx1"/>
                </a:solidFill>
                <a:effectLst/>
                <a:latin typeface="+mn-lt"/>
                <a:ea typeface="+mn-ea"/>
                <a:cs typeface="+mn-cs"/>
              </a:rPr>
              <a:t> is faithful and merciful. We have Jesus on interceding and ministering on our behalf.</a:t>
            </a:r>
            <a:endParaRPr lang="en-US" dirty="0" smtClean="0"/>
          </a:p>
          <a:p>
            <a:endParaRPr lang="en-US" dirty="0" smtClean="0"/>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2:18  And now he can help those who are tempted, because he himself was tempted and suffered. He suffered because Jesus</a:t>
            </a:r>
            <a:r>
              <a:rPr lang="en-SG" sz="1200" kern="1200" baseline="0" dirty="0" smtClean="0">
                <a:solidFill>
                  <a:schemeClr val="tx1"/>
                </a:solidFill>
                <a:latin typeface="+mn-lt"/>
                <a:ea typeface="+mn-ea"/>
                <a:cs typeface="+mn-cs"/>
              </a:rPr>
              <a:t> faced the pressure of his temptations. Some of us give in to our temptation but Jesus never did. He prevailed and was victorious over the temptations that he faced. As such, he can help us. He also </a:t>
            </a:r>
            <a:r>
              <a:rPr lang="en-US" sz="1200" kern="1200" dirty="0" smtClean="0">
                <a:solidFill>
                  <a:schemeClr val="tx1"/>
                </a:solidFill>
                <a:latin typeface="+mn-lt"/>
                <a:ea typeface="+mn-ea"/>
                <a:cs typeface="+mn-cs"/>
              </a:rPr>
              <a:t>knows our</a:t>
            </a:r>
            <a:r>
              <a:rPr lang="en-US" sz="1200" kern="1200" baseline="0" dirty="0" smtClean="0">
                <a:solidFill>
                  <a:schemeClr val="tx1"/>
                </a:solidFill>
                <a:latin typeface="+mn-lt"/>
                <a:ea typeface="+mn-ea"/>
                <a:cs typeface="+mn-cs"/>
              </a:rPr>
              <a:t> struggles. He has deep empathy for what we are going through. This makes him the most ideal priest and intercessor for us.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Some of us may not be comfortable to approach fellow Christians because we fear being judged or misunderstood. For me, people are afraid to approach me because I have a stern face.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can go to Jesus with our struggles and weaknesses. We do not need to run away from Jesus or hide our sins and struggles. He is a faithful and merciful high priest who can help us.</a:t>
            </a:r>
            <a:endParaRPr lang="en-SG" dirty="0"/>
          </a:p>
        </p:txBody>
      </p:sp>
      <p:sp>
        <p:nvSpPr>
          <p:cNvPr id="4" name="Slide Number Placeholder 3"/>
          <p:cNvSpPr>
            <a:spLocks noGrp="1"/>
          </p:cNvSpPr>
          <p:nvPr>
            <p:ph type="sldNum" sz="quarter" idx="10"/>
          </p:nvPr>
        </p:nvSpPr>
        <p:spPr/>
        <p:txBody>
          <a:bodyPr/>
          <a:lstStyle/>
          <a:p>
            <a:fld id="{59EE7E05-C5BE-4887-91EE-1198420CF6BD}" type="slidenum">
              <a:rPr lang="en-SG" smtClean="0"/>
              <a:t>8</a:t>
            </a:fld>
            <a:endParaRPr lang="en-SG"/>
          </a:p>
        </p:txBody>
      </p:sp>
    </p:spTree>
    <p:extLst>
      <p:ext uri="{BB962C8B-B14F-4D97-AF65-F5344CB8AC3E}">
        <p14:creationId xmlns:p14="http://schemas.microsoft.com/office/powerpoint/2010/main" val="255682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0" i="0" u="none" strike="noStrike" kern="1200" dirty="0" smtClean="0">
                <a:solidFill>
                  <a:schemeClr val="tx1"/>
                </a:solidFill>
                <a:effectLst/>
                <a:latin typeface="+mn-lt"/>
                <a:ea typeface="+mn-ea"/>
                <a:cs typeface="+mn-cs"/>
              </a:rPr>
              <a:t>The Solemn Assemblies is a wonderful opportunity for Christians to come together to pray for the impending harvest next year. To prepare ourselves for the harvest, we must first prepare ourselves in holiness. </a:t>
            </a:r>
          </a:p>
          <a:p>
            <a:r>
              <a:rPr lang="en-SG" sz="1200" b="0" i="0" u="none" strike="noStrike" kern="1200" dirty="0" smtClean="0">
                <a:solidFill>
                  <a:schemeClr val="tx1"/>
                </a:solidFill>
                <a:effectLst/>
                <a:latin typeface="+mn-lt"/>
                <a:ea typeface="+mn-ea"/>
                <a:cs typeface="+mn-cs"/>
              </a:rPr>
              <a:t> </a:t>
            </a:r>
          </a:p>
          <a:p>
            <a:r>
              <a:rPr lang="en-SG" sz="1200" b="0" i="0" u="none" strike="noStrike" kern="1200" dirty="0" smtClean="0">
                <a:solidFill>
                  <a:schemeClr val="tx1"/>
                </a:solidFill>
                <a:effectLst/>
                <a:latin typeface="+mn-lt"/>
                <a:ea typeface="+mn-ea"/>
                <a:cs typeface="+mn-cs"/>
              </a:rPr>
              <a:t>The assemblies are for us to seek the Lord with one heart, one soul, one mind, one purpose.</a:t>
            </a:r>
          </a:p>
          <a:p>
            <a:r>
              <a:rPr lang="en-SG" sz="1200" b="0" i="0" u="none" strike="noStrike" kern="1200" dirty="0" smtClean="0">
                <a:solidFill>
                  <a:schemeClr val="tx1"/>
                </a:solidFill>
                <a:effectLst/>
                <a:latin typeface="+mn-lt"/>
                <a:ea typeface="+mn-ea"/>
                <a:cs typeface="+mn-cs"/>
              </a:rPr>
              <a:t>Return to God in repentance for person, corporate, and national sins.</a:t>
            </a:r>
          </a:p>
          <a:p>
            <a:r>
              <a:rPr lang="en-SG" sz="1200" b="0" i="0" u="none" strike="noStrike" kern="1200" dirty="0" smtClean="0">
                <a:solidFill>
                  <a:schemeClr val="tx1"/>
                </a:solidFill>
                <a:effectLst/>
                <a:latin typeface="+mn-lt"/>
                <a:ea typeface="+mn-ea"/>
                <a:cs typeface="+mn-cs"/>
              </a:rPr>
              <a:t>Consecrate ourselves to seek first the Kingdom of God and his righteousness.</a:t>
            </a:r>
          </a:p>
          <a:p>
            <a:r>
              <a:rPr lang="en-SG" sz="1200" b="0" i="0" u="none" strike="noStrike" kern="1200" dirty="0" smtClean="0">
                <a:solidFill>
                  <a:schemeClr val="tx1"/>
                </a:solidFill>
                <a:effectLst/>
                <a:latin typeface="+mn-lt"/>
                <a:ea typeface="+mn-ea"/>
                <a:cs typeface="+mn-cs"/>
              </a:rPr>
              <a:t>Cry out to God for salvation among the 80% unsaved in our land</a:t>
            </a:r>
          </a:p>
          <a:p>
            <a:r>
              <a:rPr lang="en-SG" sz="1200" b="0" i="0" u="none" strike="noStrike" kern="1200" dirty="0" smtClean="0">
                <a:solidFill>
                  <a:schemeClr val="tx1"/>
                </a:solidFill>
                <a:effectLst/>
                <a:latin typeface="+mn-lt"/>
                <a:ea typeface="+mn-ea"/>
                <a:cs typeface="+mn-cs"/>
              </a:rPr>
              <a:t>Set apart this generation, the next generation, and every generation to </a:t>
            </a:r>
            <a:r>
              <a:rPr lang="en-SG" sz="1200" b="0" i="0" u="none" strike="noStrike" kern="1200" dirty="0" err="1" smtClean="0">
                <a:solidFill>
                  <a:schemeClr val="tx1"/>
                </a:solidFill>
                <a:effectLst/>
                <a:latin typeface="+mn-lt"/>
                <a:ea typeface="+mn-ea"/>
                <a:cs typeface="+mn-cs"/>
              </a:rPr>
              <a:t>fulfill</a:t>
            </a:r>
            <a:r>
              <a:rPr lang="en-SG" sz="1200" b="0" i="0" u="none" strike="noStrike" kern="1200" dirty="0" smtClean="0">
                <a:solidFill>
                  <a:schemeClr val="tx1"/>
                </a:solidFill>
                <a:effectLst/>
                <a:latin typeface="+mn-lt"/>
                <a:ea typeface="+mn-ea"/>
                <a:cs typeface="+mn-cs"/>
              </a:rPr>
              <a:t> Singapore’s destiny as the Antioch of Asia.</a:t>
            </a:r>
          </a:p>
          <a:p>
            <a:r>
              <a:rPr lang="en-SG" sz="1200" b="0" i="0" u="none" strike="noStrike" kern="1200" dirty="0" smtClean="0">
                <a:solidFill>
                  <a:schemeClr val="tx1"/>
                </a:solidFill>
                <a:effectLst/>
                <a:latin typeface="+mn-lt"/>
                <a:ea typeface="+mn-ea"/>
                <a:cs typeface="+mn-cs"/>
              </a:rPr>
              <a:t> </a:t>
            </a:r>
          </a:p>
          <a:p>
            <a:r>
              <a:rPr lang="en-SG" sz="1200" b="0" i="0" u="none" strike="noStrike" kern="1200" dirty="0" smtClean="0">
                <a:solidFill>
                  <a:schemeClr val="tx1"/>
                </a:solidFill>
                <a:effectLst/>
                <a:latin typeface="+mn-lt"/>
                <a:ea typeface="+mn-ea"/>
                <a:cs typeface="+mn-cs"/>
              </a:rPr>
              <a:t>As such we encourage you to encourage the members under your charge to join these assemblies in the location and time convenient to them.</a:t>
            </a:r>
          </a:p>
          <a:p>
            <a:r>
              <a:rPr lang="en-SG" sz="1200" b="0" i="0" u="none" strike="noStrike" kern="1200" dirty="0" smtClean="0">
                <a:solidFill>
                  <a:schemeClr val="tx1"/>
                </a:solidFill>
                <a:effectLst/>
                <a:latin typeface="+mn-lt"/>
                <a:ea typeface="+mn-ea"/>
                <a:cs typeface="+mn-cs"/>
              </a:rPr>
              <a:t> </a:t>
            </a:r>
          </a:p>
          <a:p>
            <a:r>
              <a:rPr lang="en-SG" sz="1200" b="0" i="0" u="none" strike="noStrike" kern="1200" dirty="0" smtClean="0">
                <a:solidFill>
                  <a:schemeClr val="tx1"/>
                </a:solidFill>
                <a:effectLst/>
                <a:latin typeface="+mn-lt"/>
                <a:ea typeface="+mn-ea"/>
                <a:cs typeface="+mn-cs"/>
              </a:rPr>
              <a:t>Would you also consider how to tie-in your congregation’s monthly prayer meeting with these Solemn Assemblies. Let us make every effort to move on bended knee as one body!</a:t>
            </a:r>
          </a:p>
          <a:p>
            <a:r>
              <a:rPr lang="en-SG" sz="1200" b="0" i="0" u="none" strike="noStrike" kern="1200" dirty="0" smtClean="0">
                <a:solidFill>
                  <a:schemeClr val="tx1"/>
                </a:solidFill>
                <a:effectLst/>
                <a:latin typeface="+mn-lt"/>
                <a:ea typeface="+mn-ea"/>
                <a:cs typeface="+mn-cs"/>
              </a:rPr>
              <a:t> </a:t>
            </a:r>
          </a:p>
          <a:p>
            <a:r>
              <a:rPr lang="en-SG" sz="1200" b="0" i="0" u="none" strike="noStrike" kern="1200" dirty="0" smtClean="0">
                <a:solidFill>
                  <a:schemeClr val="tx1"/>
                </a:solidFill>
                <a:effectLst/>
                <a:latin typeface="+mn-lt"/>
                <a:ea typeface="+mn-ea"/>
                <a:cs typeface="+mn-cs"/>
              </a:rPr>
              <a:t>A summary slide of the Solemn Assemblies is attached for your use.</a:t>
            </a:r>
          </a:p>
          <a:p>
            <a:r>
              <a:rPr lang="en-SG" sz="1200" b="0" i="0" u="none" strike="noStrike" kern="1200" dirty="0" smtClean="0">
                <a:solidFill>
                  <a:schemeClr val="tx1"/>
                </a:solidFill>
                <a:effectLst/>
                <a:latin typeface="+mn-lt"/>
                <a:ea typeface="+mn-ea"/>
                <a:cs typeface="+mn-cs"/>
              </a:rPr>
              <a:t> </a:t>
            </a:r>
          </a:p>
          <a:p>
            <a:r>
              <a:rPr lang="en-SG" sz="1200" b="0" i="0" u="none" strike="noStrike" kern="1200" dirty="0" smtClean="0">
                <a:solidFill>
                  <a:schemeClr val="tx1"/>
                </a:solidFill>
                <a:effectLst/>
                <a:latin typeface="+mn-lt"/>
                <a:ea typeface="+mn-ea"/>
                <a:cs typeface="+mn-cs"/>
              </a:rPr>
              <a:t> </a:t>
            </a:r>
          </a:p>
          <a:p>
            <a:r>
              <a:rPr lang="en-SG" sz="1200" b="0" i="0" u="none" strike="noStrike" kern="1200" dirty="0" smtClean="0">
                <a:solidFill>
                  <a:schemeClr val="tx1"/>
                </a:solidFill>
                <a:effectLst/>
                <a:latin typeface="+mn-lt"/>
                <a:ea typeface="+mn-ea"/>
                <a:cs typeface="+mn-cs"/>
              </a:rPr>
              <a:t>Consecrate a fast; call a solemn assembly. </a:t>
            </a:r>
          </a:p>
          <a:p>
            <a:r>
              <a:rPr lang="en-SG" sz="1200" b="0" i="0" u="none" strike="noStrike" kern="1200" dirty="0" smtClean="0">
                <a:solidFill>
                  <a:schemeClr val="tx1"/>
                </a:solidFill>
                <a:effectLst/>
                <a:latin typeface="+mn-lt"/>
                <a:ea typeface="+mn-ea"/>
                <a:cs typeface="+mn-cs"/>
              </a:rPr>
              <a:t>Gather the elders and all the inhabitants of the land </a:t>
            </a:r>
          </a:p>
          <a:p>
            <a:r>
              <a:rPr lang="en-SG" sz="1200" b="0" i="0" u="none" strike="noStrike" kern="1200" dirty="0" smtClean="0">
                <a:solidFill>
                  <a:schemeClr val="tx1"/>
                </a:solidFill>
                <a:effectLst/>
                <a:latin typeface="+mn-lt"/>
                <a:ea typeface="+mn-ea"/>
                <a:cs typeface="+mn-cs"/>
              </a:rPr>
              <a:t>to the house of the LORD your God, and cry out to the LORD.  (Joel1:14)</a:t>
            </a:r>
          </a:p>
          <a:p>
            <a:r>
              <a:rPr lang="en-SG" sz="1200" b="0" i="0" u="none" strike="noStrike" kern="1200" dirty="0" smtClean="0">
                <a:solidFill>
                  <a:schemeClr val="tx1"/>
                </a:solidFill>
                <a:effectLst/>
                <a:latin typeface="+mn-lt"/>
                <a:ea typeface="+mn-ea"/>
                <a:cs typeface="+mn-cs"/>
              </a:rPr>
              <a:t> </a:t>
            </a:r>
          </a:p>
          <a:p>
            <a:endParaRPr lang="en-SG" dirty="0"/>
          </a:p>
        </p:txBody>
      </p:sp>
      <p:sp>
        <p:nvSpPr>
          <p:cNvPr id="4" name="Slide Number Placeholder 3"/>
          <p:cNvSpPr>
            <a:spLocks noGrp="1"/>
          </p:cNvSpPr>
          <p:nvPr>
            <p:ph type="sldNum" sz="quarter" idx="10"/>
          </p:nvPr>
        </p:nvSpPr>
        <p:spPr/>
        <p:txBody>
          <a:bodyPr/>
          <a:lstStyle/>
          <a:p>
            <a:fld id="{59EE7E05-C5BE-4887-91EE-1198420CF6BD}" type="slidenum">
              <a:rPr lang="en-SG" smtClean="0"/>
              <a:t>9</a:t>
            </a:fld>
            <a:endParaRPr lang="en-SG"/>
          </a:p>
        </p:txBody>
      </p:sp>
    </p:spTree>
    <p:extLst>
      <p:ext uri="{BB962C8B-B14F-4D97-AF65-F5344CB8AC3E}">
        <p14:creationId xmlns:p14="http://schemas.microsoft.com/office/powerpoint/2010/main" val="1115132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2:9  But we see him who for a little while was made lower than the angels, namely Jesus, crowned with glory and </a:t>
            </a:r>
            <a:r>
              <a:rPr lang="en-SG" sz="1200" kern="1200" dirty="0" err="1" smtClean="0">
                <a:solidFill>
                  <a:schemeClr val="tx1"/>
                </a:solidFill>
                <a:latin typeface="+mn-lt"/>
                <a:ea typeface="+mn-ea"/>
                <a:cs typeface="+mn-cs"/>
              </a:rPr>
              <a:t>honor</a:t>
            </a:r>
            <a:r>
              <a:rPr lang="en-SG" sz="1200" kern="1200" dirty="0" smtClean="0">
                <a:solidFill>
                  <a:schemeClr val="tx1"/>
                </a:solidFill>
                <a:latin typeface="+mn-lt"/>
                <a:ea typeface="+mn-ea"/>
                <a:cs typeface="+mn-cs"/>
              </a:rPr>
              <a:t> because of the suffering of death, so that by the grace of God he might taste death for everyone. </a:t>
            </a:r>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2:10  For it was fitting that he, for whom and by whom all things exist, in bringing many sons to glory, should make the founder of their salvation perfect through suffering. </a:t>
            </a:r>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2:11  For he who sanctifies and those who are sanctified all have one source. That is why he is not ashamed to call them brothers, </a:t>
            </a:r>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2:12  saying, "I will tell of your name to my brothers; in the midst of the congregation I will sing your praise." </a:t>
            </a:r>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2:13  And again, "I will put my trust in him." And again, "Behold, I and the children God has given me." </a:t>
            </a:r>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2:14  Since therefore the children share in flesh and blood, he himself likewise partook of the same things, that through death he might destroy the one who has the power of death, that is, the devil, </a:t>
            </a:r>
          </a:p>
          <a:p>
            <a:r>
              <a:rPr lang="en-SG" sz="1200" kern="1200" dirty="0" err="1" smtClean="0">
                <a:solidFill>
                  <a:schemeClr val="tx1"/>
                </a:solidFill>
                <a:latin typeface="+mn-lt"/>
                <a:ea typeface="+mn-ea"/>
                <a:cs typeface="+mn-cs"/>
              </a:rPr>
              <a:t>Heb</a:t>
            </a:r>
            <a:r>
              <a:rPr lang="en-SG" sz="1200" kern="1200" dirty="0" smtClean="0">
                <a:solidFill>
                  <a:schemeClr val="tx1"/>
                </a:solidFill>
                <a:latin typeface="+mn-lt"/>
                <a:ea typeface="+mn-ea"/>
                <a:cs typeface="+mn-cs"/>
              </a:rPr>
              <a:t> 2:15  and deliver all those who through fear of death were subject to lifelong slavery. </a:t>
            </a:r>
          </a:p>
          <a:p>
            <a:endParaRPr lang="en-US" dirty="0" smtClean="0"/>
          </a:p>
          <a:p>
            <a:r>
              <a:rPr lang="en-US" dirty="0" smtClean="0"/>
              <a:t>Jesus became the founder of our salvation</a:t>
            </a:r>
            <a:r>
              <a:rPr lang="en-US" baseline="0" dirty="0" smtClean="0"/>
              <a:t> for he has done on the cross. In</a:t>
            </a:r>
            <a:r>
              <a:rPr lang="en-US" dirty="0" smtClean="0"/>
              <a:t> other versions, the word founder is translated as captain or author. In a way, Jesus is our captain who </a:t>
            </a:r>
            <a:r>
              <a:rPr lang="en-US" baseline="0" dirty="0" smtClean="0"/>
              <a:t>leads in the salvation work for all of us. He does it because of his love us as we share in flesh and blood.</a:t>
            </a:r>
          </a:p>
          <a:p>
            <a:endParaRPr lang="en-US" baseline="0" dirty="0" smtClean="0"/>
          </a:p>
          <a:p>
            <a:r>
              <a:rPr lang="en-US" baseline="0" dirty="0" smtClean="0"/>
              <a:t>He does not give up being the founder of our salvation. He persevered right to the very end. In a way, he will see us through right to the end.</a:t>
            </a:r>
          </a:p>
          <a:p>
            <a:endParaRPr lang="en-US" baseline="0" dirty="0" smtClean="0"/>
          </a:p>
          <a:p>
            <a:r>
              <a:rPr lang="en-US" baseline="0" dirty="0" smtClean="0"/>
              <a:t>In the battle of souls, he takes the charge to rescue us and snatch us from the bondage and fear of death. Verse 14 tells us that he is able to destroy the devil who has power of death. His death on the cross brought us eternal and abundant life. </a:t>
            </a:r>
            <a:endParaRPr lang="en-SG" dirty="0"/>
          </a:p>
        </p:txBody>
      </p:sp>
      <p:sp>
        <p:nvSpPr>
          <p:cNvPr id="4" name="Slide Number Placeholder 3"/>
          <p:cNvSpPr>
            <a:spLocks noGrp="1"/>
          </p:cNvSpPr>
          <p:nvPr>
            <p:ph type="sldNum" sz="quarter" idx="10"/>
          </p:nvPr>
        </p:nvSpPr>
        <p:spPr/>
        <p:txBody>
          <a:bodyPr/>
          <a:lstStyle/>
          <a:p>
            <a:fld id="{59EE7E05-C5BE-4887-91EE-1198420CF6BD}" type="slidenum">
              <a:rPr lang="en-SG" smtClean="0"/>
              <a:t>10</a:t>
            </a:fld>
            <a:endParaRPr lang="en-SG"/>
          </a:p>
        </p:txBody>
      </p:sp>
    </p:spTree>
    <p:extLst>
      <p:ext uri="{BB962C8B-B14F-4D97-AF65-F5344CB8AC3E}">
        <p14:creationId xmlns:p14="http://schemas.microsoft.com/office/powerpoint/2010/main" val="213099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D46E09-C9C5-4E87-BEA1-A1CDA6406F7E}" type="datetimeFigureOut">
              <a:rPr lang="en-SG" smtClean="0"/>
              <a:t>3/6/2018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65842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D46E09-C9C5-4E87-BEA1-A1CDA6406F7E}" type="datetimeFigureOut">
              <a:rPr lang="en-SG" smtClean="0"/>
              <a:t>3/6/2018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48467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D46E09-C9C5-4E87-BEA1-A1CDA6406F7E}" type="datetimeFigureOut">
              <a:rPr lang="en-SG" smtClean="0"/>
              <a:t>3/6/2018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20483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D46E09-C9C5-4E87-BEA1-A1CDA6406F7E}" type="datetimeFigureOut">
              <a:rPr lang="en-SG" smtClean="0"/>
              <a:t>3/6/2018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122600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46E09-C9C5-4E87-BEA1-A1CDA6406F7E}" type="datetimeFigureOut">
              <a:rPr lang="en-SG" smtClean="0"/>
              <a:t>3/6/2018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03803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D46E09-C9C5-4E87-BEA1-A1CDA6406F7E}" type="datetimeFigureOut">
              <a:rPr lang="en-SG" smtClean="0"/>
              <a:t>3/6/2018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11277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D46E09-C9C5-4E87-BEA1-A1CDA6406F7E}" type="datetimeFigureOut">
              <a:rPr lang="en-SG" smtClean="0"/>
              <a:t>3/6/2018</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221466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D46E09-C9C5-4E87-BEA1-A1CDA6406F7E}" type="datetimeFigureOut">
              <a:rPr lang="en-SG" smtClean="0"/>
              <a:t>3/6/2018</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77029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46E09-C9C5-4E87-BEA1-A1CDA6406F7E}" type="datetimeFigureOut">
              <a:rPr lang="en-SG" smtClean="0"/>
              <a:t>3/6/2018</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13144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46E09-C9C5-4E87-BEA1-A1CDA6406F7E}" type="datetimeFigureOut">
              <a:rPr lang="en-SG" smtClean="0"/>
              <a:t>3/6/2018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165448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46E09-C9C5-4E87-BEA1-A1CDA6406F7E}" type="datetimeFigureOut">
              <a:rPr lang="en-SG" smtClean="0"/>
              <a:t>3/6/2018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87493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46E09-C9C5-4E87-BEA1-A1CDA6406F7E}" type="datetimeFigureOut">
              <a:rPr lang="en-SG" smtClean="0"/>
              <a:t>3/6/2018</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F36-AB56-4D53-9911-A4F7850CF1F0}" type="slidenum">
              <a:rPr lang="en-SG" smtClean="0"/>
              <a:t>‹#›</a:t>
            </a:fld>
            <a:endParaRPr lang="en-SG"/>
          </a:p>
        </p:txBody>
      </p:sp>
    </p:spTree>
    <p:extLst>
      <p:ext uri="{BB962C8B-B14F-4D97-AF65-F5344CB8AC3E}">
        <p14:creationId xmlns:p14="http://schemas.microsoft.com/office/powerpoint/2010/main" val="17094019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47" y="-326571"/>
            <a:ext cx="8174956" cy="4663504"/>
          </a:xfrm>
          <a:prstGeom prst="rect">
            <a:avLst/>
          </a:prstGeom>
        </p:spPr>
      </p:pic>
      <p:sp>
        <p:nvSpPr>
          <p:cNvPr id="2" name="Title 1"/>
          <p:cNvSpPr>
            <a:spLocks noGrp="1"/>
          </p:cNvSpPr>
          <p:nvPr>
            <p:ph type="ctrTitle"/>
          </p:nvPr>
        </p:nvSpPr>
        <p:spPr>
          <a:xfrm>
            <a:off x="909561" y="2463026"/>
            <a:ext cx="12392781" cy="1590880"/>
          </a:xfrm>
        </p:spPr>
        <p:txBody>
          <a:bodyPr>
            <a:noAutofit/>
          </a:bodyPr>
          <a:lstStyle/>
          <a:p>
            <a:pPr algn="l"/>
            <a:r>
              <a:rPr lang="en-US" sz="4800" b="1" dirty="0" smtClean="0">
                <a:effectLst>
                  <a:outerShdw blurRad="38100" dist="38100" dir="2700000" algn="tl">
                    <a:srgbClr val="000000">
                      <a:alpha val="43137"/>
                    </a:srgbClr>
                  </a:outerShdw>
                </a:effectLst>
              </a:rPr>
              <a:t/>
            </a:r>
            <a:br>
              <a:rPr lang="en-US" sz="4800" b="1" dirty="0" smtClean="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
            </a:r>
            <a:br>
              <a:rPr lang="en-US" sz="4800" b="1" dirty="0" smtClean="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The God who Speaks and Relates</a:t>
            </a:r>
            <a:br>
              <a:rPr lang="en-US" sz="48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(Hebrews 1-2)</a:t>
            </a:r>
            <a:endParaRPr lang="en-SG"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9474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5">
                <a:tint val="45000"/>
                <a:satMod val="400000"/>
              </a:schemeClr>
            </a:duotone>
          </a:blip>
          <a:stretch>
            <a:fillRect/>
          </a:stretch>
        </p:blipFill>
        <p:spPr>
          <a:xfrm>
            <a:off x="0" y="-881008"/>
            <a:ext cx="15142083" cy="8982592"/>
          </a:xfrm>
          <a:prstGeom prst="rect">
            <a:avLst/>
          </a:prstGeom>
        </p:spPr>
      </p:pic>
      <p:sp>
        <p:nvSpPr>
          <p:cNvPr id="2" name="Title 1"/>
          <p:cNvSpPr>
            <a:spLocks noGrp="1"/>
          </p:cNvSpPr>
          <p:nvPr>
            <p:ph type="title"/>
          </p:nvPr>
        </p:nvSpPr>
        <p:spPr>
          <a:xfrm>
            <a:off x="838200" y="365125"/>
            <a:ext cx="7117080" cy="1325563"/>
          </a:xfrm>
        </p:spPr>
        <p:txBody>
          <a:bodyPr/>
          <a:lstStyle/>
          <a:p>
            <a:pPr algn="l"/>
            <a:r>
              <a:rPr lang="en-US" b="1" dirty="0" smtClean="0">
                <a:effectLst>
                  <a:outerShdw blurRad="38100" dist="38100" dir="2700000" algn="tl">
                    <a:srgbClr val="000000">
                      <a:alpha val="43137"/>
                    </a:srgbClr>
                  </a:outerShdw>
                </a:effectLst>
              </a:rPr>
              <a:t>Jesus is the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ultimate </a:t>
            </a:r>
            <a:r>
              <a:rPr lang="en-US" b="1" dirty="0" err="1" smtClean="0">
                <a:effectLst>
                  <a:outerShdw blurRad="38100" dist="38100" dir="2700000" algn="tl">
                    <a:srgbClr val="000000">
                      <a:alpha val="43137"/>
                    </a:srgbClr>
                  </a:outerShdw>
                </a:effectLst>
              </a:rPr>
              <a:t>saviour</a:t>
            </a:r>
            <a:endParaRPr lang="en-SG"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825625"/>
            <a:ext cx="5434585" cy="3349879"/>
          </a:xfrm>
          <a:solidFill>
            <a:srgbClr val="000000">
              <a:alpha val="50196"/>
            </a:srgbClr>
          </a:solidFill>
        </p:spPr>
        <p:txBody>
          <a:bodyPr>
            <a:normAutofit/>
          </a:bodyPr>
          <a:lstStyle/>
          <a:p>
            <a:pPr marL="0" indent="0">
              <a:buNone/>
            </a:pPr>
            <a:r>
              <a:rPr lang="en-SG" sz="3200" b="1" dirty="0" err="1">
                <a:effectLst>
                  <a:outerShdw blurRad="38100" dist="38100" dir="2700000" algn="tl">
                    <a:srgbClr val="000000">
                      <a:alpha val="43137"/>
                    </a:srgbClr>
                  </a:outerShdw>
                </a:effectLst>
              </a:rPr>
              <a:t>Heb</a:t>
            </a:r>
            <a:r>
              <a:rPr lang="en-SG" sz="3200" b="1" dirty="0">
                <a:effectLst>
                  <a:outerShdw blurRad="38100" dist="38100" dir="2700000" algn="tl">
                    <a:srgbClr val="000000">
                      <a:alpha val="43137"/>
                    </a:srgbClr>
                  </a:outerShdw>
                </a:effectLst>
              </a:rPr>
              <a:t> 2:10  For it was fitting that he, for whom and by whom all things exist, in bringing many sons to glory, should make the founder of their salvation perfect through suffering. </a:t>
            </a:r>
          </a:p>
          <a:p>
            <a:pPr marL="0" indent="0">
              <a:buNone/>
            </a:pPr>
            <a:endParaRPr lang="en-SG"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4556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5">
                <a:tint val="45000"/>
                <a:satMod val="400000"/>
              </a:schemeClr>
            </a:duotone>
          </a:blip>
          <a:stretch>
            <a:fillRect/>
          </a:stretch>
        </p:blipFill>
        <p:spPr>
          <a:xfrm>
            <a:off x="-571500" y="-738188"/>
            <a:ext cx="13335000" cy="8334375"/>
          </a:xfrm>
          <a:prstGeom prst="rect">
            <a:avLst/>
          </a:prstGeom>
        </p:spPr>
      </p:pic>
      <p:sp>
        <p:nvSpPr>
          <p:cNvPr id="2" name="Title 1"/>
          <p:cNvSpPr>
            <a:spLocks noGrp="1"/>
          </p:cNvSpPr>
          <p:nvPr>
            <p:ph type="title"/>
          </p:nvPr>
        </p:nvSpPr>
        <p:spPr/>
        <p:txBody>
          <a:bodyPr/>
          <a:lstStyle/>
          <a:p>
            <a:pPr algn="l"/>
            <a:endParaRPr lang="en-SG"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284514"/>
            <a:ext cx="10515600" cy="4892449"/>
          </a:xfrm>
        </p:spPr>
        <p:txBody>
          <a:bodyPr>
            <a:normAutofit/>
          </a:bodyPr>
          <a:lstStyle/>
          <a:p>
            <a:pPr marL="0" indent="0" algn="ctr">
              <a:buNone/>
            </a:pPr>
            <a:r>
              <a:rPr lang="en-US" sz="4400" b="1" dirty="0" smtClean="0">
                <a:effectLst>
                  <a:outerShdw blurRad="38100" dist="38100" dir="2700000" algn="tl">
                    <a:srgbClr val="000000">
                      <a:alpha val="43137"/>
                    </a:srgbClr>
                  </a:outerShdw>
                </a:effectLst>
              </a:rPr>
              <a:t>What is our response </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to the </a:t>
            </a:r>
            <a:r>
              <a:rPr lang="en-US" sz="4400" b="1" dirty="0">
                <a:effectLst>
                  <a:outerShdw blurRad="38100" dist="38100" dir="2700000" algn="tl">
                    <a:srgbClr val="000000">
                      <a:alpha val="43137"/>
                    </a:srgbClr>
                  </a:outerShdw>
                </a:effectLst>
              </a:rPr>
              <a:t>u</a:t>
            </a:r>
            <a:r>
              <a:rPr lang="en-US" sz="4400" b="1" dirty="0" smtClean="0">
                <a:effectLst>
                  <a:outerShdw blurRad="38100" dist="38100" dir="2700000" algn="tl">
                    <a:srgbClr val="000000">
                      <a:alpha val="43137"/>
                    </a:srgbClr>
                  </a:outerShdw>
                </a:effectLst>
              </a:rPr>
              <a:t>ltimate revelation, </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ruler, priest and </a:t>
            </a:r>
            <a:r>
              <a:rPr lang="en-US" sz="4400" b="1" dirty="0" err="1" smtClean="0">
                <a:effectLst>
                  <a:outerShdw blurRad="38100" dist="38100" dir="2700000" algn="tl">
                    <a:srgbClr val="000000">
                      <a:alpha val="43137"/>
                    </a:srgbClr>
                  </a:outerShdw>
                </a:effectLst>
              </a:rPr>
              <a:t>saviour</a:t>
            </a:r>
            <a:r>
              <a:rPr lang="en-US" sz="4400" b="1" dirty="0" smtClean="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661926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3602" y="-737977"/>
            <a:ext cx="13339204" cy="8333954"/>
          </a:xfrm>
          <a:prstGeom prst="rect">
            <a:avLst/>
          </a:prstGeom>
        </p:spPr>
      </p:pic>
      <p:sp>
        <p:nvSpPr>
          <p:cNvPr id="2" name="Title 1"/>
          <p:cNvSpPr>
            <a:spLocks noGrp="1"/>
          </p:cNvSpPr>
          <p:nvPr>
            <p:ph type="title"/>
          </p:nvPr>
        </p:nvSpPr>
        <p:spPr>
          <a:xfrm>
            <a:off x="469137" y="0"/>
            <a:ext cx="10515600" cy="1325563"/>
          </a:xfrm>
        </p:spPr>
        <p:txBody>
          <a:bodyPr/>
          <a:lstStyle/>
          <a:p>
            <a:pPr algn="l"/>
            <a:r>
              <a:rPr lang="en-US" b="1" dirty="0" smtClean="0">
                <a:solidFill>
                  <a:srgbClr val="FFC000"/>
                </a:solidFill>
                <a:effectLst>
                  <a:outerShdw blurRad="38100" dist="38100" dir="2700000" algn="tl">
                    <a:srgbClr val="000000">
                      <a:alpha val="43137"/>
                    </a:srgbClr>
                  </a:outerShdw>
                </a:effectLst>
              </a:rPr>
              <a:t>Book of Hebrews</a:t>
            </a:r>
            <a:endParaRPr lang="en-SG"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9137" y="1125008"/>
            <a:ext cx="10996030" cy="4686830"/>
          </a:xfrm>
        </p:spPr>
        <p:txBody>
          <a:bodyPr>
            <a:normAutofit/>
          </a:bodyPr>
          <a:lstStyle/>
          <a:p>
            <a:r>
              <a:rPr lang="en-SG" sz="3200" b="1" dirty="0" smtClean="0">
                <a:effectLst>
                  <a:outerShdw blurRad="38100" dist="38100" dir="2700000" algn="tl">
                    <a:srgbClr val="000000">
                      <a:alpha val="43137"/>
                    </a:srgbClr>
                  </a:outerShdw>
                </a:effectLst>
              </a:rPr>
              <a:t>Hebrews 1-2 - </a:t>
            </a:r>
            <a:r>
              <a:rPr lang="en-SG" sz="3200" b="1" dirty="0">
                <a:effectLst>
                  <a:outerShdw blurRad="38100" dist="38100" dir="2700000" algn="tl">
                    <a:srgbClr val="000000">
                      <a:alpha val="43137"/>
                    </a:srgbClr>
                  </a:outerShdw>
                </a:effectLst>
              </a:rPr>
              <a:t>The God who speaks and relates</a:t>
            </a:r>
          </a:p>
          <a:p>
            <a:r>
              <a:rPr lang="en-SG" sz="3200" b="1" dirty="0" smtClean="0">
                <a:effectLst>
                  <a:outerShdw blurRad="38100" dist="38100" dir="2700000" algn="tl">
                    <a:srgbClr val="000000">
                      <a:alpha val="43137"/>
                    </a:srgbClr>
                  </a:outerShdw>
                </a:effectLst>
              </a:rPr>
              <a:t>Hebrews 3-4 - Hardened </a:t>
            </a:r>
            <a:r>
              <a:rPr lang="en-SG" sz="3200" b="1" dirty="0">
                <a:effectLst>
                  <a:outerShdw blurRad="38100" dist="38100" dir="2700000" algn="tl">
                    <a:srgbClr val="000000">
                      <a:alpha val="43137"/>
                    </a:srgbClr>
                  </a:outerShdw>
                </a:effectLst>
              </a:rPr>
              <a:t>and Restless Hearts</a:t>
            </a:r>
          </a:p>
          <a:p>
            <a:r>
              <a:rPr lang="en-SG" sz="3200" b="1" dirty="0" smtClean="0">
                <a:effectLst>
                  <a:outerShdw blurRad="38100" dist="38100" dir="2700000" algn="tl">
                    <a:srgbClr val="000000">
                      <a:alpha val="43137"/>
                    </a:srgbClr>
                  </a:outerShdw>
                </a:effectLst>
              </a:rPr>
              <a:t>Hebrews </a:t>
            </a:r>
            <a:r>
              <a:rPr lang="en-SG" sz="3200" b="1" dirty="0">
                <a:effectLst>
                  <a:outerShdw blurRad="38100" dist="38100" dir="2700000" algn="tl">
                    <a:srgbClr val="000000">
                      <a:alpha val="43137"/>
                    </a:srgbClr>
                  </a:outerShdw>
                </a:effectLst>
              </a:rPr>
              <a:t>5-6 </a:t>
            </a:r>
            <a:r>
              <a:rPr lang="en-SG" sz="3200" b="1" dirty="0" smtClean="0">
                <a:effectLst>
                  <a:outerShdw blurRad="38100" dist="38100" dir="2700000" algn="tl">
                    <a:srgbClr val="000000">
                      <a:alpha val="43137"/>
                    </a:srgbClr>
                  </a:outerShdw>
                </a:effectLst>
              </a:rPr>
              <a:t>- A </a:t>
            </a:r>
            <a:r>
              <a:rPr lang="en-SG" sz="3200" b="1" dirty="0">
                <a:effectLst>
                  <a:outerShdw blurRad="38100" dist="38100" dir="2700000" algn="tl">
                    <a:srgbClr val="000000">
                      <a:alpha val="43137"/>
                    </a:srgbClr>
                  </a:outerShdw>
                </a:effectLst>
              </a:rPr>
              <a:t>partnership of hope</a:t>
            </a:r>
          </a:p>
          <a:p>
            <a:r>
              <a:rPr lang="en-SG" sz="3200" b="1" dirty="0" smtClean="0">
                <a:effectLst>
                  <a:outerShdw blurRad="38100" dist="38100" dir="2700000" algn="tl">
                    <a:srgbClr val="000000">
                      <a:alpha val="43137"/>
                    </a:srgbClr>
                  </a:outerShdw>
                </a:effectLst>
              </a:rPr>
              <a:t>Hebrews 7-9 - Who </a:t>
            </a:r>
            <a:r>
              <a:rPr lang="en-SG" sz="3200" b="1" dirty="0">
                <a:effectLst>
                  <a:outerShdw blurRad="38100" dist="38100" dir="2700000" algn="tl">
                    <a:srgbClr val="000000">
                      <a:alpha val="43137"/>
                    </a:srgbClr>
                  </a:outerShdw>
                </a:effectLst>
              </a:rPr>
              <a:t>is God to you?</a:t>
            </a:r>
          </a:p>
          <a:p>
            <a:r>
              <a:rPr lang="en-SG" sz="3200" b="1" dirty="0" smtClean="0">
                <a:effectLst>
                  <a:outerShdw blurRad="38100" dist="38100" dir="2700000" algn="tl">
                    <a:srgbClr val="000000">
                      <a:alpha val="43137"/>
                    </a:srgbClr>
                  </a:outerShdw>
                </a:effectLst>
              </a:rPr>
              <a:t>Hebrews </a:t>
            </a:r>
            <a:r>
              <a:rPr lang="en-SG" sz="3200" b="1" dirty="0">
                <a:effectLst>
                  <a:outerShdw blurRad="38100" dist="38100" dir="2700000" algn="tl">
                    <a:srgbClr val="000000">
                      <a:alpha val="43137"/>
                    </a:srgbClr>
                  </a:outerShdw>
                </a:effectLst>
              </a:rPr>
              <a:t>10 </a:t>
            </a:r>
            <a:r>
              <a:rPr lang="en-SG" sz="3200" b="1" dirty="0" smtClean="0">
                <a:effectLst>
                  <a:outerShdw blurRad="38100" dist="38100" dir="2700000" algn="tl">
                    <a:srgbClr val="000000">
                      <a:alpha val="43137"/>
                    </a:srgbClr>
                  </a:outerShdw>
                </a:effectLst>
              </a:rPr>
              <a:t>- It </a:t>
            </a:r>
            <a:r>
              <a:rPr lang="en-SG" sz="3200" b="1" dirty="0">
                <a:effectLst>
                  <a:outerShdw blurRad="38100" dist="38100" dir="2700000" algn="tl">
                    <a:srgbClr val="000000">
                      <a:alpha val="43137"/>
                    </a:srgbClr>
                  </a:outerShdw>
                </a:effectLst>
              </a:rPr>
              <a:t>is </a:t>
            </a:r>
            <a:r>
              <a:rPr lang="en-SG" sz="3200" b="1" dirty="0" smtClean="0">
                <a:effectLst>
                  <a:outerShdw blurRad="38100" dist="38100" dir="2700000" algn="tl">
                    <a:srgbClr val="000000">
                      <a:alpha val="43137"/>
                    </a:srgbClr>
                  </a:outerShdw>
                </a:effectLst>
              </a:rPr>
              <a:t>finished</a:t>
            </a:r>
          </a:p>
          <a:p>
            <a:r>
              <a:rPr lang="en-SG" sz="3200" b="1" dirty="0" smtClean="0">
                <a:effectLst>
                  <a:outerShdw blurRad="38100" dist="38100" dir="2700000" algn="tl">
                    <a:srgbClr val="000000">
                      <a:alpha val="43137"/>
                    </a:srgbClr>
                  </a:outerShdw>
                </a:effectLst>
              </a:rPr>
              <a:t>Hebrews 11-12:3 - </a:t>
            </a:r>
            <a:r>
              <a:rPr lang="en-SG" sz="3200" b="1" dirty="0">
                <a:effectLst>
                  <a:outerShdw blurRad="38100" dist="38100" dir="2700000" algn="tl">
                    <a:srgbClr val="000000">
                      <a:alpha val="43137"/>
                    </a:srgbClr>
                  </a:outerShdw>
                </a:effectLst>
              </a:rPr>
              <a:t>How does Faith looks like?   </a:t>
            </a:r>
          </a:p>
          <a:p>
            <a:r>
              <a:rPr lang="en-SG" sz="3200" b="1" dirty="0" smtClean="0">
                <a:effectLst>
                  <a:outerShdw blurRad="38100" dist="38100" dir="2700000" algn="tl">
                    <a:srgbClr val="000000">
                      <a:alpha val="43137"/>
                    </a:srgbClr>
                  </a:outerShdw>
                </a:effectLst>
              </a:rPr>
              <a:t>Hebrews </a:t>
            </a:r>
            <a:r>
              <a:rPr lang="en-SG" sz="3200" b="1" dirty="0">
                <a:effectLst>
                  <a:outerShdw blurRad="38100" dist="38100" dir="2700000" algn="tl">
                    <a:srgbClr val="000000">
                      <a:alpha val="43137"/>
                    </a:srgbClr>
                  </a:outerShdw>
                </a:effectLst>
              </a:rPr>
              <a:t>12:4-13 </a:t>
            </a:r>
            <a:r>
              <a:rPr lang="en-SG" sz="3200" b="1" dirty="0" smtClean="0">
                <a:effectLst>
                  <a:outerShdw blurRad="38100" dist="38100" dir="2700000" algn="tl">
                    <a:srgbClr val="000000">
                      <a:alpha val="43137"/>
                    </a:srgbClr>
                  </a:outerShdw>
                </a:effectLst>
              </a:rPr>
              <a:t>- How do I </a:t>
            </a:r>
            <a:r>
              <a:rPr lang="en-SG" sz="3200" b="1" dirty="0">
                <a:effectLst>
                  <a:outerShdw blurRad="38100" dist="38100" dir="2700000" algn="tl">
                    <a:srgbClr val="000000">
                      <a:alpha val="43137"/>
                    </a:srgbClr>
                  </a:outerShdw>
                </a:effectLst>
              </a:rPr>
              <a:t>make most out of </a:t>
            </a:r>
            <a:r>
              <a:rPr lang="en-SG" sz="3200" b="1" dirty="0" smtClean="0">
                <a:effectLst>
                  <a:outerShdw blurRad="38100" dist="38100" dir="2700000" algn="tl">
                    <a:srgbClr val="000000">
                      <a:alpha val="43137"/>
                    </a:srgbClr>
                  </a:outerShdw>
                </a:effectLst>
              </a:rPr>
              <a:t>my </a:t>
            </a:r>
            <a:r>
              <a:rPr lang="en-SG" sz="3200" b="1" dirty="0">
                <a:effectLst>
                  <a:outerShdw blurRad="38100" dist="38100" dir="2700000" algn="tl">
                    <a:srgbClr val="000000">
                      <a:alpha val="43137"/>
                    </a:srgbClr>
                  </a:outerShdw>
                </a:effectLst>
              </a:rPr>
              <a:t>life? </a:t>
            </a:r>
            <a:endParaRPr lang="en-SG"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835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5">
                <a:tint val="45000"/>
                <a:satMod val="400000"/>
              </a:schemeClr>
            </a:duotone>
          </a:blip>
          <a:stretch>
            <a:fillRect/>
          </a:stretch>
        </p:blipFill>
        <p:spPr>
          <a:xfrm>
            <a:off x="-571500" y="-738188"/>
            <a:ext cx="13335000" cy="8334375"/>
          </a:xfrm>
          <a:prstGeom prst="rect">
            <a:avLst/>
          </a:prstGeom>
        </p:spPr>
      </p:pic>
      <p:sp>
        <p:nvSpPr>
          <p:cNvPr id="2" name="Title 1"/>
          <p:cNvSpPr>
            <a:spLocks noGrp="1"/>
          </p:cNvSpPr>
          <p:nvPr>
            <p:ph type="title"/>
          </p:nvPr>
        </p:nvSpPr>
        <p:spPr/>
        <p:txBody>
          <a:bodyPr/>
          <a:lstStyle/>
          <a:p>
            <a:pPr algn="l"/>
            <a:r>
              <a:rPr lang="en-US" b="1" dirty="0" smtClean="0">
                <a:solidFill>
                  <a:srgbClr val="FFC000"/>
                </a:solidFill>
                <a:effectLst>
                  <a:outerShdw blurRad="38100" dist="38100" dir="2700000" algn="tl">
                    <a:srgbClr val="000000">
                      <a:alpha val="43137"/>
                    </a:srgbClr>
                  </a:outerShdw>
                </a:effectLst>
              </a:rPr>
              <a:t>Key Lessons</a:t>
            </a:r>
            <a:endParaRPr lang="en-SG"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b="1" dirty="0" smtClean="0">
                <a:effectLst>
                  <a:outerShdw blurRad="38100" dist="38100" dir="2700000" algn="tl">
                    <a:srgbClr val="000000">
                      <a:alpha val="43137"/>
                    </a:srgbClr>
                  </a:outerShdw>
                </a:effectLst>
              </a:rPr>
              <a:t>Jesus is the ultimate revelation</a:t>
            </a:r>
          </a:p>
          <a:p>
            <a:r>
              <a:rPr lang="en-US" sz="3600" b="1" dirty="0" smtClean="0">
                <a:effectLst>
                  <a:outerShdw blurRad="38100" dist="38100" dir="2700000" algn="tl">
                    <a:srgbClr val="000000">
                      <a:alpha val="43137"/>
                    </a:srgbClr>
                  </a:outerShdw>
                </a:effectLst>
              </a:rPr>
              <a:t>Jesus is the ultimate ruler</a:t>
            </a:r>
          </a:p>
          <a:p>
            <a:r>
              <a:rPr lang="en-US" sz="3600" b="1" dirty="0" smtClean="0">
                <a:effectLst>
                  <a:outerShdw blurRad="38100" dist="38100" dir="2700000" algn="tl">
                    <a:srgbClr val="000000">
                      <a:alpha val="43137"/>
                    </a:srgbClr>
                  </a:outerShdw>
                </a:effectLst>
              </a:rPr>
              <a:t>Jesus is the ultimate priest</a:t>
            </a:r>
          </a:p>
          <a:p>
            <a:r>
              <a:rPr lang="en-US" sz="3600" b="1" dirty="0" smtClean="0">
                <a:effectLst>
                  <a:outerShdw blurRad="38100" dist="38100" dir="2700000" algn="tl">
                    <a:srgbClr val="000000">
                      <a:alpha val="43137"/>
                    </a:srgbClr>
                  </a:outerShdw>
                </a:effectLst>
              </a:rPr>
              <a:t>Jesus is the ultimate </a:t>
            </a:r>
            <a:r>
              <a:rPr lang="en-US" sz="3600" b="1" dirty="0" err="1" smtClean="0">
                <a:effectLst>
                  <a:outerShdw blurRad="38100" dist="38100" dir="2700000" algn="tl">
                    <a:srgbClr val="000000">
                      <a:alpha val="43137"/>
                    </a:srgbClr>
                  </a:outerShdw>
                </a:effectLst>
              </a:rPr>
              <a:t>saviour</a:t>
            </a:r>
            <a:endParaRPr lang="en-US" sz="3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74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0" y="-439860"/>
            <a:ext cx="13335000" cy="7508875"/>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Jesus is the ultimate revelation</a:t>
            </a:r>
            <a:endParaRPr lang="en-SG" b="1" dirty="0">
              <a:solidFill>
                <a:schemeClr val="bg1"/>
              </a:solidFill>
            </a:endParaRPr>
          </a:p>
        </p:txBody>
      </p:sp>
      <p:sp>
        <p:nvSpPr>
          <p:cNvPr id="3" name="Content Placeholder 2"/>
          <p:cNvSpPr>
            <a:spLocks noGrp="1"/>
          </p:cNvSpPr>
          <p:nvPr>
            <p:ph idx="1"/>
          </p:nvPr>
        </p:nvSpPr>
        <p:spPr>
          <a:xfrm>
            <a:off x="838200" y="1825625"/>
            <a:ext cx="5879123" cy="4241067"/>
          </a:xfrm>
          <a:solidFill>
            <a:srgbClr val="FFFFFF">
              <a:alpha val="40000"/>
            </a:srgbClr>
          </a:solidFill>
        </p:spPr>
        <p:txBody>
          <a:bodyPr>
            <a:normAutofit/>
          </a:bodyPr>
          <a:lstStyle/>
          <a:p>
            <a:pPr marL="0" indent="0">
              <a:buNone/>
            </a:pPr>
            <a:r>
              <a:rPr lang="en-SG" sz="3200" b="1" dirty="0" err="1" smtClean="0">
                <a:solidFill>
                  <a:schemeClr val="bg1"/>
                </a:solidFill>
              </a:rPr>
              <a:t>Heb</a:t>
            </a:r>
            <a:r>
              <a:rPr lang="en-SG" sz="3200" b="1" dirty="0" smtClean="0">
                <a:solidFill>
                  <a:schemeClr val="bg1"/>
                </a:solidFill>
              </a:rPr>
              <a:t> </a:t>
            </a:r>
            <a:r>
              <a:rPr lang="en-SG" sz="3200" b="1" dirty="0">
                <a:solidFill>
                  <a:schemeClr val="bg1"/>
                </a:solidFill>
              </a:rPr>
              <a:t>1:3  He is the radiance of the glory of God and the exact imprint of his nature, and he upholds the universe by the word of his power. After making purification for sins, he sat down at the right hand of the Majesty on </a:t>
            </a:r>
            <a:r>
              <a:rPr lang="en-SG" sz="3200" b="1" dirty="0" smtClean="0">
                <a:solidFill>
                  <a:schemeClr val="bg1"/>
                </a:solidFill>
              </a:rPr>
              <a:t>high… </a:t>
            </a:r>
            <a:endParaRPr lang="en-SG" sz="3200" b="1" dirty="0">
              <a:solidFill>
                <a:schemeClr val="bg1"/>
              </a:solidFill>
            </a:endParaRPr>
          </a:p>
          <a:p>
            <a:endParaRPr lang="en-SG" sz="3200" b="1" dirty="0">
              <a:solidFill>
                <a:schemeClr val="bg1"/>
              </a:solidFill>
            </a:endParaRPr>
          </a:p>
        </p:txBody>
      </p:sp>
    </p:spTree>
    <p:extLst>
      <p:ext uri="{BB962C8B-B14F-4D97-AF65-F5344CB8AC3E}">
        <p14:creationId xmlns:p14="http://schemas.microsoft.com/office/powerpoint/2010/main" val="822431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365125"/>
            <a:ext cx="4713514" cy="630570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152" y="365125"/>
            <a:ext cx="5657794" cy="4250418"/>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0" y="0"/>
            <a:ext cx="13335000" cy="7508875"/>
          </a:xfrm>
          <a:prstGeom prst="rect">
            <a:avLst/>
          </a:prstGeom>
        </p:spPr>
      </p:pic>
    </p:spTree>
    <p:extLst>
      <p:ext uri="{BB962C8B-B14F-4D97-AF65-F5344CB8AC3E}">
        <p14:creationId xmlns:p14="http://schemas.microsoft.com/office/powerpoint/2010/main" val="153856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465552" cy="78023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rPr>
              <a:t>Jesus is the ultimate ruler</a:t>
            </a:r>
            <a:endParaRPr lang="en-SG"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5654040" cy="2508631"/>
          </a:xfrm>
          <a:solidFill>
            <a:srgbClr val="000000">
              <a:alpha val="50196"/>
            </a:srgbClr>
          </a:solidFill>
        </p:spPr>
        <p:txBody>
          <a:bodyPr>
            <a:normAutofit/>
          </a:bodyPr>
          <a:lstStyle/>
          <a:p>
            <a:pPr marL="0" indent="0">
              <a:buNone/>
            </a:pPr>
            <a:r>
              <a:rPr lang="en-SG" sz="3200" b="1" dirty="0" err="1"/>
              <a:t>Heb</a:t>
            </a:r>
            <a:r>
              <a:rPr lang="en-SG" sz="3200" b="1" dirty="0"/>
              <a:t> 1:8  But of the Son he says, "Your throne, O God, is forever and ever, the </a:t>
            </a:r>
            <a:r>
              <a:rPr lang="en-SG" sz="3200" b="1" dirty="0" err="1"/>
              <a:t>scepter</a:t>
            </a:r>
            <a:r>
              <a:rPr lang="en-SG" sz="3200" b="1" dirty="0"/>
              <a:t> of uprightness is the </a:t>
            </a:r>
            <a:r>
              <a:rPr lang="en-SG" sz="3200" b="1" dirty="0" err="1"/>
              <a:t>scepter</a:t>
            </a:r>
            <a:r>
              <a:rPr lang="en-SG" sz="3200" b="1" dirty="0"/>
              <a:t> of your </a:t>
            </a:r>
            <a:r>
              <a:rPr lang="en-SG" sz="3200" b="1" dirty="0" smtClean="0"/>
              <a:t>kingdom…”</a:t>
            </a:r>
            <a:endParaRPr lang="en-SG" sz="3200" b="1" dirty="0"/>
          </a:p>
        </p:txBody>
      </p:sp>
    </p:spTree>
    <p:extLst>
      <p:ext uri="{BB962C8B-B14F-4D97-AF65-F5344CB8AC3E}">
        <p14:creationId xmlns:p14="http://schemas.microsoft.com/office/powerpoint/2010/main" val="245462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3074" name="Picture 2" descr="Image result for christ is either lord of all or he is not lord at 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34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prstClr val="black"/>
              <a:schemeClr val="accent5">
                <a:tint val="45000"/>
                <a:satMod val="400000"/>
              </a:schemeClr>
            </a:duotone>
          </a:blip>
          <a:stretch>
            <a:fillRect/>
          </a:stretch>
        </p:blipFill>
        <p:spPr>
          <a:xfrm>
            <a:off x="-571500" y="-738188"/>
            <a:ext cx="13335000" cy="8334375"/>
          </a:xfrm>
          <a:prstGeom prst="rect">
            <a:avLst/>
          </a:prstGeom>
        </p:spPr>
      </p:pic>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rPr>
              <a:t>Jesus is the ultimate priest</a:t>
            </a:r>
            <a:endParaRPr lang="en-SG"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5668108" cy="4351338"/>
          </a:xfrm>
        </p:spPr>
        <p:txBody>
          <a:bodyPr>
            <a:normAutofit/>
          </a:bodyPr>
          <a:lstStyle/>
          <a:p>
            <a:pPr marL="0" indent="0">
              <a:buNone/>
            </a:pPr>
            <a:r>
              <a:rPr lang="en-SG" sz="3200" b="1" dirty="0" err="1"/>
              <a:t>Heb</a:t>
            </a:r>
            <a:r>
              <a:rPr lang="en-SG" sz="3200" b="1" dirty="0"/>
              <a:t> 2:17  Therefore he had to be made like his brothers in every respect, so that he might become a merciful and faithful high priest in the service of God, to make propitiation for the sins of the people. </a:t>
            </a:r>
          </a:p>
        </p:txBody>
      </p:sp>
      <p:pic>
        <p:nvPicPr>
          <p:cNvPr id="6" name="Picture 5"/>
          <p:cNvPicPr>
            <a:picLocks noChangeAspect="1"/>
          </p:cNvPicPr>
          <p:nvPr/>
        </p:nvPicPr>
        <p:blipFill rotWithShape="1">
          <a:blip r:embed="rId4"/>
          <a:srcRect r="3492" b="5944"/>
          <a:stretch/>
        </p:blipFill>
        <p:spPr>
          <a:xfrm>
            <a:off x="6761285" y="1690688"/>
            <a:ext cx="6002215" cy="4555537"/>
          </a:xfrm>
          <a:prstGeom prst="rect">
            <a:avLst/>
          </a:prstGeom>
        </p:spPr>
      </p:pic>
    </p:spTree>
    <p:extLst>
      <p:ext uri="{BB962C8B-B14F-4D97-AF65-F5344CB8AC3E}">
        <p14:creationId xmlns:p14="http://schemas.microsoft.com/office/powerpoint/2010/main" val="1923551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599849"/>
            <a:ext cx="9144000" cy="1620837"/>
          </a:xfrm>
        </p:spPr>
        <p:txBody>
          <a:bodyPr>
            <a:normAutofit fontScale="90000"/>
          </a:bodyPr>
          <a:lstStyle/>
          <a:p>
            <a:r>
              <a:rPr lang="en-US" sz="4800" b="1" dirty="0" smtClean="0"/>
              <a:t>LOVE SINGAPORE</a:t>
            </a:r>
            <a:br>
              <a:rPr lang="en-US" sz="4800" b="1" dirty="0" smtClean="0"/>
            </a:br>
            <a:r>
              <a:rPr lang="en-US" sz="4800" dirty="0" smtClean="0"/>
              <a:t>Solemn Assemblies</a:t>
            </a:r>
            <a:r>
              <a:rPr lang="en-US" sz="4000" dirty="0" smtClean="0"/>
              <a:t/>
            </a:r>
            <a:br>
              <a:rPr lang="en-US" sz="4000" dirty="0" smtClean="0"/>
            </a:br>
            <a:r>
              <a:rPr lang="en-US" sz="4000" dirty="0" smtClean="0"/>
              <a:t>1 July – 9 August 2018</a:t>
            </a:r>
            <a:endParaRPr lang="en-SG" sz="4000" dirty="0"/>
          </a:p>
        </p:txBody>
      </p:sp>
      <p:sp>
        <p:nvSpPr>
          <p:cNvPr id="5" name="Subtitle 4"/>
          <p:cNvSpPr>
            <a:spLocks noGrp="1"/>
          </p:cNvSpPr>
          <p:nvPr>
            <p:ph type="subTitle" idx="1"/>
          </p:nvPr>
        </p:nvSpPr>
        <p:spPr>
          <a:xfrm>
            <a:off x="1524000" y="2764971"/>
            <a:ext cx="9144000" cy="3265715"/>
          </a:xfrm>
        </p:spPr>
        <p:txBody>
          <a:bodyPr>
            <a:normAutofit/>
          </a:bodyPr>
          <a:lstStyle/>
          <a:p>
            <a:r>
              <a:rPr lang="en-US" sz="3200" b="1" dirty="0" smtClean="0"/>
              <a:t>5-7 August, 8 pm - 10 pm</a:t>
            </a:r>
            <a:br>
              <a:rPr lang="en-US" sz="3200" b="1" dirty="0" smtClean="0"/>
            </a:br>
            <a:r>
              <a:rPr lang="en-US" sz="3200" dirty="0" smtClean="0"/>
              <a:t>St Andrew’s Cathedral</a:t>
            </a:r>
          </a:p>
          <a:p>
            <a:endParaRPr lang="en-US" sz="3200" dirty="0"/>
          </a:p>
          <a:p>
            <a:r>
              <a:rPr lang="en-SG" sz="3200" b="1" dirty="0" smtClean="0"/>
              <a:t>8 Aug |DAY </a:t>
            </a:r>
            <a:r>
              <a:rPr lang="en-SG" sz="3200" b="1" dirty="0"/>
              <a:t>OF HIS </a:t>
            </a:r>
            <a:r>
              <a:rPr lang="en-SG" sz="3200" b="1" dirty="0" smtClean="0"/>
              <a:t>POWER| </a:t>
            </a:r>
            <a:r>
              <a:rPr lang="en-SG" sz="3200" b="1" dirty="0"/>
              <a:t>7.30 </a:t>
            </a:r>
            <a:r>
              <a:rPr lang="en-SG" sz="3200" b="1" dirty="0" smtClean="0"/>
              <a:t>pm</a:t>
            </a:r>
          </a:p>
          <a:p>
            <a:r>
              <a:rPr lang="en-SG" sz="3200" dirty="0" smtClean="0"/>
              <a:t> </a:t>
            </a:r>
            <a:r>
              <a:rPr lang="en-SG" sz="3200" dirty="0"/>
              <a:t>Singapore Indoor Stadium</a:t>
            </a:r>
          </a:p>
          <a:p>
            <a:r>
              <a:rPr lang="en-US" sz="3200" dirty="0" smtClean="0"/>
              <a:t> </a:t>
            </a:r>
            <a:endParaRPr lang="en-SG" sz="3200" dirty="0"/>
          </a:p>
        </p:txBody>
      </p:sp>
    </p:spTree>
    <p:extLst>
      <p:ext uri="{BB962C8B-B14F-4D97-AF65-F5344CB8AC3E}">
        <p14:creationId xmlns:p14="http://schemas.microsoft.com/office/powerpoint/2010/main" val="326161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38803</TotalTime>
  <Words>1709</Words>
  <Application>Microsoft Office PowerPoint</Application>
  <PresentationFormat>Widescreen</PresentationFormat>
  <Paragraphs>153</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Office Theme</vt:lpstr>
      <vt:lpstr>    The God who Speaks and Relates (Hebrews 1-2)</vt:lpstr>
      <vt:lpstr>Book of Hebrews</vt:lpstr>
      <vt:lpstr>Key Lessons</vt:lpstr>
      <vt:lpstr>Jesus is the ultimate revelation</vt:lpstr>
      <vt:lpstr>PowerPoint Presentation</vt:lpstr>
      <vt:lpstr>Jesus is the ultimate ruler</vt:lpstr>
      <vt:lpstr>PowerPoint Presentation</vt:lpstr>
      <vt:lpstr>Jesus is the ultimate priest</vt:lpstr>
      <vt:lpstr>LOVE SINGAPORE Solemn Assemblies 1 July – 9 August 2018</vt:lpstr>
      <vt:lpstr>Jesus is the  ultimate saviour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Church?</dc:title>
  <dc:creator>H Leonardi</dc:creator>
  <cp:lastModifiedBy>H Leonardi</cp:lastModifiedBy>
  <cp:revision>285</cp:revision>
  <cp:lastPrinted>2018-05-06T03:04:23Z</cp:lastPrinted>
  <dcterms:created xsi:type="dcterms:W3CDTF">2018-01-17T03:21:54Z</dcterms:created>
  <dcterms:modified xsi:type="dcterms:W3CDTF">2018-06-03T00:36:02Z</dcterms:modified>
</cp:coreProperties>
</file>