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363" r:id="rId2"/>
    <p:sldId id="385" r:id="rId3"/>
    <p:sldId id="387" r:id="rId4"/>
    <p:sldId id="401" r:id="rId5"/>
    <p:sldId id="402" r:id="rId6"/>
    <p:sldId id="417" r:id="rId7"/>
    <p:sldId id="386" r:id="rId8"/>
    <p:sldId id="403" r:id="rId9"/>
    <p:sldId id="404" r:id="rId10"/>
    <p:sldId id="405" r:id="rId11"/>
    <p:sldId id="406" r:id="rId12"/>
    <p:sldId id="407" r:id="rId13"/>
    <p:sldId id="408" r:id="rId14"/>
    <p:sldId id="409" r:id="rId15"/>
    <p:sldId id="410" r:id="rId16"/>
    <p:sldId id="411" r:id="rId17"/>
    <p:sldId id="412" r:id="rId18"/>
    <p:sldId id="418" r:id="rId19"/>
    <p:sldId id="419" r:id="rId20"/>
    <p:sldId id="413" r:id="rId21"/>
    <p:sldId id="414" r:id="rId22"/>
    <p:sldId id="415" r:id="rId23"/>
    <p:sldId id="416" r:id="rId2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74" autoAdjust="0"/>
    <p:restoredTop sz="94660"/>
  </p:normalViewPr>
  <p:slideViewPr>
    <p:cSldViewPr>
      <p:cViewPr varScale="1">
        <p:scale>
          <a:sx n="61" d="100"/>
          <a:sy n="61" d="100"/>
        </p:scale>
        <p:origin x="78" y="3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398" tIns="45699" rIns="91398" bIns="45699" rtlCol="0"/>
          <a:lstStyle>
            <a:lvl1pPr algn="l">
              <a:defRPr sz="1200"/>
            </a:lvl1pPr>
          </a:lstStyle>
          <a:p>
            <a:endParaRPr lang="en-SG"/>
          </a:p>
        </p:txBody>
      </p:sp>
      <p:sp>
        <p:nvSpPr>
          <p:cNvPr id="3" name="Date Placeholder 2"/>
          <p:cNvSpPr>
            <a:spLocks noGrp="1"/>
          </p:cNvSpPr>
          <p:nvPr>
            <p:ph type="dt" sz="quarter" idx="1"/>
          </p:nvPr>
        </p:nvSpPr>
        <p:spPr>
          <a:xfrm>
            <a:off x="3815373" y="0"/>
            <a:ext cx="2918831" cy="495029"/>
          </a:xfrm>
          <a:prstGeom prst="rect">
            <a:avLst/>
          </a:prstGeom>
        </p:spPr>
        <p:txBody>
          <a:bodyPr vert="horz" lIns="91398" tIns="45699" rIns="91398" bIns="45699" rtlCol="0"/>
          <a:lstStyle>
            <a:lvl1pPr algn="r">
              <a:defRPr sz="1200"/>
            </a:lvl1pPr>
          </a:lstStyle>
          <a:p>
            <a:fld id="{5F795FFC-9EED-489B-BE86-2099DB3CF94B}" type="datetimeFigureOut">
              <a:rPr lang="en-SG" smtClean="0"/>
              <a:t>6/7/2018</a:t>
            </a:fld>
            <a:endParaRPr lang="en-SG"/>
          </a:p>
        </p:txBody>
      </p:sp>
      <p:sp>
        <p:nvSpPr>
          <p:cNvPr id="4" name="Footer Placeholder 3"/>
          <p:cNvSpPr>
            <a:spLocks noGrp="1"/>
          </p:cNvSpPr>
          <p:nvPr>
            <p:ph type="ftr" sz="quarter" idx="2"/>
          </p:nvPr>
        </p:nvSpPr>
        <p:spPr>
          <a:xfrm>
            <a:off x="0" y="9371286"/>
            <a:ext cx="2918831" cy="495028"/>
          </a:xfrm>
          <a:prstGeom prst="rect">
            <a:avLst/>
          </a:prstGeom>
        </p:spPr>
        <p:txBody>
          <a:bodyPr vert="horz" lIns="91398" tIns="45699" rIns="91398" bIns="45699" rtlCol="0" anchor="b"/>
          <a:lstStyle>
            <a:lvl1pPr algn="l">
              <a:defRPr sz="1200"/>
            </a:lvl1pPr>
          </a:lstStyle>
          <a:p>
            <a:endParaRPr lang="en-SG"/>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398" tIns="45699" rIns="91398" bIns="45699" rtlCol="0" anchor="b"/>
          <a:lstStyle>
            <a:lvl1pPr algn="r">
              <a:defRPr sz="1200"/>
            </a:lvl1pPr>
          </a:lstStyle>
          <a:p>
            <a:fld id="{A45AE6C5-87D4-45D1-87A1-06FDEB562052}" type="slidenum">
              <a:rPr lang="en-SG" smtClean="0"/>
              <a:t>‹#›</a:t>
            </a:fld>
            <a:endParaRPr lang="en-SG"/>
          </a:p>
        </p:txBody>
      </p:sp>
    </p:spTree>
    <p:extLst>
      <p:ext uri="{BB962C8B-B14F-4D97-AF65-F5344CB8AC3E}">
        <p14:creationId xmlns:p14="http://schemas.microsoft.com/office/powerpoint/2010/main" val="14602012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20598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96049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6961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3DB778-ABBF-4D72-892F-D20BA3A1A178}"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55180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DB778-ABBF-4D72-892F-D20BA3A1A178}" type="datetimeFigureOut">
              <a:rPr lang="en-GB" smtClean="0"/>
              <a:t>06/07/2018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37053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3DB778-ABBF-4D72-892F-D20BA3A1A178}" type="datetimeFigureOut">
              <a:rPr lang="en-GB" smtClean="0"/>
              <a:t>06/07/2018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29514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3DB778-ABBF-4D72-892F-D20BA3A1A178}" type="datetimeFigureOut">
              <a:rPr lang="en-GB" smtClean="0"/>
              <a:t>06/07/2018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32521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3DB778-ABBF-4D72-892F-D20BA3A1A178}" type="datetimeFigureOut">
              <a:rPr lang="en-GB" smtClean="0"/>
              <a:t>06/07/2018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126886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DB778-ABBF-4D72-892F-D20BA3A1A178}" type="datetimeFigureOut">
              <a:rPr lang="en-GB" smtClean="0"/>
              <a:t>06/07/2018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221231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DB778-ABBF-4D72-892F-D20BA3A1A178}" type="datetimeFigureOut">
              <a:rPr lang="en-GB" smtClean="0"/>
              <a:t>06/07/2018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63111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DB778-ABBF-4D72-892F-D20BA3A1A178}" type="datetimeFigureOut">
              <a:rPr lang="en-GB" smtClean="0"/>
              <a:t>06/07/2018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833D-78BF-4D5E-8030-A243A35CF33F}" type="slidenum">
              <a:rPr lang="en-GB" smtClean="0"/>
              <a:t>‹#›</a:t>
            </a:fld>
            <a:endParaRPr lang="en-GB"/>
          </a:p>
        </p:txBody>
      </p:sp>
    </p:spTree>
    <p:extLst>
      <p:ext uri="{BB962C8B-B14F-4D97-AF65-F5344CB8AC3E}">
        <p14:creationId xmlns:p14="http://schemas.microsoft.com/office/powerpoint/2010/main" val="363938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DB778-ABBF-4D72-892F-D20BA3A1A178}" type="datetimeFigureOut">
              <a:rPr lang="en-GB" smtClean="0"/>
              <a:t>06/07/2018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8833D-78BF-4D5E-8030-A243A35CF33F}" type="slidenum">
              <a:rPr lang="en-GB" smtClean="0"/>
              <a:t>‹#›</a:t>
            </a:fld>
            <a:endParaRPr lang="en-GB"/>
          </a:p>
        </p:txBody>
      </p:sp>
    </p:spTree>
    <p:extLst>
      <p:ext uri="{BB962C8B-B14F-4D97-AF65-F5344CB8AC3E}">
        <p14:creationId xmlns:p14="http://schemas.microsoft.com/office/powerpoint/2010/main" val="321757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381000"/>
            <a:ext cx="4876800" cy="4876800"/>
          </a:xfrm>
          <a:prstGeom prst="rect">
            <a:avLst/>
          </a:prstGeom>
        </p:spPr>
      </p:pic>
      <p:pic>
        <p:nvPicPr>
          <p:cNvPr id="3" name="Picture 2"/>
          <p:cNvPicPr>
            <a:picLocks noChangeAspect="1"/>
          </p:cNvPicPr>
          <p:nvPr/>
        </p:nvPicPr>
        <p:blipFill>
          <a:blip r:embed="rId3"/>
          <a:stretch>
            <a:fillRect/>
          </a:stretch>
        </p:blipFill>
        <p:spPr>
          <a:xfrm>
            <a:off x="6629730" y="381000"/>
            <a:ext cx="4876800" cy="4876800"/>
          </a:xfrm>
          <a:prstGeom prst="rect">
            <a:avLst/>
          </a:prstGeom>
        </p:spPr>
      </p:pic>
    </p:spTree>
    <p:extLst>
      <p:ext uri="{BB962C8B-B14F-4D97-AF65-F5344CB8AC3E}">
        <p14:creationId xmlns:p14="http://schemas.microsoft.com/office/powerpoint/2010/main" val="470571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12192000" cy="2585323"/>
          </a:xfrm>
          <a:prstGeom prst="rect">
            <a:avLst/>
          </a:prstGeom>
          <a:noFill/>
        </p:spPr>
        <p:txBody>
          <a:bodyPr wrap="square" rtlCol="0">
            <a:spAutoFit/>
          </a:bodyPr>
          <a:lstStyle/>
          <a:p>
            <a:pPr marL="45720" lvl="0" algn="ctr">
              <a:spcBef>
                <a:spcPct val="20000"/>
              </a:spcBef>
              <a:buClr>
                <a:srgbClr val="FF8600"/>
              </a:buClr>
            </a:pPr>
            <a:r>
              <a:rPr lang="en-SG" sz="5400" b="1" dirty="0">
                <a:solidFill>
                  <a:prstClr val="white"/>
                </a:solidFill>
                <a:latin typeface="Arial"/>
              </a:rPr>
              <a:t>The Self-Sacrifice of Jesus </a:t>
            </a:r>
            <a:r>
              <a:rPr lang="en-SG" sz="5400" b="1" dirty="0" smtClean="0">
                <a:solidFill>
                  <a:prstClr val="white"/>
                </a:solidFill>
                <a:latin typeface="Arial"/>
              </a:rPr>
              <a:t>fulfils </a:t>
            </a:r>
            <a:r>
              <a:rPr lang="en-SG" sz="5400" b="1" dirty="0">
                <a:solidFill>
                  <a:prstClr val="white"/>
                </a:solidFill>
                <a:latin typeface="Arial"/>
              </a:rPr>
              <a:t>and </a:t>
            </a:r>
            <a:r>
              <a:rPr lang="en-SG" sz="5400" b="1" dirty="0" smtClean="0">
                <a:solidFill>
                  <a:prstClr val="white"/>
                </a:solidFill>
                <a:latin typeface="Arial"/>
              </a:rPr>
              <a:t>ends </a:t>
            </a:r>
            <a:r>
              <a:rPr lang="en-SG" sz="5400" b="1" dirty="0">
                <a:solidFill>
                  <a:prstClr val="white"/>
                </a:solidFill>
                <a:latin typeface="Arial"/>
              </a:rPr>
              <a:t>all other sacrifices – “Once for all”</a:t>
            </a:r>
          </a:p>
        </p:txBody>
      </p:sp>
    </p:spTree>
    <p:extLst>
      <p:ext uri="{BB962C8B-B14F-4D97-AF65-F5344CB8AC3E}">
        <p14:creationId xmlns:p14="http://schemas.microsoft.com/office/powerpoint/2010/main" val="1270298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12192000" cy="1754326"/>
          </a:xfrm>
          <a:prstGeom prst="rect">
            <a:avLst/>
          </a:prstGeom>
          <a:noFill/>
        </p:spPr>
        <p:txBody>
          <a:bodyPr wrap="square" rtlCol="0">
            <a:spAutoFit/>
          </a:bodyPr>
          <a:lstStyle/>
          <a:p>
            <a:pPr marL="45720" lvl="0" algn="ctr">
              <a:spcBef>
                <a:spcPct val="20000"/>
              </a:spcBef>
              <a:buClr>
                <a:srgbClr val="FF8600"/>
              </a:buClr>
            </a:pPr>
            <a:r>
              <a:rPr lang="en-SG" sz="5400" b="1">
                <a:solidFill>
                  <a:prstClr val="white"/>
                </a:solidFill>
                <a:latin typeface="Arial"/>
              </a:rPr>
              <a:t>Jesus’ Work on the Cross Completes God’s Salvation Plan </a:t>
            </a:r>
            <a:endParaRPr lang="en-SG" sz="5400" b="1" dirty="0">
              <a:solidFill>
                <a:prstClr val="white"/>
              </a:solidFill>
              <a:latin typeface="Arial"/>
            </a:endParaRPr>
          </a:p>
        </p:txBody>
      </p:sp>
    </p:spTree>
    <p:extLst>
      <p:ext uri="{BB962C8B-B14F-4D97-AF65-F5344CB8AC3E}">
        <p14:creationId xmlns:p14="http://schemas.microsoft.com/office/powerpoint/2010/main" val="2826239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5262979"/>
          </a:xfrm>
          <a:prstGeom prst="rect">
            <a:avLst/>
          </a:prstGeom>
          <a:noFill/>
        </p:spPr>
        <p:txBody>
          <a:bodyPr wrap="square" rtlCol="0">
            <a:spAutoFit/>
          </a:bodyPr>
          <a:lstStyle/>
          <a:p>
            <a:pPr algn="ctr"/>
            <a:r>
              <a:rPr lang="en-SG" sz="4000" dirty="0">
                <a:solidFill>
                  <a:srgbClr val="FFFF00"/>
                </a:solidFill>
                <a:latin typeface="Arial" panose="020B0604020202020204" pitchFamily="34" charset="0"/>
                <a:cs typeface="Arial" panose="020B0604020202020204" pitchFamily="34" charset="0"/>
              </a:rPr>
              <a:t>V11-12 </a:t>
            </a:r>
            <a:r>
              <a:rPr lang="en-SG" sz="4800" b="1" dirty="0">
                <a:solidFill>
                  <a:srgbClr val="FFFF00"/>
                </a:solidFill>
                <a:latin typeface="Arial" panose="020B0604020202020204" pitchFamily="34" charset="0"/>
                <a:cs typeface="Arial" panose="020B0604020202020204" pitchFamily="34" charset="0"/>
              </a:rPr>
              <a:t>Day after day every priest stands and performs his religious duties; again and again he offers the same sacrifices, which can never take away sins. But when this priest had offered for all time one sacrifice for sins, </a:t>
            </a:r>
            <a:endParaRPr lang="en-SG" sz="4800" b="1" dirty="0" smtClean="0">
              <a:solidFill>
                <a:srgbClr val="FFFF00"/>
              </a:solidFill>
              <a:latin typeface="Arial" panose="020B0604020202020204" pitchFamily="34" charset="0"/>
              <a:cs typeface="Arial" panose="020B0604020202020204" pitchFamily="34" charset="0"/>
            </a:endParaRPr>
          </a:p>
          <a:p>
            <a:pPr algn="ctr"/>
            <a:r>
              <a:rPr lang="en-SG" sz="4800" b="1" u="sng" dirty="0" smtClean="0">
                <a:solidFill>
                  <a:srgbClr val="FFFF00"/>
                </a:solidFill>
                <a:latin typeface="Arial" panose="020B0604020202020204" pitchFamily="34" charset="0"/>
                <a:cs typeface="Arial" panose="020B0604020202020204" pitchFamily="34" charset="0"/>
              </a:rPr>
              <a:t>he </a:t>
            </a:r>
            <a:r>
              <a:rPr lang="en-SG" sz="4800" b="1" u="sng" dirty="0">
                <a:solidFill>
                  <a:srgbClr val="FFFF00"/>
                </a:solidFill>
                <a:latin typeface="Arial" panose="020B0604020202020204" pitchFamily="34" charset="0"/>
                <a:cs typeface="Arial" panose="020B0604020202020204" pitchFamily="34" charset="0"/>
              </a:rPr>
              <a:t>sat down </a:t>
            </a:r>
            <a:r>
              <a:rPr lang="en-SG" sz="4800" b="1" dirty="0">
                <a:solidFill>
                  <a:srgbClr val="FFFF00"/>
                </a:solidFill>
                <a:latin typeface="Arial" panose="020B0604020202020204" pitchFamily="34" charset="0"/>
                <a:cs typeface="Arial" panose="020B0604020202020204" pitchFamily="34" charset="0"/>
              </a:rPr>
              <a:t>at the right hand of God. </a:t>
            </a:r>
          </a:p>
        </p:txBody>
      </p:sp>
    </p:spTree>
    <p:extLst>
      <p:ext uri="{BB962C8B-B14F-4D97-AF65-F5344CB8AC3E}">
        <p14:creationId xmlns:p14="http://schemas.microsoft.com/office/powerpoint/2010/main" val="307841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533400"/>
            <a:ext cx="10591800" cy="7391400"/>
          </a:xfrm>
          <a:prstGeom prst="rect">
            <a:avLst/>
          </a:prstGeom>
        </p:spPr>
      </p:pic>
    </p:spTree>
    <p:extLst>
      <p:ext uri="{BB962C8B-B14F-4D97-AF65-F5344CB8AC3E}">
        <p14:creationId xmlns:p14="http://schemas.microsoft.com/office/powerpoint/2010/main" val="385525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4524315"/>
          </a:xfrm>
          <a:prstGeom prst="rect">
            <a:avLst/>
          </a:prstGeom>
          <a:noFill/>
        </p:spPr>
        <p:txBody>
          <a:bodyPr wrap="square" rtlCol="0">
            <a:spAutoFit/>
          </a:bodyPr>
          <a:lstStyle/>
          <a:p>
            <a:pPr algn="ctr"/>
            <a:r>
              <a:rPr lang="en-SG" sz="4800" b="1" dirty="0" smtClean="0">
                <a:solidFill>
                  <a:srgbClr val="FFFF00"/>
                </a:solidFill>
                <a:latin typeface="Arial" panose="020B0604020202020204" pitchFamily="34" charset="0"/>
                <a:cs typeface="Arial" panose="020B0604020202020204" pitchFamily="34" charset="0"/>
              </a:rPr>
              <a:t>Therefore</a:t>
            </a:r>
            <a:r>
              <a:rPr lang="en-SG" sz="4800" b="1" dirty="0">
                <a:solidFill>
                  <a:srgbClr val="FFFF00"/>
                </a:solidFill>
                <a:latin typeface="Arial" panose="020B0604020202020204" pitchFamily="34" charset="0"/>
                <a:cs typeface="Arial" panose="020B0604020202020204" pitchFamily="34" charset="0"/>
              </a:rPr>
              <a:t>, since we have confidence to enter the Most Holy Place by the blood of Jesus, by a new and living way opened for us through the curtain, that is, his body, and since we have a great priest over the house of </a:t>
            </a:r>
            <a:r>
              <a:rPr lang="en-SG" sz="4800" b="1" dirty="0" smtClean="0">
                <a:solidFill>
                  <a:srgbClr val="FFFF00"/>
                </a:solidFill>
                <a:latin typeface="Arial" panose="020B0604020202020204" pitchFamily="34" charset="0"/>
                <a:cs typeface="Arial" panose="020B0604020202020204" pitchFamily="34" charset="0"/>
              </a:rPr>
              <a:t>God,</a:t>
            </a:r>
            <a:endParaRPr lang="en-SG" sz="4800" b="1"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77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3785652"/>
          </a:xfrm>
          <a:prstGeom prst="rect">
            <a:avLst/>
          </a:prstGeom>
          <a:noFill/>
        </p:spPr>
        <p:txBody>
          <a:bodyPr wrap="square" rtlCol="0">
            <a:spAutoFit/>
          </a:bodyPr>
          <a:lstStyle/>
          <a:p>
            <a:pPr algn="ctr"/>
            <a:r>
              <a:rPr lang="en-SG" sz="4800" b="1" dirty="0" smtClean="0">
                <a:solidFill>
                  <a:srgbClr val="FFFF00"/>
                </a:solidFill>
                <a:latin typeface="Arial" panose="020B0604020202020204" pitchFamily="34" charset="0"/>
                <a:cs typeface="Arial" panose="020B0604020202020204" pitchFamily="34" charset="0"/>
              </a:rPr>
              <a:t>let </a:t>
            </a:r>
            <a:r>
              <a:rPr lang="en-SG" sz="4800" b="1" dirty="0">
                <a:solidFill>
                  <a:srgbClr val="FFFF00"/>
                </a:solidFill>
                <a:latin typeface="Arial" panose="020B0604020202020204" pitchFamily="34" charset="0"/>
                <a:cs typeface="Arial" panose="020B0604020202020204" pitchFamily="34" charset="0"/>
              </a:rPr>
              <a:t>us draw near to God with a sincere heart in full assurance of faith, having our hearts sprinkled to cleanse us from a guilty conscience and having our bodies washed with pure water. </a:t>
            </a:r>
            <a:endParaRPr lang="en-SG" sz="4800" b="1"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333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6186309"/>
          </a:xfrm>
          <a:prstGeom prst="rect">
            <a:avLst/>
          </a:prstGeom>
          <a:noFill/>
        </p:spPr>
        <p:txBody>
          <a:bodyPr wrap="square" rtlCol="0">
            <a:spAutoFit/>
          </a:bodyPr>
          <a:lstStyle/>
          <a:p>
            <a:pPr algn="ctr"/>
            <a:r>
              <a:rPr lang="en-SG" sz="4800" b="1" dirty="0">
                <a:solidFill>
                  <a:srgbClr val="FFFF00"/>
                </a:solidFill>
                <a:latin typeface="Arial" panose="020B0604020202020204" pitchFamily="34" charset="0"/>
                <a:cs typeface="Arial" panose="020B0604020202020204" pitchFamily="34" charset="0"/>
              </a:rPr>
              <a:t>Let us hold unswervingly to the hope we profess, </a:t>
            </a:r>
            <a:endParaRPr lang="en-SG" sz="4800" b="1" dirty="0" smtClean="0">
              <a:solidFill>
                <a:srgbClr val="FFFF00"/>
              </a:solidFill>
              <a:latin typeface="Arial" panose="020B0604020202020204" pitchFamily="34" charset="0"/>
              <a:cs typeface="Arial" panose="020B0604020202020204" pitchFamily="34" charset="0"/>
            </a:endParaRPr>
          </a:p>
          <a:p>
            <a:pPr algn="ctr"/>
            <a:r>
              <a:rPr lang="en-SG" sz="4800" b="1" dirty="0" smtClean="0">
                <a:solidFill>
                  <a:srgbClr val="FFFF00"/>
                </a:solidFill>
                <a:latin typeface="Arial" panose="020B0604020202020204" pitchFamily="34" charset="0"/>
                <a:cs typeface="Arial" panose="020B0604020202020204" pitchFamily="34" charset="0"/>
              </a:rPr>
              <a:t>for </a:t>
            </a:r>
            <a:r>
              <a:rPr lang="en-SG" sz="4800" b="1" dirty="0">
                <a:solidFill>
                  <a:srgbClr val="FFFF00"/>
                </a:solidFill>
                <a:latin typeface="Arial" panose="020B0604020202020204" pitchFamily="34" charset="0"/>
                <a:cs typeface="Arial" panose="020B0604020202020204" pitchFamily="34" charset="0"/>
              </a:rPr>
              <a:t>he who promised is faithful. </a:t>
            </a:r>
            <a:endParaRPr lang="en-SG" sz="4800" b="1" dirty="0" smtClean="0">
              <a:solidFill>
                <a:srgbClr val="FFFF00"/>
              </a:solidFill>
              <a:latin typeface="Arial" panose="020B0604020202020204" pitchFamily="34" charset="0"/>
              <a:cs typeface="Arial" panose="020B0604020202020204" pitchFamily="34" charset="0"/>
            </a:endParaRPr>
          </a:p>
          <a:p>
            <a:pPr algn="ctr"/>
            <a:endParaRPr lang="en-SG" sz="4000" b="1" dirty="0">
              <a:solidFill>
                <a:srgbClr val="FFFF00"/>
              </a:solidFill>
              <a:latin typeface="Arial" panose="020B0604020202020204" pitchFamily="34" charset="0"/>
              <a:cs typeface="Arial" panose="020B0604020202020204" pitchFamily="34" charset="0"/>
            </a:endParaRPr>
          </a:p>
          <a:p>
            <a:pPr algn="ctr"/>
            <a:r>
              <a:rPr lang="en-SG" sz="5400" b="1" dirty="0" smtClean="0">
                <a:solidFill>
                  <a:schemeClr val="bg1"/>
                </a:solidFill>
                <a:latin typeface="Arial" panose="020B0604020202020204" pitchFamily="34" charset="0"/>
                <a:cs typeface="Arial" panose="020B0604020202020204" pitchFamily="34" charset="0"/>
              </a:rPr>
              <a:t>In </a:t>
            </a:r>
            <a:r>
              <a:rPr lang="en-SG" sz="5400" b="1" dirty="0">
                <a:solidFill>
                  <a:schemeClr val="bg1"/>
                </a:solidFill>
                <a:latin typeface="Arial" panose="020B0604020202020204" pitchFamily="34" charset="0"/>
                <a:cs typeface="Arial" panose="020B0604020202020204" pitchFamily="34" charset="0"/>
              </a:rPr>
              <a:t>Christ Alone I can have full Confidence</a:t>
            </a:r>
            <a:endParaRPr lang="en-SG" sz="5400" b="1" dirty="0" smtClean="0">
              <a:solidFill>
                <a:schemeClr val="bg1"/>
              </a:solidFill>
              <a:latin typeface="Arial" panose="020B0604020202020204" pitchFamily="34" charset="0"/>
              <a:cs typeface="Arial" panose="020B0604020202020204" pitchFamily="34" charset="0"/>
            </a:endParaRPr>
          </a:p>
          <a:p>
            <a:pPr algn="ctr"/>
            <a:endParaRPr lang="en-SG" sz="4800" b="1" dirty="0">
              <a:solidFill>
                <a:srgbClr val="FFFF00"/>
              </a:solidFill>
              <a:latin typeface="Arial" panose="020B0604020202020204" pitchFamily="34" charset="0"/>
              <a:cs typeface="Arial" panose="020B0604020202020204" pitchFamily="34" charset="0"/>
            </a:endParaRPr>
          </a:p>
          <a:p>
            <a:pPr algn="ctr"/>
            <a:endParaRPr lang="en-SG" sz="4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536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12192000" cy="1569660"/>
          </a:xfrm>
          <a:prstGeom prst="rect">
            <a:avLst/>
          </a:prstGeom>
          <a:noFill/>
        </p:spPr>
        <p:txBody>
          <a:bodyPr wrap="square" rtlCol="0">
            <a:spAutoFit/>
          </a:bodyPr>
          <a:lstStyle/>
          <a:p>
            <a:pPr marL="45720" lvl="0" algn="ctr">
              <a:spcBef>
                <a:spcPct val="20000"/>
              </a:spcBef>
              <a:buClr>
                <a:srgbClr val="FF8600"/>
              </a:buClr>
            </a:pPr>
            <a:r>
              <a:rPr lang="en-SG" sz="4800" b="1" dirty="0">
                <a:solidFill>
                  <a:prstClr val="white"/>
                </a:solidFill>
                <a:latin typeface="Arial"/>
              </a:rPr>
              <a:t>We can be confident and assured of sins forgiven – V17-18 </a:t>
            </a:r>
          </a:p>
        </p:txBody>
      </p:sp>
      <p:pic>
        <p:nvPicPr>
          <p:cNvPr id="3" name="Picture 2"/>
          <p:cNvPicPr>
            <a:picLocks noChangeAspect="1"/>
          </p:cNvPicPr>
          <p:nvPr/>
        </p:nvPicPr>
        <p:blipFill>
          <a:blip r:embed="rId2"/>
          <a:stretch>
            <a:fillRect/>
          </a:stretch>
        </p:blipFill>
        <p:spPr>
          <a:xfrm>
            <a:off x="2993158" y="1905000"/>
            <a:ext cx="6205683" cy="4333617"/>
          </a:xfrm>
          <a:prstGeom prst="rect">
            <a:avLst/>
          </a:prstGeom>
        </p:spPr>
      </p:pic>
    </p:spTree>
    <p:extLst>
      <p:ext uri="{BB962C8B-B14F-4D97-AF65-F5344CB8AC3E}">
        <p14:creationId xmlns:p14="http://schemas.microsoft.com/office/powerpoint/2010/main" val="994557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90600" y="10510"/>
            <a:ext cx="10312324" cy="6888632"/>
          </a:xfrm>
          <a:prstGeom prst="rect">
            <a:avLst/>
          </a:prstGeom>
        </p:spPr>
      </p:pic>
    </p:spTree>
    <p:extLst>
      <p:ext uri="{BB962C8B-B14F-4D97-AF65-F5344CB8AC3E}">
        <p14:creationId xmlns:p14="http://schemas.microsoft.com/office/powerpoint/2010/main" val="244848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22740"/>
            <a:ext cx="10210800" cy="6812519"/>
          </a:xfrm>
          <a:prstGeom prst="rect">
            <a:avLst/>
          </a:prstGeom>
        </p:spPr>
      </p:pic>
    </p:spTree>
    <p:extLst>
      <p:ext uri="{BB962C8B-B14F-4D97-AF65-F5344CB8AC3E}">
        <p14:creationId xmlns:p14="http://schemas.microsoft.com/office/powerpoint/2010/main" val="143131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0" y="-2146"/>
            <a:ext cx="4968671" cy="6431837"/>
          </a:xfrm>
          <a:prstGeom prst="rect">
            <a:avLst/>
          </a:prstGeom>
        </p:spPr>
      </p:pic>
    </p:spTree>
    <p:extLst>
      <p:ext uri="{BB962C8B-B14F-4D97-AF65-F5344CB8AC3E}">
        <p14:creationId xmlns:p14="http://schemas.microsoft.com/office/powerpoint/2010/main" val="1577789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12192000" cy="1569660"/>
          </a:xfrm>
          <a:prstGeom prst="rect">
            <a:avLst/>
          </a:prstGeom>
          <a:noFill/>
        </p:spPr>
        <p:txBody>
          <a:bodyPr wrap="square" rtlCol="0">
            <a:spAutoFit/>
          </a:bodyPr>
          <a:lstStyle/>
          <a:p>
            <a:pPr marL="45720" lvl="0" algn="ctr">
              <a:spcBef>
                <a:spcPct val="20000"/>
              </a:spcBef>
              <a:buClr>
                <a:srgbClr val="FF8600"/>
              </a:buClr>
            </a:pPr>
            <a:r>
              <a:rPr lang="en-SG" sz="4800" b="1" dirty="0">
                <a:solidFill>
                  <a:prstClr val="white"/>
                </a:solidFill>
                <a:latin typeface="Arial"/>
              </a:rPr>
              <a:t>We can be confident that Jesus is the way into the presence of God v19 -20 </a:t>
            </a:r>
          </a:p>
        </p:txBody>
      </p:sp>
      <p:pic>
        <p:nvPicPr>
          <p:cNvPr id="4" name="Picture 3"/>
          <p:cNvPicPr>
            <a:picLocks noChangeAspect="1"/>
          </p:cNvPicPr>
          <p:nvPr/>
        </p:nvPicPr>
        <p:blipFill>
          <a:blip r:embed="rId2"/>
          <a:stretch>
            <a:fillRect/>
          </a:stretch>
        </p:blipFill>
        <p:spPr>
          <a:xfrm>
            <a:off x="2992867" y="1756219"/>
            <a:ext cx="6206266" cy="4328535"/>
          </a:xfrm>
          <a:prstGeom prst="rect">
            <a:avLst/>
          </a:prstGeom>
        </p:spPr>
      </p:pic>
    </p:spTree>
    <p:extLst>
      <p:ext uri="{BB962C8B-B14F-4D97-AF65-F5344CB8AC3E}">
        <p14:creationId xmlns:p14="http://schemas.microsoft.com/office/powerpoint/2010/main" val="54550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12192000" cy="1569660"/>
          </a:xfrm>
          <a:prstGeom prst="rect">
            <a:avLst/>
          </a:prstGeom>
          <a:noFill/>
        </p:spPr>
        <p:txBody>
          <a:bodyPr wrap="square" rtlCol="0">
            <a:spAutoFit/>
          </a:bodyPr>
          <a:lstStyle/>
          <a:p>
            <a:pPr marL="45720" lvl="0" algn="ctr">
              <a:spcBef>
                <a:spcPct val="20000"/>
              </a:spcBef>
              <a:buClr>
                <a:srgbClr val="FF8600"/>
              </a:buClr>
            </a:pPr>
            <a:r>
              <a:rPr lang="en-SG" sz="4800" b="1" dirty="0">
                <a:solidFill>
                  <a:prstClr val="white"/>
                </a:solidFill>
                <a:latin typeface="Arial"/>
              </a:rPr>
              <a:t>We can have confidence in coming close to God v22 </a:t>
            </a:r>
          </a:p>
        </p:txBody>
      </p:sp>
      <p:pic>
        <p:nvPicPr>
          <p:cNvPr id="3" name="Picture 2"/>
          <p:cNvPicPr>
            <a:picLocks noChangeAspect="1"/>
          </p:cNvPicPr>
          <p:nvPr/>
        </p:nvPicPr>
        <p:blipFill>
          <a:blip r:embed="rId2"/>
          <a:stretch>
            <a:fillRect/>
          </a:stretch>
        </p:blipFill>
        <p:spPr>
          <a:xfrm>
            <a:off x="2992867" y="1828800"/>
            <a:ext cx="6206266" cy="4328535"/>
          </a:xfrm>
          <a:prstGeom prst="rect">
            <a:avLst/>
          </a:prstGeom>
        </p:spPr>
      </p:pic>
    </p:spTree>
    <p:extLst>
      <p:ext uri="{BB962C8B-B14F-4D97-AF65-F5344CB8AC3E}">
        <p14:creationId xmlns:p14="http://schemas.microsoft.com/office/powerpoint/2010/main" val="2566695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52400"/>
            <a:ext cx="12192000" cy="1569660"/>
          </a:xfrm>
          <a:prstGeom prst="rect">
            <a:avLst/>
          </a:prstGeom>
          <a:noFill/>
        </p:spPr>
        <p:txBody>
          <a:bodyPr wrap="square" rtlCol="0">
            <a:spAutoFit/>
          </a:bodyPr>
          <a:lstStyle/>
          <a:p>
            <a:pPr marL="45720" lvl="0" algn="ctr">
              <a:spcBef>
                <a:spcPct val="20000"/>
              </a:spcBef>
              <a:buClr>
                <a:srgbClr val="FF8600"/>
              </a:buClr>
            </a:pPr>
            <a:r>
              <a:rPr lang="en-SG" sz="4800" b="1" dirty="0">
                <a:solidFill>
                  <a:prstClr val="white"/>
                </a:solidFill>
                <a:latin typeface="Arial"/>
              </a:rPr>
              <a:t>We can have a Confident Hope in Christ v23</a:t>
            </a:r>
          </a:p>
        </p:txBody>
      </p:sp>
      <p:pic>
        <p:nvPicPr>
          <p:cNvPr id="3" name="Picture 2"/>
          <p:cNvPicPr>
            <a:picLocks noChangeAspect="1"/>
          </p:cNvPicPr>
          <p:nvPr/>
        </p:nvPicPr>
        <p:blipFill>
          <a:blip r:embed="rId2"/>
          <a:stretch>
            <a:fillRect/>
          </a:stretch>
        </p:blipFill>
        <p:spPr>
          <a:xfrm>
            <a:off x="2992867" y="1828800"/>
            <a:ext cx="6206266" cy="4328535"/>
          </a:xfrm>
          <a:prstGeom prst="rect">
            <a:avLst/>
          </a:prstGeom>
        </p:spPr>
      </p:pic>
    </p:spTree>
    <p:extLst>
      <p:ext uri="{BB962C8B-B14F-4D97-AF65-F5344CB8AC3E}">
        <p14:creationId xmlns:p14="http://schemas.microsoft.com/office/powerpoint/2010/main" val="2805019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2923877"/>
          </a:xfrm>
          <a:prstGeom prst="rect">
            <a:avLst/>
          </a:prstGeom>
          <a:noFill/>
        </p:spPr>
        <p:txBody>
          <a:bodyPr wrap="square" rtlCol="0">
            <a:spAutoFit/>
          </a:bodyPr>
          <a:lstStyle/>
          <a:p>
            <a:pPr algn="ctr"/>
            <a:r>
              <a:rPr lang="en-SG" sz="4800" dirty="0">
                <a:solidFill>
                  <a:srgbClr val="FFFF00"/>
                </a:solidFill>
                <a:latin typeface="Arial" panose="020B0604020202020204" pitchFamily="34" charset="0"/>
                <a:cs typeface="Arial" panose="020B0604020202020204" pitchFamily="34" charset="0"/>
              </a:rPr>
              <a:t>Rom 12:1 </a:t>
            </a:r>
          </a:p>
          <a:p>
            <a:pPr algn="ctr"/>
            <a:r>
              <a:rPr lang="en-SG" sz="4800" b="1" dirty="0">
                <a:solidFill>
                  <a:srgbClr val="FFFF00"/>
                </a:solidFill>
                <a:latin typeface="Arial" panose="020B0604020202020204" pitchFamily="34" charset="0"/>
                <a:cs typeface="Arial" panose="020B0604020202020204" pitchFamily="34" charset="0"/>
              </a:rPr>
              <a:t>“</a:t>
            </a:r>
            <a:r>
              <a:rPr lang="en-SG" sz="4800" b="1" u="sng" dirty="0">
                <a:solidFill>
                  <a:srgbClr val="FFFF00"/>
                </a:solidFill>
                <a:latin typeface="Arial" panose="020B0604020202020204" pitchFamily="34" charset="0"/>
                <a:cs typeface="Arial" panose="020B0604020202020204" pitchFamily="34" charset="0"/>
              </a:rPr>
              <a:t>present</a:t>
            </a:r>
            <a:r>
              <a:rPr lang="en-SG" sz="4800" b="1" dirty="0">
                <a:solidFill>
                  <a:srgbClr val="FFFF00"/>
                </a:solidFill>
                <a:latin typeface="Arial" panose="020B0604020202020204" pitchFamily="34" charset="0"/>
                <a:cs typeface="Arial" panose="020B0604020202020204" pitchFamily="34" charset="0"/>
              </a:rPr>
              <a:t> your </a:t>
            </a:r>
            <a:r>
              <a:rPr lang="en-SG" sz="4800" b="1" dirty="0" smtClean="0">
                <a:solidFill>
                  <a:srgbClr val="FFFF00"/>
                </a:solidFill>
                <a:latin typeface="Arial" panose="020B0604020202020204" pitchFamily="34" charset="0"/>
                <a:cs typeface="Arial" panose="020B0604020202020204" pitchFamily="34" charset="0"/>
              </a:rPr>
              <a:t>self </a:t>
            </a:r>
            <a:r>
              <a:rPr lang="en-SG" sz="4800" b="1" dirty="0">
                <a:solidFill>
                  <a:srgbClr val="FFFF00"/>
                </a:solidFill>
                <a:latin typeface="Arial" panose="020B0604020202020204" pitchFamily="34" charset="0"/>
                <a:cs typeface="Arial" panose="020B0604020202020204" pitchFamily="34" charset="0"/>
              </a:rPr>
              <a:t>as a living </a:t>
            </a:r>
            <a:r>
              <a:rPr lang="en-SG" sz="4800" b="1" dirty="0" smtClean="0">
                <a:solidFill>
                  <a:srgbClr val="FFFF00"/>
                </a:solidFill>
                <a:latin typeface="Arial" panose="020B0604020202020204" pitchFamily="34" charset="0"/>
                <a:cs typeface="Arial" panose="020B0604020202020204" pitchFamily="34" charset="0"/>
              </a:rPr>
              <a:t>sacrifice”</a:t>
            </a:r>
            <a:endParaRPr lang="en-SG" sz="4800" b="1" dirty="0">
              <a:solidFill>
                <a:srgbClr val="FFFF00"/>
              </a:solidFill>
              <a:latin typeface="Arial" panose="020B0604020202020204" pitchFamily="34" charset="0"/>
              <a:cs typeface="Arial" panose="020B0604020202020204" pitchFamily="34" charset="0"/>
            </a:endParaRPr>
          </a:p>
          <a:p>
            <a:pPr algn="ctr"/>
            <a:endParaRPr lang="en-SG" sz="3600" b="1" dirty="0" smtClean="0">
              <a:solidFill>
                <a:srgbClr val="FFFF00"/>
              </a:solidFill>
              <a:latin typeface="Arial" panose="020B0604020202020204" pitchFamily="34" charset="0"/>
              <a:cs typeface="Arial" panose="020B0604020202020204" pitchFamily="34" charset="0"/>
            </a:endParaRPr>
          </a:p>
          <a:p>
            <a:pPr algn="ctr"/>
            <a:r>
              <a:rPr lang="en-SG" sz="4800" b="1" i="1" dirty="0" smtClean="0">
                <a:solidFill>
                  <a:schemeClr val="bg1"/>
                </a:solidFill>
                <a:latin typeface="Arial" panose="020B0604020202020204" pitchFamily="34" charset="0"/>
                <a:cs typeface="Arial" panose="020B0604020202020204" pitchFamily="34" charset="0"/>
              </a:rPr>
              <a:t>PARISTEMI</a:t>
            </a:r>
            <a:endParaRPr lang="en-SG" sz="4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168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600200" y="152400"/>
            <a:ext cx="9296400" cy="1920526"/>
          </a:xfrm>
          <a:prstGeom prst="rect">
            <a:avLst/>
          </a:prstGeom>
          <a:noFill/>
        </p:spPr>
        <p:txBody>
          <a:bodyPr wrap="square" rtlCol="0">
            <a:spAutoFit/>
          </a:bodyPr>
          <a:lstStyle/>
          <a:p>
            <a:pPr marL="45720" lvl="0" algn="ctr">
              <a:spcBef>
                <a:spcPct val="20000"/>
              </a:spcBef>
              <a:buClr>
                <a:srgbClr val="FF8600"/>
              </a:buClr>
            </a:pPr>
            <a:r>
              <a:rPr lang="en-GB" sz="5400" b="1" dirty="0">
                <a:solidFill>
                  <a:prstClr val="white"/>
                </a:solidFill>
                <a:latin typeface="Arial"/>
              </a:rPr>
              <a:t>“Toilet out of order. </a:t>
            </a:r>
          </a:p>
          <a:p>
            <a:pPr marL="45720" lvl="0" algn="ctr">
              <a:spcBef>
                <a:spcPct val="20000"/>
              </a:spcBef>
              <a:buClr>
                <a:srgbClr val="FF8600"/>
              </a:buClr>
            </a:pPr>
            <a:r>
              <a:rPr lang="en-GB" sz="5400" b="1" dirty="0">
                <a:solidFill>
                  <a:prstClr val="white"/>
                </a:solidFill>
                <a:latin typeface="Arial"/>
              </a:rPr>
              <a:t>Please use the floor below”</a:t>
            </a:r>
            <a:endParaRPr lang="en-US" sz="5400" dirty="0">
              <a:solidFill>
                <a:prstClr val="whit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34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90600" y="152400"/>
            <a:ext cx="10287000" cy="3582519"/>
          </a:xfrm>
          <a:prstGeom prst="rect">
            <a:avLst/>
          </a:prstGeom>
          <a:noFill/>
        </p:spPr>
        <p:txBody>
          <a:bodyPr wrap="square" rtlCol="0">
            <a:spAutoFit/>
          </a:bodyPr>
          <a:lstStyle/>
          <a:p>
            <a:pPr marL="45720" lvl="0" algn="ctr">
              <a:spcBef>
                <a:spcPct val="20000"/>
              </a:spcBef>
              <a:buClr>
                <a:srgbClr val="FF8600"/>
              </a:buClr>
            </a:pPr>
            <a:r>
              <a:rPr lang="en-SG" sz="5400" b="1" dirty="0">
                <a:solidFill>
                  <a:prstClr val="white"/>
                </a:solidFill>
                <a:latin typeface="Arial"/>
              </a:rPr>
              <a:t>“Automatic washing machines. </a:t>
            </a:r>
            <a:endParaRPr lang="en-SG" sz="5400" b="1" dirty="0" smtClean="0">
              <a:solidFill>
                <a:prstClr val="white"/>
              </a:solidFill>
              <a:latin typeface="Arial"/>
            </a:endParaRPr>
          </a:p>
          <a:p>
            <a:pPr marL="45720" lvl="0" algn="ctr">
              <a:spcBef>
                <a:spcPct val="20000"/>
              </a:spcBef>
              <a:buClr>
                <a:srgbClr val="FF8600"/>
              </a:buClr>
            </a:pPr>
            <a:r>
              <a:rPr lang="en-SG" sz="5400" b="1" dirty="0" smtClean="0">
                <a:solidFill>
                  <a:prstClr val="white"/>
                </a:solidFill>
                <a:latin typeface="Arial"/>
              </a:rPr>
              <a:t>Please </a:t>
            </a:r>
            <a:r>
              <a:rPr lang="en-SG" sz="5400" b="1" dirty="0">
                <a:solidFill>
                  <a:prstClr val="white"/>
                </a:solidFill>
                <a:latin typeface="Arial"/>
              </a:rPr>
              <a:t>remove all your clothes when the light goes out” </a:t>
            </a:r>
            <a:endParaRPr lang="en-US" sz="5400" dirty="0">
              <a:solidFill>
                <a:prstClr val="whit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77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90600" y="152400"/>
            <a:ext cx="10287000" cy="3564053"/>
          </a:xfrm>
          <a:prstGeom prst="rect">
            <a:avLst/>
          </a:prstGeom>
          <a:noFill/>
        </p:spPr>
        <p:txBody>
          <a:bodyPr wrap="square" rtlCol="0">
            <a:spAutoFit/>
          </a:bodyPr>
          <a:lstStyle/>
          <a:p>
            <a:pPr marL="45720" lvl="0" algn="ctr">
              <a:spcBef>
                <a:spcPct val="20000"/>
              </a:spcBef>
              <a:buClr>
                <a:srgbClr val="FF8600"/>
              </a:buClr>
            </a:pPr>
            <a:r>
              <a:rPr lang="en-SG" sz="6000" b="1" dirty="0" smtClean="0">
                <a:solidFill>
                  <a:prstClr val="white"/>
                </a:solidFill>
                <a:latin typeface="Arial"/>
              </a:rPr>
              <a:t>We </a:t>
            </a:r>
            <a:r>
              <a:rPr lang="en-SG" sz="6000" b="1" dirty="0">
                <a:solidFill>
                  <a:prstClr val="white"/>
                </a:solidFill>
                <a:latin typeface="Arial"/>
              </a:rPr>
              <a:t>can repair anything</a:t>
            </a:r>
            <a:r>
              <a:rPr lang="en-SG" sz="6000" b="1" dirty="0" smtClean="0">
                <a:solidFill>
                  <a:prstClr val="white"/>
                </a:solidFill>
                <a:latin typeface="Arial"/>
              </a:rPr>
              <a:t>.</a:t>
            </a:r>
          </a:p>
          <a:p>
            <a:pPr marL="45720" lvl="0" algn="ctr">
              <a:spcBef>
                <a:spcPct val="20000"/>
              </a:spcBef>
              <a:buClr>
                <a:srgbClr val="FF8600"/>
              </a:buClr>
            </a:pPr>
            <a:endParaRPr lang="en-SG" sz="4000" b="1" dirty="0">
              <a:solidFill>
                <a:prstClr val="white"/>
              </a:solidFill>
              <a:latin typeface="Arial"/>
            </a:endParaRPr>
          </a:p>
          <a:p>
            <a:pPr marL="45720" lvl="0" algn="ctr">
              <a:spcBef>
                <a:spcPct val="20000"/>
              </a:spcBef>
              <a:buClr>
                <a:srgbClr val="FF8600"/>
              </a:buClr>
            </a:pPr>
            <a:r>
              <a:rPr lang="en-SG" sz="5400" b="1" dirty="0" smtClean="0">
                <a:solidFill>
                  <a:prstClr val="white"/>
                </a:solidFill>
                <a:latin typeface="Arial"/>
              </a:rPr>
              <a:t>(</a:t>
            </a:r>
            <a:r>
              <a:rPr lang="en-SG" sz="5400" b="1" dirty="0">
                <a:solidFill>
                  <a:prstClr val="white"/>
                </a:solidFill>
                <a:latin typeface="Arial"/>
              </a:rPr>
              <a:t>Please knock hard on the door – the bell doesn’t work</a:t>
            </a:r>
            <a:r>
              <a:rPr lang="en-SG" sz="5400" b="1" dirty="0" smtClean="0">
                <a:solidFill>
                  <a:prstClr val="white"/>
                </a:solidFill>
                <a:latin typeface="Arial"/>
              </a:rPr>
              <a:t>). </a:t>
            </a:r>
            <a:endParaRPr lang="en-US" sz="5400" dirty="0">
              <a:solidFill>
                <a:prstClr val="whit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17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11963400" cy="2917722"/>
          </a:xfrm>
          <a:prstGeom prst="rect">
            <a:avLst/>
          </a:prstGeom>
          <a:noFill/>
        </p:spPr>
        <p:txBody>
          <a:bodyPr wrap="square" rtlCol="0">
            <a:spAutoFit/>
          </a:bodyPr>
          <a:lstStyle/>
          <a:p>
            <a:pPr marL="45720" lvl="0" algn="ctr">
              <a:spcBef>
                <a:spcPct val="20000"/>
              </a:spcBef>
              <a:buClr>
                <a:srgbClr val="FF8600"/>
              </a:buClr>
            </a:pPr>
            <a:r>
              <a:rPr lang="en-SG" sz="5400" b="1" dirty="0" smtClean="0">
                <a:solidFill>
                  <a:prstClr val="white"/>
                </a:solidFill>
                <a:latin typeface="Arial"/>
              </a:rPr>
              <a:t>The Importance of the </a:t>
            </a:r>
          </a:p>
          <a:p>
            <a:pPr marL="45720" lvl="0" algn="ctr">
              <a:spcBef>
                <a:spcPct val="20000"/>
              </a:spcBef>
              <a:buClr>
                <a:srgbClr val="FF8600"/>
              </a:buClr>
            </a:pPr>
            <a:r>
              <a:rPr lang="en-SG" sz="5400" b="1" dirty="0" smtClean="0">
                <a:solidFill>
                  <a:prstClr val="white"/>
                </a:solidFill>
                <a:latin typeface="Arial"/>
                <a:cs typeface="Times New Roman" panose="02020603050405020304" pitchFamily="18" charset="0"/>
              </a:rPr>
              <a:t>Old Covenant in God’s </a:t>
            </a:r>
          </a:p>
          <a:p>
            <a:pPr marL="45720" lvl="0" algn="ctr">
              <a:spcBef>
                <a:spcPct val="20000"/>
              </a:spcBef>
              <a:buClr>
                <a:srgbClr val="FF8600"/>
              </a:buClr>
            </a:pPr>
            <a:r>
              <a:rPr lang="en-SG" sz="5400" b="1" dirty="0" smtClean="0">
                <a:solidFill>
                  <a:prstClr val="white"/>
                </a:solidFill>
                <a:latin typeface="Arial"/>
                <a:cs typeface="Times New Roman" panose="02020603050405020304" pitchFamily="18" charset="0"/>
              </a:rPr>
              <a:t>Salvation Plan</a:t>
            </a:r>
            <a:endParaRPr lang="en-US" sz="4800" dirty="0">
              <a:solidFill>
                <a:prstClr val="whit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01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3046988"/>
          </a:xfrm>
          <a:prstGeom prst="rect">
            <a:avLst/>
          </a:prstGeom>
          <a:noFill/>
        </p:spPr>
        <p:txBody>
          <a:bodyPr wrap="square" rtlCol="0">
            <a:spAutoFit/>
          </a:bodyPr>
          <a:lstStyle/>
          <a:p>
            <a:pPr algn="ctr"/>
            <a:r>
              <a:rPr lang="en-SG" sz="4800" b="1" dirty="0" err="1">
                <a:solidFill>
                  <a:srgbClr val="FFFF00"/>
                </a:solidFill>
                <a:latin typeface="Arial" panose="020B0604020202020204" pitchFamily="34" charset="0"/>
                <a:cs typeface="Arial" panose="020B0604020202020204" pitchFamily="34" charset="0"/>
              </a:rPr>
              <a:t>Heb</a:t>
            </a:r>
            <a:r>
              <a:rPr lang="en-SG" sz="4800" b="1" dirty="0">
                <a:solidFill>
                  <a:srgbClr val="FFFF00"/>
                </a:solidFill>
                <a:latin typeface="Arial" panose="020B0604020202020204" pitchFamily="34" charset="0"/>
                <a:cs typeface="Arial" panose="020B0604020202020204" pitchFamily="34" charset="0"/>
              </a:rPr>
              <a:t> 10v1 </a:t>
            </a:r>
            <a:endParaRPr lang="en-SG" sz="4800" b="1" dirty="0" smtClean="0">
              <a:solidFill>
                <a:srgbClr val="FFFF00"/>
              </a:solidFill>
              <a:latin typeface="Arial" panose="020B0604020202020204" pitchFamily="34" charset="0"/>
              <a:cs typeface="Arial" panose="020B0604020202020204" pitchFamily="34" charset="0"/>
            </a:endParaRPr>
          </a:p>
          <a:p>
            <a:pPr algn="ctr"/>
            <a:r>
              <a:rPr lang="en-SG" sz="4800" b="1" dirty="0" smtClean="0">
                <a:solidFill>
                  <a:srgbClr val="FFFF00"/>
                </a:solidFill>
                <a:latin typeface="Arial" panose="020B0604020202020204" pitchFamily="34" charset="0"/>
                <a:cs typeface="Arial" panose="020B0604020202020204" pitchFamily="34" charset="0"/>
              </a:rPr>
              <a:t>The </a:t>
            </a:r>
            <a:r>
              <a:rPr lang="en-SG" sz="4800" b="1" dirty="0">
                <a:solidFill>
                  <a:srgbClr val="FFFF00"/>
                </a:solidFill>
                <a:latin typeface="Arial" panose="020B0604020202020204" pitchFamily="34" charset="0"/>
                <a:cs typeface="Arial" panose="020B0604020202020204" pitchFamily="34" charset="0"/>
              </a:rPr>
              <a:t>law is only a shadow of the good things that are coming – </a:t>
            </a:r>
            <a:endParaRPr lang="en-SG" sz="4800" b="1" dirty="0" smtClean="0">
              <a:solidFill>
                <a:srgbClr val="FFFF00"/>
              </a:solidFill>
              <a:latin typeface="Arial" panose="020B0604020202020204" pitchFamily="34" charset="0"/>
              <a:cs typeface="Arial" panose="020B0604020202020204" pitchFamily="34" charset="0"/>
            </a:endParaRPr>
          </a:p>
          <a:p>
            <a:pPr algn="ctr"/>
            <a:r>
              <a:rPr lang="en-SG" sz="4800" b="1" dirty="0" smtClean="0">
                <a:solidFill>
                  <a:srgbClr val="FFFF00"/>
                </a:solidFill>
                <a:latin typeface="Arial" panose="020B0604020202020204" pitchFamily="34" charset="0"/>
                <a:cs typeface="Arial" panose="020B0604020202020204" pitchFamily="34" charset="0"/>
              </a:rPr>
              <a:t>not </a:t>
            </a:r>
            <a:r>
              <a:rPr lang="en-SG" sz="4800" b="1" dirty="0">
                <a:solidFill>
                  <a:srgbClr val="FFFF00"/>
                </a:solidFill>
                <a:latin typeface="Arial" panose="020B0604020202020204" pitchFamily="34" charset="0"/>
                <a:cs typeface="Arial" panose="020B0604020202020204" pitchFamily="34" charset="0"/>
              </a:rPr>
              <a:t>the realities themselves</a:t>
            </a:r>
            <a:r>
              <a:rPr lang="en-SG" dirty="0"/>
              <a:t>.</a:t>
            </a:r>
            <a:endParaRPr lang="en-GB" dirty="0"/>
          </a:p>
        </p:txBody>
      </p:sp>
    </p:spTree>
    <p:extLst>
      <p:ext uri="{BB962C8B-B14F-4D97-AF65-F5344CB8AC3E}">
        <p14:creationId xmlns:p14="http://schemas.microsoft.com/office/powerpoint/2010/main" val="358437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4832092"/>
          </a:xfrm>
          <a:prstGeom prst="rect">
            <a:avLst/>
          </a:prstGeom>
          <a:noFill/>
        </p:spPr>
        <p:txBody>
          <a:bodyPr wrap="square" rtlCol="0">
            <a:spAutoFit/>
          </a:bodyPr>
          <a:lstStyle/>
          <a:p>
            <a:pPr algn="ctr"/>
            <a:r>
              <a:rPr lang="en-SG" sz="4000" dirty="0">
                <a:solidFill>
                  <a:srgbClr val="FFFF00"/>
                </a:solidFill>
                <a:latin typeface="Arial" panose="020B0604020202020204" pitchFamily="34" charset="0"/>
                <a:cs typeface="Arial" panose="020B0604020202020204" pitchFamily="34" charset="0"/>
              </a:rPr>
              <a:t>The Message vs 1-4 </a:t>
            </a:r>
            <a:r>
              <a:rPr lang="en-SG" sz="4400" b="1" dirty="0">
                <a:solidFill>
                  <a:srgbClr val="FFFF00"/>
                </a:solidFill>
                <a:latin typeface="Arial" panose="020B0604020202020204" pitchFamily="34" charset="0"/>
                <a:cs typeface="Arial" panose="020B0604020202020204" pitchFamily="34" charset="0"/>
              </a:rPr>
              <a:t>The old plan was only a hint of the good things in the new plan. Since that old “law plan” wasn’t complete in itself, it couldn’t complete those who followed it. No matter how many sacrifices were offered year after year, they never added up to </a:t>
            </a:r>
            <a:r>
              <a:rPr lang="en-SG" sz="4400" b="1" dirty="0" smtClean="0">
                <a:solidFill>
                  <a:srgbClr val="FFFF00"/>
                </a:solidFill>
                <a:latin typeface="Arial" panose="020B0604020202020204" pitchFamily="34" charset="0"/>
                <a:cs typeface="Arial" panose="020B0604020202020204" pitchFamily="34" charset="0"/>
              </a:rPr>
              <a:t>a </a:t>
            </a:r>
            <a:r>
              <a:rPr lang="en-SG" sz="4400" b="1" u="sng" dirty="0">
                <a:solidFill>
                  <a:srgbClr val="FFFF00"/>
                </a:solidFill>
                <a:latin typeface="Arial" panose="020B0604020202020204" pitchFamily="34" charset="0"/>
                <a:cs typeface="Arial" panose="020B0604020202020204" pitchFamily="34" charset="0"/>
              </a:rPr>
              <a:t>complete solution</a:t>
            </a:r>
            <a:r>
              <a:rPr lang="en-SG" sz="4400" b="1" dirty="0">
                <a:solidFill>
                  <a:srgbClr val="FFFF00"/>
                </a:solidFill>
                <a:latin typeface="Arial" panose="020B0604020202020204" pitchFamily="34" charset="0"/>
                <a:cs typeface="Arial" panose="020B0604020202020204" pitchFamily="34" charset="0"/>
              </a:rPr>
              <a:t>.</a:t>
            </a:r>
            <a:endParaRPr lang="en-GB" sz="1600" dirty="0"/>
          </a:p>
        </p:txBody>
      </p:sp>
    </p:spTree>
    <p:extLst>
      <p:ext uri="{BB962C8B-B14F-4D97-AF65-F5344CB8AC3E}">
        <p14:creationId xmlns:p14="http://schemas.microsoft.com/office/powerpoint/2010/main" val="1687778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8600" y="76200"/>
            <a:ext cx="11734800" cy="3785652"/>
          </a:xfrm>
          <a:prstGeom prst="rect">
            <a:avLst/>
          </a:prstGeom>
          <a:noFill/>
        </p:spPr>
        <p:txBody>
          <a:bodyPr wrap="square" rtlCol="0">
            <a:spAutoFit/>
          </a:bodyPr>
          <a:lstStyle/>
          <a:p>
            <a:pPr algn="ctr"/>
            <a:r>
              <a:rPr lang="en-SG" sz="4800" dirty="0" err="1">
                <a:solidFill>
                  <a:srgbClr val="FFFF00"/>
                </a:solidFill>
                <a:latin typeface="Arial" panose="020B0604020202020204" pitchFamily="34" charset="0"/>
                <a:cs typeface="Arial" panose="020B0604020202020204" pitchFamily="34" charset="0"/>
              </a:rPr>
              <a:t>Heb</a:t>
            </a:r>
            <a:r>
              <a:rPr lang="en-SG" sz="4800" dirty="0">
                <a:solidFill>
                  <a:srgbClr val="FFFF00"/>
                </a:solidFill>
                <a:latin typeface="Arial" panose="020B0604020202020204" pitchFamily="34" charset="0"/>
                <a:cs typeface="Arial" panose="020B0604020202020204" pitchFamily="34" charset="0"/>
              </a:rPr>
              <a:t> 10:9-10 </a:t>
            </a:r>
            <a:r>
              <a:rPr lang="en-SG" sz="4800" b="1" dirty="0">
                <a:solidFill>
                  <a:srgbClr val="FFFF00"/>
                </a:solidFill>
                <a:latin typeface="Arial" panose="020B0604020202020204" pitchFamily="34" charset="0"/>
                <a:cs typeface="Arial" panose="020B0604020202020204" pitchFamily="34" charset="0"/>
              </a:rPr>
              <a:t>He sets aside the first to establish the second. And by that will, we have been made holy through the sacrifice of the body of Jesus Christ once for all</a:t>
            </a:r>
            <a:r>
              <a:rPr lang="en-SG" sz="4800" b="1" dirty="0" smtClean="0">
                <a:solidFill>
                  <a:srgbClr val="FFFF00"/>
                </a:solidFill>
                <a:latin typeface="Arial" panose="020B0604020202020204" pitchFamily="34" charset="0"/>
                <a:cs typeface="Arial" panose="020B0604020202020204" pitchFamily="34" charset="0"/>
              </a:rPr>
              <a:t>.</a:t>
            </a:r>
            <a:endParaRPr lang="en-SG" sz="4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0380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52541</TotalTime>
  <Words>421</Words>
  <Application>Microsoft Office PowerPoint</Application>
  <PresentationFormat>Widescreen</PresentationFormat>
  <Paragraphs>33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Cook</dc:creator>
  <cp:lastModifiedBy>Peter Cook</cp:lastModifiedBy>
  <cp:revision>273</cp:revision>
  <cp:lastPrinted>2018-07-07T02:34:08Z</cp:lastPrinted>
  <dcterms:created xsi:type="dcterms:W3CDTF">2015-09-05T04:15:40Z</dcterms:created>
  <dcterms:modified xsi:type="dcterms:W3CDTF">2018-07-07T08:06:46Z</dcterms:modified>
</cp:coreProperties>
</file>