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sldIdLst>
    <p:sldId id="256" r:id="rId2"/>
    <p:sldId id="270" r:id="rId3"/>
    <p:sldId id="257" r:id="rId4"/>
    <p:sldId id="258" r:id="rId5"/>
    <p:sldId id="259" r:id="rId6"/>
    <p:sldId id="262" r:id="rId7"/>
    <p:sldId id="260" r:id="rId8"/>
    <p:sldId id="266" r:id="rId9"/>
    <p:sldId id="263" r:id="rId10"/>
    <p:sldId id="268" r:id="rId11"/>
    <p:sldId id="261" r:id="rId12"/>
    <p:sldId id="272" r:id="rId13"/>
    <p:sldId id="271" r:id="rId14"/>
    <p:sldId id="264" r:id="rId15"/>
    <p:sldId id="267" r:id="rId16"/>
    <p:sldId id="273" r:id="rId17"/>
    <p:sldId id="274" r:id="rId18"/>
    <p:sldId id="275" r:id="rId19"/>
    <p:sldId id="26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11" d="100"/>
          <a:sy n="111" d="100"/>
        </p:scale>
        <p:origin x="9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10/21/18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10/21/18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10/21/18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10/21/18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10/21/18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10/21/18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10/21/18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10/21/18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10/21/18</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Hardship with Destiny in Mind</a:t>
            </a:r>
            <a:endParaRPr lang="en-US" dirty="0"/>
          </a:p>
        </p:txBody>
      </p:sp>
      <p:sp>
        <p:nvSpPr>
          <p:cNvPr id="3" name="Subtitle 2"/>
          <p:cNvSpPr>
            <a:spLocks noGrp="1"/>
          </p:cNvSpPr>
          <p:nvPr>
            <p:ph type="subTitle" idx="1"/>
          </p:nvPr>
        </p:nvSpPr>
        <p:spPr/>
        <p:txBody>
          <a:bodyPr/>
          <a:lstStyle/>
          <a:p>
            <a:r>
              <a:rPr lang="en-US" dirty="0" smtClean="0"/>
              <a:t>E30 Service 21</a:t>
            </a:r>
            <a:r>
              <a:rPr lang="en-US" baseline="30000" dirty="0" smtClean="0"/>
              <a:t>st</a:t>
            </a:r>
            <a:r>
              <a:rPr lang="en-US" dirty="0" smtClean="0"/>
              <a:t> October 2018</a:t>
            </a:r>
            <a:endParaRPr lang="en-US" dirty="0"/>
          </a:p>
        </p:txBody>
      </p:sp>
    </p:spTree>
    <p:extLst>
      <p:ext uri="{BB962C8B-B14F-4D97-AF65-F5344CB8AC3E}">
        <p14:creationId xmlns:p14="http://schemas.microsoft.com/office/powerpoint/2010/main" val="2473361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973" y="2280356"/>
            <a:ext cx="10353762" cy="970450"/>
          </a:xfrm>
        </p:spPr>
        <p:txBody>
          <a:bodyPr>
            <a:noAutofit/>
          </a:bodyPr>
          <a:lstStyle/>
          <a:p>
            <a:r>
              <a:rPr lang="en-US" sz="20000" dirty="0" smtClean="0"/>
              <a:t>10 years!</a:t>
            </a:r>
            <a:endParaRPr lang="en-US" sz="20000" dirty="0"/>
          </a:p>
        </p:txBody>
      </p:sp>
    </p:spTree>
    <p:extLst>
      <p:ext uri="{BB962C8B-B14F-4D97-AF65-F5344CB8AC3E}">
        <p14:creationId xmlns:p14="http://schemas.microsoft.com/office/powerpoint/2010/main" val="560981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amuel escapes to ram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918" y="180424"/>
            <a:ext cx="9453282" cy="632823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prophet samu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644" y="180424"/>
            <a:ext cx="4388556" cy="21942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28948" y="555811"/>
            <a:ext cx="6174963" cy="970450"/>
          </a:xfrm>
        </p:spPr>
        <p:txBody>
          <a:bodyPr/>
          <a:lstStyle/>
          <a:p>
            <a:r>
              <a:rPr lang="en-US" dirty="0" smtClean="0">
                <a:solidFill>
                  <a:srgbClr val="C00000"/>
                </a:solidFill>
              </a:rPr>
              <a:t>Samuel’s Home in Ramah</a:t>
            </a:r>
            <a:endParaRPr lang="en-US" dirty="0">
              <a:solidFill>
                <a:srgbClr val="C00000"/>
              </a:solidFill>
            </a:endParaRPr>
          </a:p>
        </p:txBody>
      </p:sp>
    </p:spTree>
    <p:extLst>
      <p:ext uri="{BB962C8B-B14F-4D97-AF65-F5344CB8AC3E}">
        <p14:creationId xmlns:p14="http://schemas.microsoft.com/office/powerpoint/2010/main" val="16909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avid on the r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 y="-15325"/>
            <a:ext cx="6965244" cy="68955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10517" y="-145291"/>
            <a:ext cx="10353762" cy="970450"/>
          </a:xfrm>
        </p:spPr>
        <p:txBody>
          <a:bodyPr/>
          <a:lstStyle/>
          <a:p>
            <a:r>
              <a:rPr lang="en-US" dirty="0" smtClean="0">
                <a:solidFill>
                  <a:schemeClr val="bg1"/>
                </a:solidFill>
              </a:rPr>
              <a:t>David runs into enemy territory</a:t>
            </a:r>
            <a:endParaRPr lang="en-US" dirty="0">
              <a:solidFill>
                <a:schemeClr val="bg1"/>
              </a:solidFill>
            </a:endParaRPr>
          </a:p>
        </p:txBody>
      </p:sp>
      <p:cxnSp>
        <p:nvCxnSpPr>
          <p:cNvPr id="6" name="Straight Connector 5"/>
          <p:cNvCxnSpPr/>
          <p:nvPr/>
        </p:nvCxnSpPr>
        <p:spPr>
          <a:xfrm flipV="1">
            <a:off x="4554373" y="2777490"/>
            <a:ext cx="643466" cy="1128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571867" y="3530883"/>
            <a:ext cx="643466" cy="1128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485543" y="3546405"/>
            <a:ext cx="474595" cy="1129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513169" y="3158842"/>
            <a:ext cx="643466" cy="1128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053809" y="5822385"/>
            <a:ext cx="643466" cy="1128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4329825" y="709997"/>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dirty="0" smtClean="0">
                <a:solidFill>
                  <a:schemeClr val="tx1"/>
                </a:solidFill>
              </a:rPr>
              <a:t>1 Samuel 21- 22</a:t>
            </a:r>
            <a:endParaRPr lang="en-US" sz="4800" dirty="0">
              <a:solidFill>
                <a:schemeClr val="tx1"/>
              </a:solidFill>
            </a:endParaRPr>
          </a:p>
        </p:txBody>
      </p:sp>
    </p:spTree>
    <p:extLst>
      <p:ext uri="{BB962C8B-B14F-4D97-AF65-F5344CB8AC3E}">
        <p14:creationId xmlns:p14="http://schemas.microsoft.com/office/powerpoint/2010/main" val="143517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54" y="2459092"/>
            <a:ext cx="6616535" cy="970450"/>
          </a:xfrm>
        </p:spPr>
        <p:txBody>
          <a:bodyPr>
            <a:normAutofit fontScale="90000"/>
          </a:bodyPr>
          <a:lstStyle/>
          <a:p>
            <a:r>
              <a:rPr lang="en-US" dirty="0" smtClean="0"/>
              <a:t>David took these words to heart and was very much afraid of King </a:t>
            </a:r>
            <a:r>
              <a:rPr lang="en-US" dirty="0" err="1" smtClean="0"/>
              <a:t>Achish</a:t>
            </a:r>
            <a:r>
              <a:rPr lang="en-US" dirty="0" smtClean="0"/>
              <a:t> of Gath. So he pretended to act like a madman, making marks on the doors of the gate and letting saliva run down his beard.</a:t>
            </a:r>
            <a:br>
              <a:rPr lang="en-US" dirty="0" smtClean="0"/>
            </a:br>
            <a:r>
              <a:rPr lang="en-US" dirty="0" smtClean="0"/>
              <a:t>1 Sam 21:12-13</a:t>
            </a:r>
            <a:endParaRPr lang="en-US" dirty="0"/>
          </a:p>
        </p:txBody>
      </p:sp>
      <p:pic>
        <p:nvPicPr>
          <p:cNvPr id="1026" name="Picture 2" descr="Image result for david acts like a mad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27449" cy="6859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32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991555"/>
            <a:ext cx="11086935" cy="970450"/>
          </a:xfrm>
        </p:spPr>
        <p:txBody>
          <a:bodyPr>
            <a:noAutofit/>
          </a:bodyPr>
          <a:lstStyle/>
          <a:p>
            <a:r>
              <a:rPr lang="en-US" sz="8000" dirty="0" smtClean="0"/>
              <a:t>God does some of His best work in the “cave”, amidst the hardships we face.</a:t>
            </a:r>
            <a:endParaRPr lang="en-US" sz="8000" dirty="0"/>
          </a:p>
        </p:txBody>
      </p:sp>
      <p:pic>
        <p:nvPicPr>
          <p:cNvPr id="6146" name="Picture 2" descr="Image result for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625600" cy="1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055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47692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4533" y="609600"/>
            <a:ext cx="6323024" cy="970450"/>
          </a:xfrm>
        </p:spPr>
        <p:txBody>
          <a:bodyPr/>
          <a:lstStyle/>
          <a:p>
            <a:r>
              <a:rPr lang="en-US" dirty="0" smtClean="0"/>
              <a:t>1 Samuel 24:11</a:t>
            </a:r>
            <a:endParaRPr lang="en-US" dirty="0"/>
          </a:p>
        </p:txBody>
      </p:sp>
      <p:sp>
        <p:nvSpPr>
          <p:cNvPr id="3" name="Content Placeholder 2"/>
          <p:cNvSpPr>
            <a:spLocks noGrp="1"/>
          </p:cNvSpPr>
          <p:nvPr>
            <p:ph idx="1"/>
          </p:nvPr>
        </p:nvSpPr>
        <p:spPr>
          <a:xfrm>
            <a:off x="5712177" y="1732449"/>
            <a:ext cx="5555379" cy="4058751"/>
          </a:xfrm>
        </p:spPr>
        <p:txBody>
          <a:bodyPr/>
          <a:lstStyle/>
          <a:p>
            <a:pPr marL="36900" indent="0">
              <a:buNone/>
            </a:pPr>
            <a:r>
              <a:rPr lang="en-US" sz="2800" dirty="0" smtClean="0">
                <a:effectLst/>
              </a:rPr>
              <a:t>“See</a:t>
            </a:r>
            <a:r>
              <a:rPr lang="en-US" sz="2800" dirty="0">
                <a:effectLst/>
              </a:rPr>
              <a:t>, my father, see the corner of your robe in my hand. For by the fact that I cut off the corner of your robe and did not kill you, you may know and see that there is no wrong or treason in my hands. I have not sinned against you, though you hunt my life to take it</a:t>
            </a:r>
            <a:r>
              <a:rPr lang="en-US" sz="2800" dirty="0" smtClean="0">
                <a:effectLst/>
              </a:rPr>
              <a:t>.”</a:t>
            </a:r>
            <a:endParaRPr lang="en-US" sz="2800" dirty="0"/>
          </a:p>
        </p:txBody>
      </p:sp>
      <p:pic>
        <p:nvPicPr>
          <p:cNvPr id="5122" name="Picture 2" descr="Image result for david spares saul's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31" y="791457"/>
            <a:ext cx="5136859" cy="5123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176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177" y="609600"/>
            <a:ext cx="4539379" cy="970450"/>
          </a:xfrm>
        </p:spPr>
        <p:txBody>
          <a:bodyPr/>
          <a:lstStyle/>
          <a:p>
            <a:r>
              <a:rPr lang="en-US" dirty="0" smtClean="0"/>
              <a:t>1 Samuel 26:10-12</a:t>
            </a:r>
            <a:endParaRPr lang="en-US" dirty="0"/>
          </a:p>
        </p:txBody>
      </p:sp>
      <p:pic>
        <p:nvPicPr>
          <p:cNvPr id="6146" name="Picture 2" descr="Image result for david spares saul's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43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7011721" y="1800182"/>
            <a:ext cx="5067389" cy="4815107"/>
          </a:xfrm>
        </p:spPr>
        <p:txBody>
          <a:bodyPr>
            <a:normAutofit/>
          </a:bodyPr>
          <a:lstStyle/>
          <a:p>
            <a:pPr marL="36900" indent="0">
              <a:buNone/>
            </a:pPr>
            <a:r>
              <a:rPr lang="en-US" b="1" baseline="30000" dirty="0">
                <a:effectLst/>
              </a:rPr>
              <a:t> </a:t>
            </a:r>
            <a:r>
              <a:rPr lang="en-US" dirty="0">
                <a:effectLst/>
              </a:rPr>
              <a:t>And David said, “As the </a:t>
            </a:r>
            <a:r>
              <a:rPr lang="en-US" cap="small" dirty="0">
                <a:effectLst/>
              </a:rPr>
              <a:t>Lord</a:t>
            </a:r>
            <a:r>
              <a:rPr lang="en-US" dirty="0">
                <a:effectLst/>
              </a:rPr>
              <a:t> lives, the </a:t>
            </a:r>
            <a:r>
              <a:rPr lang="en-US" cap="small" dirty="0">
                <a:effectLst/>
              </a:rPr>
              <a:t>Lord</a:t>
            </a:r>
            <a:r>
              <a:rPr lang="en-US" dirty="0">
                <a:effectLst/>
              </a:rPr>
              <a:t> will strike him, or his day will come to die, or he will go down into battle and perish. </a:t>
            </a:r>
            <a:r>
              <a:rPr lang="en-US" dirty="0" smtClean="0">
                <a:effectLst/>
              </a:rPr>
              <a:t/>
            </a:r>
            <a:br>
              <a:rPr lang="en-US" dirty="0" smtClean="0">
                <a:effectLst/>
              </a:rPr>
            </a:br>
            <a:r>
              <a:rPr lang="en-US" b="1" baseline="30000" dirty="0" smtClean="0">
                <a:effectLst/>
              </a:rPr>
              <a:t>11</a:t>
            </a:r>
            <a:r>
              <a:rPr lang="en-US" b="1" baseline="30000" dirty="0">
                <a:effectLst/>
              </a:rPr>
              <a:t> </a:t>
            </a:r>
            <a:r>
              <a:rPr lang="en-US" dirty="0">
                <a:effectLst/>
              </a:rPr>
              <a:t>The </a:t>
            </a:r>
            <a:r>
              <a:rPr lang="en-US" cap="small" dirty="0">
                <a:effectLst/>
              </a:rPr>
              <a:t>Lord</a:t>
            </a:r>
            <a:r>
              <a:rPr lang="en-US" dirty="0">
                <a:effectLst/>
              </a:rPr>
              <a:t> forbid that I should put out my hand against the </a:t>
            </a:r>
            <a:r>
              <a:rPr lang="en-US" cap="small" dirty="0">
                <a:effectLst/>
              </a:rPr>
              <a:t>Lord</a:t>
            </a:r>
            <a:r>
              <a:rPr lang="en-US" dirty="0">
                <a:effectLst/>
              </a:rPr>
              <a:t>'s anointed. But take now the spear that is at his head and the jar of water, and let us go.” </a:t>
            </a:r>
            <a:r>
              <a:rPr lang="en-US" dirty="0" smtClean="0">
                <a:effectLst/>
              </a:rPr>
              <a:t/>
            </a:r>
            <a:br>
              <a:rPr lang="en-US" dirty="0" smtClean="0">
                <a:effectLst/>
              </a:rPr>
            </a:br>
            <a:r>
              <a:rPr lang="en-US" b="1" baseline="30000" dirty="0" smtClean="0">
                <a:effectLst/>
              </a:rPr>
              <a:t>12</a:t>
            </a:r>
            <a:r>
              <a:rPr lang="en-US" b="1" baseline="30000" dirty="0">
                <a:effectLst/>
              </a:rPr>
              <a:t> </a:t>
            </a:r>
            <a:r>
              <a:rPr lang="en-US" dirty="0">
                <a:effectLst/>
              </a:rPr>
              <a:t>So David took the spear and the jar of water from Saul's head, and they went away. No man saw it or knew it, nor did any awake, for they were all asleep, because a deep sleep from the </a:t>
            </a:r>
            <a:r>
              <a:rPr lang="en-US" cap="small" dirty="0">
                <a:effectLst/>
              </a:rPr>
              <a:t>Lord</a:t>
            </a:r>
            <a:r>
              <a:rPr lang="en-US" dirty="0">
                <a:effectLst/>
              </a:rPr>
              <a:t> had fallen upon them.</a:t>
            </a:r>
            <a:endParaRPr lang="en-US" dirty="0"/>
          </a:p>
        </p:txBody>
      </p:sp>
    </p:spTree>
    <p:extLst>
      <p:ext uri="{BB962C8B-B14F-4D97-AF65-F5344CB8AC3E}">
        <p14:creationId xmlns:p14="http://schemas.microsoft.com/office/powerpoint/2010/main" val="1177537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251198"/>
            <a:ext cx="7281938" cy="970450"/>
          </a:xfrm>
        </p:spPr>
        <p:txBody>
          <a:bodyPr>
            <a:noAutofit/>
          </a:bodyPr>
          <a:lstStyle/>
          <a:p>
            <a:r>
              <a:rPr lang="en-US" sz="4800" dirty="0" smtClean="0"/>
              <a:t>Saul went after David and tried to kill him and almost did, </a:t>
            </a:r>
            <a:r>
              <a:rPr lang="en-US" sz="4800" dirty="0" smtClean="0">
                <a:solidFill>
                  <a:srgbClr val="FFFF00"/>
                </a:solidFill>
              </a:rPr>
              <a:t>twice</a:t>
            </a:r>
            <a:r>
              <a:rPr lang="en-US" sz="4800" dirty="0" smtClean="0"/>
              <a:t/>
            </a:r>
            <a:br>
              <a:rPr lang="en-US" sz="4800" dirty="0" smtClean="0"/>
            </a:br>
            <a:r>
              <a:rPr lang="en-US" sz="4800" dirty="0" smtClean="0"/>
              <a:t>David had a chance to kill Saul </a:t>
            </a:r>
            <a:r>
              <a:rPr lang="en-US" sz="4800" dirty="0" smtClean="0">
                <a:solidFill>
                  <a:srgbClr val="FFFF00"/>
                </a:solidFill>
              </a:rPr>
              <a:t>twice</a:t>
            </a:r>
            <a:r>
              <a:rPr lang="en-US" sz="4800" dirty="0" smtClean="0"/>
              <a:t>, but he </a:t>
            </a:r>
            <a:r>
              <a:rPr lang="en-US" sz="4800" b="1" u="sng" dirty="0" smtClean="0"/>
              <a:t>spared the Lord’s anointed</a:t>
            </a:r>
            <a:r>
              <a:rPr lang="en-US" sz="4800" dirty="0" smtClean="0"/>
              <a:t>.</a:t>
            </a:r>
            <a:endParaRPr lang="en-US" sz="4800" dirty="0"/>
          </a:p>
        </p:txBody>
      </p:sp>
      <p:sp>
        <p:nvSpPr>
          <p:cNvPr id="4" name="Title 1"/>
          <p:cNvSpPr txBox="1">
            <a:spLocks/>
          </p:cNvSpPr>
          <p:nvPr/>
        </p:nvSpPr>
        <p:spPr>
          <a:xfrm>
            <a:off x="632178" y="609600"/>
            <a:ext cx="10972800" cy="9704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b="1" u="sng" dirty="0" smtClean="0"/>
              <a:t>How do we know that David was ready?</a:t>
            </a:r>
            <a:endParaRPr lang="en-US" sz="4800" b="1" u="sng" dirty="0"/>
          </a:p>
        </p:txBody>
      </p:sp>
      <p:pic>
        <p:nvPicPr>
          <p:cNvPr id="5" name="Picture 2" descr="Image result for cut clo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757" y="1460009"/>
            <a:ext cx="2589284" cy="18096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clay jar of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757" y="5278068"/>
            <a:ext cx="1959749" cy="12972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large sp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7757" y="3309382"/>
            <a:ext cx="2671308" cy="19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977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270" y="2833708"/>
            <a:ext cx="10353762" cy="970450"/>
          </a:xfrm>
        </p:spPr>
        <p:txBody>
          <a:bodyPr>
            <a:noAutofit/>
          </a:bodyPr>
          <a:lstStyle/>
          <a:p>
            <a:r>
              <a:rPr lang="en-US" sz="8000" dirty="0" smtClean="0"/>
              <a:t>We need the fear of the Lord to submit to His masterplan and timeline.</a:t>
            </a:r>
            <a:endParaRPr lang="en-US" sz="8000" dirty="0"/>
          </a:p>
        </p:txBody>
      </p:sp>
      <p:pic>
        <p:nvPicPr>
          <p:cNvPr id="3074" name="Picture 2" descr="Image result for 3 black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78844" cy="2092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33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122311"/>
            <a:ext cx="10353762" cy="970450"/>
          </a:xfrm>
        </p:spPr>
        <p:txBody>
          <a:bodyPr>
            <a:noAutofit/>
          </a:bodyPr>
          <a:lstStyle/>
          <a:p>
            <a:r>
              <a:rPr lang="en-US" sz="9600" dirty="0" smtClean="0"/>
              <a:t>Bible Reading</a:t>
            </a:r>
            <a:br>
              <a:rPr lang="en-US" sz="9600" dirty="0" smtClean="0"/>
            </a:br>
            <a:r>
              <a:rPr lang="en-US" sz="9600" dirty="0" smtClean="0"/>
              <a:t>1 Samuel 24:1-11</a:t>
            </a:r>
            <a:br>
              <a:rPr lang="en-US" sz="9600" dirty="0" smtClean="0"/>
            </a:br>
            <a:r>
              <a:rPr lang="en-US" sz="9600" dirty="0" smtClean="0"/>
              <a:t>1 Samuel 26:1-16</a:t>
            </a:r>
            <a:endParaRPr lang="en-US" sz="9600" dirty="0"/>
          </a:p>
        </p:txBody>
      </p:sp>
    </p:spTree>
    <p:extLst>
      <p:ext uri="{BB962C8B-B14F-4D97-AF65-F5344CB8AC3E}">
        <p14:creationId xmlns:p14="http://schemas.microsoft.com/office/powerpoint/2010/main" val="2260771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Recap/Reflection</a:t>
            </a:r>
            <a:endParaRPr lang="en-US" dirty="0"/>
          </a:p>
        </p:txBody>
      </p:sp>
      <p:sp>
        <p:nvSpPr>
          <p:cNvPr id="3" name="Content Placeholder 2"/>
          <p:cNvSpPr>
            <a:spLocks noGrp="1"/>
          </p:cNvSpPr>
          <p:nvPr>
            <p:ph idx="1"/>
          </p:nvPr>
        </p:nvSpPr>
        <p:spPr>
          <a:xfrm>
            <a:off x="491084" y="1732449"/>
            <a:ext cx="11199183" cy="4679640"/>
          </a:xfrm>
        </p:spPr>
        <p:txBody>
          <a:bodyPr>
            <a:normAutofit fontScale="77500" lnSpcReduction="20000"/>
          </a:bodyPr>
          <a:lstStyle/>
          <a:p>
            <a:r>
              <a:rPr lang="en-US" sz="4100" b="1" dirty="0"/>
              <a:t>“The worst thing to happen to a man, is to succeed before he is </a:t>
            </a:r>
            <a:r>
              <a:rPr lang="en-US" sz="4100" b="1" dirty="0" smtClean="0"/>
              <a:t>ready” </a:t>
            </a:r>
            <a:r>
              <a:rPr lang="en-US" sz="4100" b="1" dirty="0" err="1" smtClean="0"/>
              <a:t>Dr</a:t>
            </a:r>
            <a:r>
              <a:rPr lang="en-US" sz="4100" b="1" dirty="0" smtClean="0"/>
              <a:t> </a:t>
            </a:r>
            <a:r>
              <a:rPr lang="en-US" sz="4100" b="1" dirty="0"/>
              <a:t>Lloyd </a:t>
            </a:r>
            <a:r>
              <a:rPr lang="en-US" sz="4100" b="1" dirty="0" smtClean="0"/>
              <a:t>Jones</a:t>
            </a:r>
            <a:br>
              <a:rPr lang="en-US" sz="4100" b="1" dirty="0" smtClean="0"/>
            </a:br>
            <a:r>
              <a:rPr lang="en-US" sz="3200" dirty="0" smtClean="0">
                <a:solidFill>
                  <a:srgbClr val="00B0F0"/>
                </a:solidFill>
              </a:rPr>
              <a:t>Are we succeeding before we are ready? </a:t>
            </a:r>
          </a:p>
          <a:p>
            <a:r>
              <a:rPr lang="en-US" sz="4100" b="1" dirty="0"/>
              <a:t>God does some of His best work in the “cave”, amidst the hardships we face</a:t>
            </a:r>
            <a:r>
              <a:rPr lang="en-US" sz="4100" b="1" dirty="0" smtClean="0"/>
              <a:t>.</a:t>
            </a:r>
            <a:br>
              <a:rPr lang="en-US" sz="4100" b="1" dirty="0" smtClean="0"/>
            </a:br>
            <a:r>
              <a:rPr lang="en-US" sz="3200" dirty="0" smtClean="0">
                <a:solidFill>
                  <a:srgbClr val="00B0F0"/>
                </a:solidFill>
              </a:rPr>
              <a:t>(Personal) How is God challenging you to count on His best work in your lives?</a:t>
            </a:r>
          </a:p>
          <a:p>
            <a:r>
              <a:rPr lang="en-US" sz="4100" b="1" dirty="0"/>
              <a:t>We need the fear of the Lord to submit to His masterplan and timeline</a:t>
            </a:r>
            <a:r>
              <a:rPr lang="en-US" sz="4100" b="1" dirty="0" smtClean="0"/>
              <a:t>.</a:t>
            </a:r>
            <a:br>
              <a:rPr lang="en-US" sz="4100" b="1" dirty="0" smtClean="0"/>
            </a:br>
            <a:r>
              <a:rPr lang="en-US" sz="3200" dirty="0" smtClean="0">
                <a:solidFill>
                  <a:srgbClr val="00B0F0"/>
                </a:solidFill>
              </a:rPr>
              <a:t>(Personal) Do you have the fear of the Lord to wait upon Him for His best for you? (Church) Do we as a congregation have a renewed fear of the Lord that we will go nowhere without Him?</a:t>
            </a:r>
          </a:p>
          <a:p>
            <a:endParaRPr lang="en-US" dirty="0"/>
          </a:p>
        </p:txBody>
      </p:sp>
    </p:spTree>
    <p:extLst>
      <p:ext uri="{BB962C8B-B14F-4D97-AF65-F5344CB8AC3E}">
        <p14:creationId xmlns:p14="http://schemas.microsoft.com/office/powerpoint/2010/main" val="3325367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780" y="1196622"/>
            <a:ext cx="4727576" cy="970450"/>
          </a:xfrm>
        </p:spPr>
        <p:txBody>
          <a:bodyPr>
            <a:normAutofit fontScale="90000"/>
          </a:bodyPr>
          <a:lstStyle/>
          <a:p>
            <a:r>
              <a:rPr lang="en-US" dirty="0" smtClean="0"/>
              <a:t>What does a Piece of Cloth, a Jar of water and a Spear have in common?</a:t>
            </a:r>
            <a:endParaRPr lang="en-US" dirty="0"/>
          </a:p>
        </p:txBody>
      </p:sp>
      <p:pic>
        <p:nvPicPr>
          <p:cNvPr id="1026" name="Picture 2" descr="Image result for cut clo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674" y="567069"/>
            <a:ext cx="3941562" cy="275468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clay jar of wa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clay jar of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780" y="3321754"/>
            <a:ext cx="4602613" cy="30468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arge sp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578" y="3364285"/>
            <a:ext cx="4134202" cy="304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097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09" y="2862015"/>
            <a:ext cx="13773690" cy="970450"/>
          </a:xfrm>
        </p:spPr>
        <p:txBody>
          <a:bodyPr>
            <a:noAutofit/>
          </a:bodyPr>
          <a:lstStyle/>
          <a:p>
            <a:r>
              <a:rPr lang="en-US" sz="15000" dirty="0" smtClean="0">
                <a:latin typeface="Broadway" panose="04040905080B02020502" pitchFamily="82" charset="0"/>
              </a:rPr>
              <a:t>Character.</a:t>
            </a:r>
            <a:endParaRPr lang="en-US" sz="15000" dirty="0">
              <a:latin typeface="Broadway" panose="04040905080B02020502" pitchFamily="82" charset="0"/>
            </a:endParaRPr>
          </a:p>
        </p:txBody>
      </p:sp>
      <p:sp>
        <p:nvSpPr>
          <p:cNvPr id="4" name="Title 1"/>
          <p:cNvSpPr txBox="1">
            <a:spLocks/>
          </p:cNvSpPr>
          <p:nvPr/>
        </p:nvSpPr>
        <p:spPr>
          <a:xfrm>
            <a:off x="703221" y="1571074"/>
            <a:ext cx="2507379"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Pain</a:t>
            </a:r>
            <a:endParaRPr lang="en-US" dirty="0"/>
          </a:p>
        </p:txBody>
      </p:sp>
      <p:sp>
        <p:nvSpPr>
          <p:cNvPr id="5" name="Title 1"/>
          <p:cNvSpPr txBox="1">
            <a:spLocks/>
          </p:cNvSpPr>
          <p:nvPr/>
        </p:nvSpPr>
        <p:spPr>
          <a:xfrm>
            <a:off x="5710766" y="1571074"/>
            <a:ext cx="2507379"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Anger</a:t>
            </a:r>
            <a:endParaRPr lang="en-US" dirty="0"/>
          </a:p>
        </p:txBody>
      </p:sp>
      <p:sp>
        <p:nvSpPr>
          <p:cNvPr id="6" name="Title 1"/>
          <p:cNvSpPr txBox="1">
            <a:spLocks/>
          </p:cNvSpPr>
          <p:nvPr/>
        </p:nvSpPr>
        <p:spPr>
          <a:xfrm>
            <a:off x="8218145" y="4271300"/>
            <a:ext cx="3523263" cy="970450"/>
          </a:xfrm>
          <a:prstGeom prst="rect">
            <a:avLst/>
          </a:prstGeom>
          <a:effectLst>
            <a:outerShdw blurRad="25400" dir="17880000">
              <a:srgbClr val="000000">
                <a:alpha val="46000"/>
              </a:srgbClr>
            </a:outerShdw>
          </a:effectLst>
        </p:spPr>
        <p:txBody>
          <a:bodyPr vert="horz" lIns="91440" tIns="45720" rIns="91440" bIns="45720" rtlCol="0" anchor="ctr">
            <a:normAutofit fontScale="85000" lnSpcReduction="1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Disappointments</a:t>
            </a:r>
            <a:endParaRPr lang="en-US" dirty="0"/>
          </a:p>
        </p:txBody>
      </p:sp>
      <p:sp>
        <p:nvSpPr>
          <p:cNvPr id="7" name="Title 1"/>
          <p:cNvSpPr txBox="1">
            <a:spLocks/>
          </p:cNvSpPr>
          <p:nvPr/>
        </p:nvSpPr>
        <p:spPr>
          <a:xfrm>
            <a:off x="333179" y="4271300"/>
            <a:ext cx="2507379"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Setbacks</a:t>
            </a:r>
            <a:endParaRPr lang="en-US" dirty="0"/>
          </a:p>
        </p:txBody>
      </p:sp>
      <p:sp>
        <p:nvSpPr>
          <p:cNvPr id="8" name="Title 1"/>
          <p:cNvSpPr txBox="1">
            <a:spLocks/>
          </p:cNvSpPr>
          <p:nvPr/>
        </p:nvSpPr>
        <p:spPr>
          <a:xfrm>
            <a:off x="5156478" y="4271300"/>
            <a:ext cx="2507379"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Betrayal</a:t>
            </a:r>
            <a:endParaRPr lang="en-US" dirty="0"/>
          </a:p>
        </p:txBody>
      </p:sp>
      <p:sp>
        <p:nvSpPr>
          <p:cNvPr id="9" name="Title 1"/>
          <p:cNvSpPr txBox="1">
            <a:spLocks/>
          </p:cNvSpPr>
          <p:nvPr/>
        </p:nvSpPr>
        <p:spPr>
          <a:xfrm>
            <a:off x="3039549" y="1571074"/>
            <a:ext cx="2507379"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Stress</a:t>
            </a:r>
            <a:endParaRPr lang="en-US" dirty="0"/>
          </a:p>
        </p:txBody>
      </p:sp>
      <p:sp>
        <p:nvSpPr>
          <p:cNvPr id="10" name="Title 1"/>
          <p:cNvSpPr txBox="1">
            <a:spLocks/>
          </p:cNvSpPr>
          <p:nvPr/>
        </p:nvSpPr>
        <p:spPr>
          <a:xfrm>
            <a:off x="8821137" y="1571074"/>
            <a:ext cx="2507379" cy="970450"/>
          </a:xfrm>
          <a:prstGeom prst="rect">
            <a:avLst/>
          </a:prstGeom>
          <a:effectLst>
            <a:outerShdw blurRad="25400" dir="17880000">
              <a:srgbClr val="000000">
                <a:alpha val="46000"/>
              </a:srgbClr>
            </a:outerShdw>
          </a:effectLst>
        </p:spPr>
        <p:txBody>
          <a:bodyPr vert="horz" lIns="91440" tIns="45720" rIns="91440" bIns="45720" rtlCol="0" anchor="ctr">
            <a:normAutofit fontScale="925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Frustration</a:t>
            </a:r>
            <a:endParaRPr lang="en-US" dirty="0"/>
          </a:p>
        </p:txBody>
      </p:sp>
      <p:sp>
        <p:nvSpPr>
          <p:cNvPr id="11" name="Title 1"/>
          <p:cNvSpPr txBox="1">
            <a:spLocks/>
          </p:cNvSpPr>
          <p:nvPr/>
        </p:nvSpPr>
        <p:spPr>
          <a:xfrm>
            <a:off x="2840558" y="4271300"/>
            <a:ext cx="2507379"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Loss</a:t>
            </a:r>
            <a:endParaRPr lang="en-US" dirty="0"/>
          </a:p>
        </p:txBody>
      </p:sp>
    </p:spTree>
    <p:extLst>
      <p:ext uri="{BB962C8B-B14F-4D97-AF65-F5344CB8AC3E}">
        <p14:creationId xmlns:p14="http://schemas.microsoft.com/office/powerpoint/2010/main" val="194452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970450"/>
          </a:xfrm>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AutoShape 2" descr="Image result for david anointed by samu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Image result for david anointed by samu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04" y="34113"/>
            <a:ext cx="10555941" cy="682388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458599" y="-33597"/>
            <a:ext cx="8168246" cy="1655014"/>
          </a:xfrm>
          <a:prstGeom prst="rect">
            <a:avLst/>
          </a:prstGeom>
          <a:effectLst>
            <a:outerShdw blurRad="25400" dir="17880000">
              <a:srgbClr val="000000">
                <a:alpha val="46000"/>
              </a:srgbClr>
            </a:outerShdw>
          </a:effectLst>
        </p:spPr>
        <p:txBody>
          <a:bodyPr vert="horz" lIns="91440" tIns="45720" rIns="91440" bIns="45720" rtlCol="0" anchor="ctr">
            <a:normAutofit fontScale="75000" lnSpcReduction="2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rPr>
              <a:t>The outward display of faith means nothing without an inward alignment towards God.</a:t>
            </a:r>
          </a:p>
          <a:p>
            <a:r>
              <a:rPr lang="en-US" dirty="0" smtClean="0">
                <a:solidFill>
                  <a:schemeClr val="bg1"/>
                </a:solidFill>
              </a:rPr>
              <a:t>Man judges with their eyes but God judges the heart.</a:t>
            </a:r>
            <a:endParaRPr lang="en-US" dirty="0">
              <a:solidFill>
                <a:schemeClr val="bg1"/>
              </a:solidFill>
            </a:endParaRPr>
          </a:p>
        </p:txBody>
      </p:sp>
    </p:spTree>
    <p:extLst>
      <p:ext uri="{BB962C8B-B14F-4D97-AF65-F5344CB8AC3E}">
        <p14:creationId xmlns:p14="http://schemas.microsoft.com/office/powerpoint/2010/main" val="181006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08" y="524869"/>
            <a:ext cx="8040063" cy="970450"/>
          </a:xfrm>
        </p:spPr>
        <p:txBody>
          <a:bodyPr/>
          <a:lstStyle/>
          <a:p>
            <a:r>
              <a:rPr lang="en-US" dirty="0" smtClean="0"/>
              <a:t>David the overnight Superstar</a:t>
            </a:r>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746" y="0"/>
            <a:ext cx="5137606" cy="68066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david defeats goli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7" y="2020187"/>
            <a:ext cx="7013169" cy="478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21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david escapes sau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david escapes sau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david escapes sau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david escapes saul"/>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descr="https://dwellingintheword.files.wordpress.com/2010/09/19-dore.jpg?w=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314" y="288939"/>
            <a:ext cx="5316686" cy="65690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 y="1600199"/>
            <a:ext cx="6879240" cy="5257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77" y="288939"/>
            <a:ext cx="6980471" cy="970450"/>
          </a:xfrm>
        </p:spPr>
        <p:txBody>
          <a:bodyPr>
            <a:noAutofit/>
          </a:bodyPr>
          <a:lstStyle/>
          <a:p>
            <a:r>
              <a:rPr lang="en-US" sz="2000" b="1" dirty="0" smtClean="0">
                <a:solidFill>
                  <a:schemeClr val="tx1"/>
                </a:solidFill>
              </a:rPr>
              <a:t>David’s eyes were on God and hence was his </a:t>
            </a:r>
            <a:r>
              <a:rPr lang="en-US" sz="2800" b="1" u="sng" dirty="0" smtClean="0">
                <a:solidFill>
                  <a:schemeClr val="tx1"/>
                </a:solidFill>
              </a:rPr>
              <a:t>security.</a:t>
            </a: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Saul’s jealous eyes were on David came from </a:t>
            </a:r>
            <a:r>
              <a:rPr lang="en-US" sz="2800" b="1" u="sng" dirty="0" smtClean="0">
                <a:solidFill>
                  <a:schemeClr val="tx1"/>
                </a:solidFill>
              </a:rPr>
              <a:t>insecurity.</a:t>
            </a:r>
            <a:endParaRPr lang="en-US" sz="2800" b="1" u="sng" dirty="0">
              <a:solidFill>
                <a:schemeClr val="tx1"/>
              </a:solidFill>
            </a:endParaRPr>
          </a:p>
        </p:txBody>
      </p:sp>
    </p:spTree>
    <p:extLst>
      <p:ext uri="{BB962C8B-B14F-4D97-AF65-F5344CB8AC3E}">
        <p14:creationId xmlns:p14="http://schemas.microsoft.com/office/powerpoint/2010/main" val="2331931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485" y="2686756"/>
            <a:ext cx="10353762" cy="970450"/>
          </a:xfrm>
        </p:spPr>
        <p:txBody>
          <a:bodyPr>
            <a:noAutofit/>
          </a:bodyPr>
          <a:lstStyle/>
          <a:p>
            <a:r>
              <a:rPr lang="en-US" sz="8000" dirty="0" smtClean="0"/>
              <a:t>“The worst thing to happen to a man, is to succeed before he is ready”</a:t>
            </a:r>
            <a:br>
              <a:rPr lang="en-US" sz="8000" dirty="0" smtClean="0"/>
            </a:br>
            <a:r>
              <a:rPr lang="en-US" sz="8000" dirty="0" err="1" smtClean="0"/>
              <a:t>Dr</a:t>
            </a:r>
            <a:r>
              <a:rPr lang="en-US" sz="8000" dirty="0" smtClean="0"/>
              <a:t> Lloyd Jones</a:t>
            </a:r>
            <a:endParaRPr lang="en-US" sz="8000" dirty="0"/>
          </a:p>
        </p:txBody>
      </p:sp>
      <p:pic>
        <p:nvPicPr>
          <p:cNvPr id="5122" name="Picture 2" descr="Image result for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11111" cy="1411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024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a:t>
            </a:r>
            <a:endParaRPr lang="en-US" dirty="0"/>
          </a:p>
        </p:txBody>
      </p:sp>
      <p:sp>
        <p:nvSpPr>
          <p:cNvPr id="3" name="Content Placeholder 2"/>
          <p:cNvSpPr>
            <a:spLocks noGrp="1"/>
          </p:cNvSpPr>
          <p:nvPr>
            <p:ph idx="1"/>
          </p:nvPr>
        </p:nvSpPr>
        <p:spPr/>
        <p:txBody>
          <a:bodyPr/>
          <a:lstStyle/>
          <a:p>
            <a:endParaRPr lang="en-US"/>
          </a:p>
        </p:txBody>
      </p:sp>
      <p:pic>
        <p:nvPicPr>
          <p:cNvPr id="3076" name="Picture 4" descr="Image result for david on the r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88444" y="5904089"/>
            <a:ext cx="2427112" cy="22577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5928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669</TotalTime>
  <Words>282</Words>
  <Application>Microsoft Macintosh PowerPoint</Application>
  <PresentationFormat>Widescreen</PresentationFormat>
  <Paragraphs>36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Broadway</vt:lpstr>
      <vt:lpstr>Calisto MT</vt:lpstr>
      <vt:lpstr>Trebuchet MS</vt:lpstr>
      <vt:lpstr>Wingdings 2</vt:lpstr>
      <vt:lpstr>Slate</vt:lpstr>
      <vt:lpstr>Hardship with Destiny in Mind</vt:lpstr>
      <vt:lpstr>Bible Reading 1 Samuel 24:1-11 1 Samuel 26:1-16</vt:lpstr>
      <vt:lpstr>What does a Piece of Cloth, a Jar of water and a Spear have in common?</vt:lpstr>
      <vt:lpstr>Character.</vt:lpstr>
      <vt:lpstr>PowerPoint Presentation</vt:lpstr>
      <vt:lpstr>David the overnight Superstar</vt:lpstr>
      <vt:lpstr>David’s eyes were on God and hence was his security. Saul’s jealous eyes were on David came from insecurity.</vt:lpstr>
      <vt:lpstr>“The worst thing to happen to a man, is to succeed before he is ready” Dr Lloyd Jones</vt:lpstr>
      <vt:lpstr>Run</vt:lpstr>
      <vt:lpstr>10 years!</vt:lpstr>
      <vt:lpstr>Samuel’s Home in Ramah</vt:lpstr>
      <vt:lpstr>David runs into enemy territory</vt:lpstr>
      <vt:lpstr>David took these words to heart and was very much afraid of King Achish of Gath. So he pretended to act like a madman, making marks on the doors of the gate and letting saliva run down his beard. 1 Sam 21:12-13</vt:lpstr>
      <vt:lpstr>God does some of His best work in the “cave”, amidst the hardships we face.</vt:lpstr>
      <vt:lpstr>PowerPoint Presentation</vt:lpstr>
      <vt:lpstr>1 Samuel 24:11</vt:lpstr>
      <vt:lpstr>1 Samuel 26:10-12</vt:lpstr>
      <vt:lpstr>Saul went after David and tried to kill him and almost did, twice David had a chance to kill Saul twice, but he spared the Lord’s anointed.</vt:lpstr>
      <vt:lpstr>We need the fear of the Lord to submit to His masterplan and timeline.</vt:lpstr>
      <vt:lpstr>Recap/Reflection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Hardship with Destiny in Mind</dc:title>
  <dc:creator>Kenneth Ernest</dc:creator>
  <cp:lastModifiedBy>Stone Forest</cp:lastModifiedBy>
  <cp:revision>34</cp:revision>
  <dcterms:created xsi:type="dcterms:W3CDTF">2018-10-20T05:20:38Z</dcterms:created>
  <dcterms:modified xsi:type="dcterms:W3CDTF">2018-10-21T05:04:09Z</dcterms:modified>
</cp:coreProperties>
</file>