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3" r:id="rId4"/>
    <p:sldId id="260" r:id="rId5"/>
    <p:sldId id="264" r:id="rId6"/>
    <p:sldId id="265" r:id="rId7"/>
    <p:sldId id="266" r:id="rId8"/>
    <p:sldId id="267" r:id="rId9"/>
    <p:sldId id="268" r:id="rId10"/>
    <p:sldId id="269" r:id="rId11"/>
    <p:sldId id="270" r:id="rId12"/>
    <p:sldId id="275" r:id="rId13"/>
    <p:sldId id="274" r:id="rId14"/>
    <p:sldId id="271" r:id="rId15"/>
    <p:sldId id="272" r:id="rId16"/>
    <p:sldId id="259" r:id="rId17"/>
    <p:sldId id="25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SG"/>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SG"/>
          </a:p>
        </p:txBody>
      </p:sp>
      <p:sp>
        <p:nvSpPr>
          <p:cNvPr id="4" name="Date Placeholder 3"/>
          <p:cNvSpPr>
            <a:spLocks noGrp="1"/>
          </p:cNvSpPr>
          <p:nvPr>
            <p:ph type="dt" sz="half" idx="10"/>
          </p:nvPr>
        </p:nvSpPr>
        <p:spPr/>
        <p:txBody>
          <a:bodyPr/>
          <a:lstStyle/>
          <a:p>
            <a:fld id="{C223BB32-3CBD-433B-9105-A804A5611B9C}" type="datetimeFigureOut">
              <a:rPr lang="en-SG" smtClean="0"/>
              <a:t>22/6/2018</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6760AEA0-D7F2-4C93-824B-19660E636E01}" type="slidenum">
              <a:rPr lang="en-SG" smtClean="0"/>
              <a:t>‹#›</a:t>
            </a:fld>
            <a:endParaRPr lang="en-SG"/>
          </a:p>
        </p:txBody>
      </p:sp>
    </p:spTree>
    <p:extLst>
      <p:ext uri="{BB962C8B-B14F-4D97-AF65-F5344CB8AC3E}">
        <p14:creationId xmlns:p14="http://schemas.microsoft.com/office/powerpoint/2010/main" val="1132218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C223BB32-3CBD-433B-9105-A804A5611B9C}" type="datetimeFigureOut">
              <a:rPr lang="en-SG" smtClean="0"/>
              <a:t>22/6/2018</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6760AEA0-D7F2-4C93-824B-19660E636E01}" type="slidenum">
              <a:rPr lang="en-SG" smtClean="0"/>
              <a:t>‹#›</a:t>
            </a:fld>
            <a:endParaRPr lang="en-SG"/>
          </a:p>
        </p:txBody>
      </p:sp>
    </p:spTree>
    <p:extLst>
      <p:ext uri="{BB962C8B-B14F-4D97-AF65-F5344CB8AC3E}">
        <p14:creationId xmlns:p14="http://schemas.microsoft.com/office/powerpoint/2010/main" val="787817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SG"/>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C223BB32-3CBD-433B-9105-A804A5611B9C}" type="datetimeFigureOut">
              <a:rPr lang="en-SG" smtClean="0"/>
              <a:t>22/6/2018</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6760AEA0-D7F2-4C93-824B-19660E636E01}" type="slidenum">
              <a:rPr lang="en-SG" smtClean="0"/>
              <a:t>‹#›</a:t>
            </a:fld>
            <a:endParaRPr lang="en-SG"/>
          </a:p>
        </p:txBody>
      </p:sp>
    </p:spTree>
    <p:extLst>
      <p:ext uri="{BB962C8B-B14F-4D97-AF65-F5344CB8AC3E}">
        <p14:creationId xmlns:p14="http://schemas.microsoft.com/office/powerpoint/2010/main" val="589175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C223BB32-3CBD-433B-9105-A804A5611B9C}" type="datetimeFigureOut">
              <a:rPr lang="en-SG" smtClean="0"/>
              <a:t>22/6/2018</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6760AEA0-D7F2-4C93-824B-19660E636E01}" type="slidenum">
              <a:rPr lang="en-SG" smtClean="0"/>
              <a:t>‹#›</a:t>
            </a:fld>
            <a:endParaRPr lang="en-SG"/>
          </a:p>
        </p:txBody>
      </p:sp>
    </p:spTree>
    <p:extLst>
      <p:ext uri="{BB962C8B-B14F-4D97-AF65-F5344CB8AC3E}">
        <p14:creationId xmlns:p14="http://schemas.microsoft.com/office/powerpoint/2010/main" val="2431020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SG"/>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223BB32-3CBD-433B-9105-A804A5611B9C}" type="datetimeFigureOut">
              <a:rPr lang="en-SG" smtClean="0"/>
              <a:t>22/6/2018</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6760AEA0-D7F2-4C93-824B-19660E636E01}" type="slidenum">
              <a:rPr lang="en-SG" smtClean="0"/>
              <a:t>‹#›</a:t>
            </a:fld>
            <a:endParaRPr lang="en-SG"/>
          </a:p>
        </p:txBody>
      </p:sp>
    </p:spTree>
    <p:extLst>
      <p:ext uri="{BB962C8B-B14F-4D97-AF65-F5344CB8AC3E}">
        <p14:creationId xmlns:p14="http://schemas.microsoft.com/office/powerpoint/2010/main" val="3965316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Date Placeholder 4"/>
          <p:cNvSpPr>
            <a:spLocks noGrp="1"/>
          </p:cNvSpPr>
          <p:nvPr>
            <p:ph type="dt" sz="half" idx="10"/>
          </p:nvPr>
        </p:nvSpPr>
        <p:spPr/>
        <p:txBody>
          <a:bodyPr/>
          <a:lstStyle/>
          <a:p>
            <a:fld id="{C223BB32-3CBD-433B-9105-A804A5611B9C}" type="datetimeFigureOut">
              <a:rPr lang="en-SG" smtClean="0"/>
              <a:t>22/6/2018</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6760AEA0-D7F2-4C93-824B-19660E636E01}" type="slidenum">
              <a:rPr lang="en-SG" smtClean="0"/>
              <a:t>‹#›</a:t>
            </a:fld>
            <a:endParaRPr lang="en-SG"/>
          </a:p>
        </p:txBody>
      </p:sp>
    </p:spTree>
    <p:extLst>
      <p:ext uri="{BB962C8B-B14F-4D97-AF65-F5344CB8AC3E}">
        <p14:creationId xmlns:p14="http://schemas.microsoft.com/office/powerpoint/2010/main" val="490840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SG"/>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7" name="Date Placeholder 6"/>
          <p:cNvSpPr>
            <a:spLocks noGrp="1"/>
          </p:cNvSpPr>
          <p:nvPr>
            <p:ph type="dt" sz="half" idx="10"/>
          </p:nvPr>
        </p:nvSpPr>
        <p:spPr/>
        <p:txBody>
          <a:bodyPr/>
          <a:lstStyle/>
          <a:p>
            <a:fld id="{C223BB32-3CBD-433B-9105-A804A5611B9C}" type="datetimeFigureOut">
              <a:rPr lang="en-SG" smtClean="0"/>
              <a:t>22/6/2018</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6760AEA0-D7F2-4C93-824B-19660E636E01}" type="slidenum">
              <a:rPr lang="en-SG" smtClean="0"/>
              <a:t>‹#›</a:t>
            </a:fld>
            <a:endParaRPr lang="en-SG"/>
          </a:p>
        </p:txBody>
      </p:sp>
    </p:spTree>
    <p:extLst>
      <p:ext uri="{BB962C8B-B14F-4D97-AF65-F5344CB8AC3E}">
        <p14:creationId xmlns:p14="http://schemas.microsoft.com/office/powerpoint/2010/main" val="1501135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Date Placeholder 2"/>
          <p:cNvSpPr>
            <a:spLocks noGrp="1"/>
          </p:cNvSpPr>
          <p:nvPr>
            <p:ph type="dt" sz="half" idx="10"/>
          </p:nvPr>
        </p:nvSpPr>
        <p:spPr/>
        <p:txBody>
          <a:bodyPr/>
          <a:lstStyle/>
          <a:p>
            <a:fld id="{C223BB32-3CBD-433B-9105-A804A5611B9C}" type="datetimeFigureOut">
              <a:rPr lang="en-SG" smtClean="0"/>
              <a:t>22/6/2018</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6760AEA0-D7F2-4C93-824B-19660E636E01}" type="slidenum">
              <a:rPr lang="en-SG" smtClean="0"/>
              <a:t>‹#›</a:t>
            </a:fld>
            <a:endParaRPr lang="en-SG"/>
          </a:p>
        </p:txBody>
      </p:sp>
    </p:spTree>
    <p:extLst>
      <p:ext uri="{BB962C8B-B14F-4D97-AF65-F5344CB8AC3E}">
        <p14:creationId xmlns:p14="http://schemas.microsoft.com/office/powerpoint/2010/main" val="4261401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23BB32-3CBD-433B-9105-A804A5611B9C}" type="datetimeFigureOut">
              <a:rPr lang="en-SG" smtClean="0"/>
              <a:t>22/6/2018</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6760AEA0-D7F2-4C93-824B-19660E636E01}" type="slidenum">
              <a:rPr lang="en-SG" smtClean="0"/>
              <a:t>‹#›</a:t>
            </a:fld>
            <a:endParaRPr lang="en-SG"/>
          </a:p>
        </p:txBody>
      </p:sp>
    </p:spTree>
    <p:extLst>
      <p:ext uri="{BB962C8B-B14F-4D97-AF65-F5344CB8AC3E}">
        <p14:creationId xmlns:p14="http://schemas.microsoft.com/office/powerpoint/2010/main" val="4106887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SG"/>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223BB32-3CBD-433B-9105-A804A5611B9C}" type="datetimeFigureOut">
              <a:rPr lang="en-SG" smtClean="0"/>
              <a:t>22/6/2018</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6760AEA0-D7F2-4C93-824B-19660E636E01}" type="slidenum">
              <a:rPr lang="en-SG" smtClean="0"/>
              <a:t>‹#›</a:t>
            </a:fld>
            <a:endParaRPr lang="en-SG"/>
          </a:p>
        </p:txBody>
      </p:sp>
    </p:spTree>
    <p:extLst>
      <p:ext uri="{BB962C8B-B14F-4D97-AF65-F5344CB8AC3E}">
        <p14:creationId xmlns:p14="http://schemas.microsoft.com/office/powerpoint/2010/main" val="1139240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SG"/>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223BB32-3CBD-433B-9105-A804A5611B9C}" type="datetimeFigureOut">
              <a:rPr lang="en-SG" smtClean="0"/>
              <a:t>22/6/2018</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6760AEA0-D7F2-4C93-824B-19660E636E01}" type="slidenum">
              <a:rPr lang="en-SG" smtClean="0"/>
              <a:t>‹#›</a:t>
            </a:fld>
            <a:endParaRPr lang="en-SG"/>
          </a:p>
        </p:txBody>
      </p:sp>
    </p:spTree>
    <p:extLst>
      <p:ext uri="{BB962C8B-B14F-4D97-AF65-F5344CB8AC3E}">
        <p14:creationId xmlns:p14="http://schemas.microsoft.com/office/powerpoint/2010/main" val="3780907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SG"/>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23BB32-3CBD-433B-9105-A804A5611B9C}" type="datetimeFigureOut">
              <a:rPr lang="en-SG" smtClean="0"/>
              <a:t>22/6/2018</a:t>
            </a:fld>
            <a:endParaRPr lang="en-SG"/>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60AEA0-D7F2-4C93-824B-19660E636E01}" type="slidenum">
              <a:rPr lang="en-SG" smtClean="0"/>
              <a:t>‹#›</a:t>
            </a:fld>
            <a:endParaRPr lang="en-SG"/>
          </a:p>
        </p:txBody>
      </p:sp>
    </p:spTree>
    <p:extLst>
      <p:ext uri="{BB962C8B-B14F-4D97-AF65-F5344CB8AC3E}">
        <p14:creationId xmlns:p14="http://schemas.microsoft.com/office/powerpoint/2010/main" val="3869892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057" y="0"/>
            <a:ext cx="12492760" cy="6937181"/>
          </a:xfrm>
          <a:prstGeom prst="rect">
            <a:avLst/>
          </a:prstGeom>
        </p:spPr>
      </p:pic>
      <p:sp>
        <p:nvSpPr>
          <p:cNvPr id="4" name="Rectangle 3"/>
          <p:cNvSpPr/>
          <p:nvPr/>
        </p:nvSpPr>
        <p:spPr>
          <a:xfrm>
            <a:off x="10640971" y="6690960"/>
            <a:ext cx="1851789" cy="246221"/>
          </a:xfrm>
          <a:prstGeom prst="rect">
            <a:avLst/>
          </a:prstGeom>
        </p:spPr>
        <p:txBody>
          <a:bodyPr wrap="none">
            <a:spAutoFit/>
          </a:bodyPr>
          <a:lstStyle/>
          <a:p>
            <a:r>
              <a:rPr lang="en-SG" sz="1000" dirty="0" smtClean="0">
                <a:solidFill>
                  <a:schemeClr val="bg1"/>
                </a:solidFill>
              </a:rPr>
              <a:t>Fasting and prayer (Sat. Service)</a:t>
            </a:r>
            <a:endParaRPr lang="en-SG" sz="1000" dirty="0">
              <a:solidFill>
                <a:schemeClr val="bg1"/>
              </a:solidFill>
            </a:endParaRPr>
          </a:p>
        </p:txBody>
      </p:sp>
      <p:sp>
        <p:nvSpPr>
          <p:cNvPr id="3" name="Rectangle 2"/>
          <p:cNvSpPr/>
          <p:nvPr/>
        </p:nvSpPr>
        <p:spPr>
          <a:xfrm>
            <a:off x="701962" y="655915"/>
            <a:ext cx="11240655" cy="15362154"/>
          </a:xfrm>
          <a:prstGeom prst="rect">
            <a:avLst/>
          </a:prstGeom>
        </p:spPr>
        <p:txBody>
          <a:bodyPr wrap="square">
            <a:spAutoFit/>
          </a:bodyPr>
          <a:lstStyle/>
          <a:p>
            <a:pPr>
              <a:lnSpc>
                <a:spcPct val="107000"/>
              </a:lnSpc>
              <a:spcAft>
                <a:spcPts val="800"/>
              </a:spcAft>
            </a:pPr>
            <a:r>
              <a:rPr lang="en-SG" sz="4400" dirty="0" smtClean="0">
                <a:solidFill>
                  <a:schemeClr val="bg1"/>
                </a:solidFill>
                <a:latin typeface="Calibri" panose="020F0502020204030204" pitchFamily="34" charset="0"/>
                <a:ea typeface="DengXian" panose="02010600030101010101" pitchFamily="2" charset="-122"/>
                <a:cs typeface="Times New Roman" panose="02020603050405020304" pitchFamily="18" charset="0"/>
              </a:rPr>
              <a:t>God’s Call to Fast and Pray:</a:t>
            </a:r>
          </a:p>
          <a:p>
            <a:r>
              <a:rPr lang="en-SG" sz="3600" dirty="0" smtClean="0">
                <a:solidFill>
                  <a:schemeClr val="bg1"/>
                </a:solidFill>
              </a:rPr>
              <a:t>Matthew </a:t>
            </a:r>
            <a:r>
              <a:rPr lang="en-SG" sz="3600" dirty="0">
                <a:solidFill>
                  <a:schemeClr val="bg1"/>
                </a:solidFill>
              </a:rPr>
              <a:t>6:5-8</a:t>
            </a:r>
          </a:p>
          <a:p>
            <a:r>
              <a:rPr lang="en-SG" sz="3600" baseline="30000" dirty="0">
                <a:solidFill>
                  <a:schemeClr val="bg1"/>
                </a:solidFill>
              </a:rPr>
              <a:t> </a:t>
            </a:r>
            <a:r>
              <a:rPr lang="en-SG" sz="3600" dirty="0">
                <a:solidFill>
                  <a:schemeClr val="bg1"/>
                </a:solidFill>
              </a:rPr>
              <a:t>“And when you pray, you must not be like the hypocrites. For they love to stand and pray in the synagogues and at the street corners, that they may be seen by others. Truly, I say to you, they have received their reward. </a:t>
            </a:r>
            <a:endParaRPr lang="en-SG" sz="3600" dirty="0" smtClean="0">
              <a:solidFill>
                <a:schemeClr val="bg1"/>
              </a:solidFill>
            </a:endParaRPr>
          </a:p>
          <a:p>
            <a:endParaRPr lang="en-SG" sz="3600" dirty="0">
              <a:solidFill>
                <a:schemeClr val="bg1"/>
              </a:solidFill>
            </a:endParaRPr>
          </a:p>
          <a:p>
            <a:r>
              <a:rPr lang="en-SG" sz="3600" baseline="30000" dirty="0">
                <a:solidFill>
                  <a:schemeClr val="bg1"/>
                </a:solidFill>
              </a:rPr>
              <a:t>6 </a:t>
            </a:r>
            <a:r>
              <a:rPr lang="en-SG" sz="3600" dirty="0">
                <a:solidFill>
                  <a:schemeClr val="bg1"/>
                </a:solidFill>
              </a:rPr>
              <a:t>But when you pray, go into your room and shut the door and pray to your Father who is in secret. And your Father who sees in secret will reward you</a:t>
            </a:r>
            <a:r>
              <a:rPr lang="en-SG" sz="3600" dirty="0" smtClean="0">
                <a:solidFill>
                  <a:schemeClr val="bg1"/>
                </a:solidFill>
              </a:rPr>
              <a:t>.</a:t>
            </a:r>
          </a:p>
          <a:p>
            <a:endParaRPr lang="en-SG" sz="3600" dirty="0">
              <a:solidFill>
                <a:schemeClr val="bg1"/>
              </a:solidFill>
            </a:endParaRPr>
          </a:p>
          <a:p>
            <a:r>
              <a:rPr lang="en-SG" sz="3600" baseline="30000" dirty="0">
                <a:solidFill>
                  <a:schemeClr val="bg1"/>
                </a:solidFill>
              </a:rPr>
              <a:t>7 </a:t>
            </a:r>
            <a:r>
              <a:rPr lang="en-SG" sz="3600" dirty="0">
                <a:solidFill>
                  <a:schemeClr val="bg1"/>
                </a:solidFill>
              </a:rPr>
              <a:t>“And when you pray, do not heap up empty phrases as the Gentiles do, for they think that they will be heard for their many words. </a:t>
            </a:r>
          </a:p>
          <a:p>
            <a:r>
              <a:rPr lang="en-SG" sz="3600" baseline="30000" dirty="0">
                <a:solidFill>
                  <a:schemeClr val="bg1"/>
                </a:solidFill>
              </a:rPr>
              <a:t>8 </a:t>
            </a:r>
            <a:r>
              <a:rPr lang="en-SG" sz="3600" dirty="0">
                <a:solidFill>
                  <a:schemeClr val="bg1"/>
                </a:solidFill>
              </a:rPr>
              <a:t>Do not be like them, for your Father knows what you need before you ask him.</a:t>
            </a:r>
          </a:p>
          <a:p>
            <a:r>
              <a:rPr lang="en-SG" sz="3600" dirty="0">
                <a:solidFill>
                  <a:schemeClr val="bg1"/>
                </a:solidFill>
              </a:rPr>
              <a:t> </a:t>
            </a:r>
          </a:p>
          <a:p>
            <a:r>
              <a:rPr lang="en-SG" sz="3600" dirty="0">
                <a:solidFill>
                  <a:schemeClr val="bg1"/>
                </a:solidFill>
              </a:rPr>
              <a:t>Matthew 6:16-18</a:t>
            </a:r>
          </a:p>
          <a:p>
            <a:r>
              <a:rPr lang="en-SG" sz="3600" baseline="30000" dirty="0">
                <a:solidFill>
                  <a:schemeClr val="bg1"/>
                </a:solidFill>
              </a:rPr>
              <a:t>16 </a:t>
            </a:r>
            <a:r>
              <a:rPr lang="en-SG" sz="3600" dirty="0">
                <a:solidFill>
                  <a:schemeClr val="bg1"/>
                </a:solidFill>
              </a:rPr>
              <a:t>“And when you fast, do not look gloomy like the hypocrites, for they disfigure their faces that their fasting may be seen by others. Truly, I say to you, they have received their reward. </a:t>
            </a:r>
          </a:p>
          <a:p>
            <a:r>
              <a:rPr lang="en-SG" sz="3600" baseline="30000" dirty="0">
                <a:solidFill>
                  <a:schemeClr val="bg1"/>
                </a:solidFill>
              </a:rPr>
              <a:t>17 </a:t>
            </a:r>
            <a:r>
              <a:rPr lang="en-SG" sz="3600" dirty="0">
                <a:solidFill>
                  <a:schemeClr val="bg1"/>
                </a:solidFill>
              </a:rPr>
              <a:t>But when you fast, anoint your head and wash your face, </a:t>
            </a:r>
          </a:p>
          <a:p>
            <a:r>
              <a:rPr lang="en-SG" sz="3600" baseline="30000" dirty="0">
                <a:solidFill>
                  <a:schemeClr val="bg1"/>
                </a:solidFill>
              </a:rPr>
              <a:t>18 </a:t>
            </a:r>
            <a:r>
              <a:rPr lang="en-SG" sz="3600" dirty="0">
                <a:solidFill>
                  <a:schemeClr val="bg1"/>
                </a:solidFill>
              </a:rPr>
              <a:t>that your fasting may not be seen by others but by your Father who is in secret. And your Father who sees in secret will reward you. </a:t>
            </a:r>
          </a:p>
          <a:p>
            <a:pPr>
              <a:lnSpc>
                <a:spcPct val="107000"/>
              </a:lnSpc>
              <a:spcAft>
                <a:spcPts val="800"/>
              </a:spcAft>
            </a:pPr>
            <a:endParaRPr lang="en-SG" sz="3600" dirty="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149498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492760" cy="6937181"/>
          </a:xfrm>
          <a:prstGeom prst="rect">
            <a:avLst/>
          </a:prstGeom>
        </p:spPr>
      </p:pic>
      <p:sp>
        <p:nvSpPr>
          <p:cNvPr id="4" name="Rectangle 3"/>
          <p:cNvSpPr/>
          <p:nvPr/>
        </p:nvSpPr>
        <p:spPr>
          <a:xfrm>
            <a:off x="10640971" y="6690960"/>
            <a:ext cx="1851789" cy="246221"/>
          </a:xfrm>
          <a:prstGeom prst="rect">
            <a:avLst/>
          </a:prstGeom>
        </p:spPr>
        <p:txBody>
          <a:bodyPr wrap="none">
            <a:spAutoFit/>
          </a:bodyPr>
          <a:lstStyle/>
          <a:p>
            <a:r>
              <a:rPr lang="en-SG" sz="1000" dirty="0" smtClean="0">
                <a:solidFill>
                  <a:schemeClr val="bg1"/>
                </a:solidFill>
              </a:rPr>
              <a:t>Fasting and prayer (Sat. Service)</a:t>
            </a:r>
            <a:endParaRPr lang="en-SG" sz="1000" dirty="0">
              <a:solidFill>
                <a:schemeClr val="bg1"/>
              </a:solidFill>
            </a:endParaRPr>
          </a:p>
        </p:txBody>
      </p:sp>
      <p:sp>
        <p:nvSpPr>
          <p:cNvPr id="3" name="Rectangle 2"/>
          <p:cNvSpPr/>
          <p:nvPr/>
        </p:nvSpPr>
        <p:spPr>
          <a:xfrm>
            <a:off x="637307" y="554316"/>
            <a:ext cx="10732657" cy="5262979"/>
          </a:xfrm>
          <a:prstGeom prst="rect">
            <a:avLst/>
          </a:prstGeom>
        </p:spPr>
        <p:txBody>
          <a:bodyPr wrap="square">
            <a:spAutoFit/>
          </a:bodyPr>
          <a:lstStyle/>
          <a:p>
            <a:pPr lvl="0"/>
            <a:r>
              <a:rPr lang="en-SG" sz="4800" b="1" dirty="0" smtClean="0">
                <a:solidFill>
                  <a:schemeClr val="bg1"/>
                </a:solidFill>
              </a:rPr>
              <a:t>Understanding </a:t>
            </a:r>
            <a:r>
              <a:rPr lang="en-SG" sz="4800" b="1" dirty="0">
                <a:solidFill>
                  <a:schemeClr val="bg1"/>
                </a:solidFill>
              </a:rPr>
              <a:t>the various types of </a:t>
            </a:r>
            <a:r>
              <a:rPr lang="en-SG" sz="4800" b="1" dirty="0" smtClean="0">
                <a:solidFill>
                  <a:schemeClr val="bg1"/>
                </a:solidFill>
              </a:rPr>
              <a:t>fasts </a:t>
            </a:r>
            <a:r>
              <a:rPr lang="en-SG" sz="4800" b="1" dirty="0">
                <a:solidFill>
                  <a:schemeClr val="bg1"/>
                </a:solidFill>
              </a:rPr>
              <a:t>in the </a:t>
            </a:r>
            <a:r>
              <a:rPr lang="en-SG" sz="4800" b="1" dirty="0" smtClean="0">
                <a:solidFill>
                  <a:schemeClr val="bg1"/>
                </a:solidFill>
              </a:rPr>
              <a:t>Bible:</a:t>
            </a:r>
          </a:p>
          <a:p>
            <a:pPr lvl="0"/>
            <a:endParaRPr lang="en-SG" sz="4800" b="1" dirty="0">
              <a:solidFill>
                <a:schemeClr val="bg1"/>
              </a:solidFill>
            </a:endParaRPr>
          </a:p>
          <a:p>
            <a:pPr lvl="0"/>
            <a:r>
              <a:rPr lang="en-SG" sz="4800" b="1" dirty="0" smtClean="0">
                <a:solidFill>
                  <a:schemeClr val="bg1"/>
                </a:solidFill>
              </a:rPr>
              <a:t>The Daniel Fast</a:t>
            </a:r>
          </a:p>
          <a:p>
            <a:pPr lvl="0"/>
            <a:r>
              <a:rPr lang="en-SG" sz="4800" b="1" dirty="0">
                <a:solidFill>
                  <a:schemeClr val="bg1"/>
                </a:solidFill>
              </a:rPr>
              <a:t>T</a:t>
            </a:r>
            <a:r>
              <a:rPr lang="en-SG" sz="4800" b="1" dirty="0" smtClean="0">
                <a:solidFill>
                  <a:schemeClr val="bg1"/>
                </a:solidFill>
              </a:rPr>
              <a:t>he Partial Fast</a:t>
            </a:r>
          </a:p>
          <a:p>
            <a:pPr lvl="0"/>
            <a:r>
              <a:rPr lang="en-SG" sz="4800" b="1" dirty="0" smtClean="0">
                <a:solidFill>
                  <a:schemeClr val="bg1"/>
                </a:solidFill>
              </a:rPr>
              <a:t>The Complete or Full Fast</a:t>
            </a:r>
            <a:endParaRPr lang="en-SG" sz="4800" dirty="0">
              <a:solidFill>
                <a:schemeClr val="bg1"/>
              </a:solidFill>
            </a:endParaRPr>
          </a:p>
          <a:p>
            <a:pPr lvl="0"/>
            <a:endParaRPr lang="en-SG" sz="4800" b="1" dirty="0" smtClean="0">
              <a:solidFill>
                <a:schemeClr val="bg1"/>
              </a:solidFill>
            </a:endParaRPr>
          </a:p>
        </p:txBody>
      </p:sp>
    </p:spTree>
    <p:extLst>
      <p:ext uri="{BB962C8B-B14F-4D97-AF65-F5344CB8AC3E}">
        <p14:creationId xmlns:p14="http://schemas.microsoft.com/office/powerpoint/2010/main" val="2483273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492760" cy="6937181"/>
          </a:xfrm>
          <a:prstGeom prst="rect">
            <a:avLst/>
          </a:prstGeom>
        </p:spPr>
      </p:pic>
      <p:sp>
        <p:nvSpPr>
          <p:cNvPr id="4" name="Rectangle 3"/>
          <p:cNvSpPr/>
          <p:nvPr/>
        </p:nvSpPr>
        <p:spPr>
          <a:xfrm>
            <a:off x="10640971" y="6690960"/>
            <a:ext cx="1851789" cy="246221"/>
          </a:xfrm>
          <a:prstGeom prst="rect">
            <a:avLst/>
          </a:prstGeom>
        </p:spPr>
        <p:txBody>
          <a:bodyPr wrap="none">
            <a:spAutoFit/>
          </a:bodyPr>
          <a:lstStyle/>
          <a:p>
            <a:r>
              <a:rPr lang="en-SG" sz="1000" dirty="0" smtClean="0">
                <a:solidFill>
                  <a:schemeClr val="bg1"/>
                </a:solidFill>
              </a:rPr>
              <a:t>Fasting and prayer (Sat. Service)</a:t>
            </a:r>
            <a:endParaRPr lang="en-SG" sz="1000" dirty="0">
              <a:solidFill>
                <a:schemeClr val="bg1"/>
              </a:solidFill>
            </a:endParaRPr>
          </a:p>
        </p:txBody>
      </p:sp>
      <p:sp>
        <p:nvSpPr>
          <p:cNvPr id="3" name="Rectangle 2"/>
          <p:cNvSpPr/>
          <p:nvPr/>
        </p:nvSpPr>
        <p:spPr>
          <a:xfrm>
            <a:off x="517234" y="443095"/>
            <a:ext cx="10732657" cy="5816977"/>
          </a:xfrm>
          <a:prstGeom prst="rect">
            <a:avLst/>
          </a:prstGeom>
        </p:spPr>
        <p:txBody>
          <a:bodyPr wrap="square">
            <a:spAutoFit/>
          </a:bodyPr>
          <a:lstStyle/>
          <a:p>
            <a:pPr lvl="0"/>
            <a:r>
              <a:rPr lang="en-SG" sz="4800" b="1" dirty="0" smtClean="0">
                <a:solidFill>
                  <a:schemeClr val="bg1"/>
                </a:solidFill>
              </a:rPr>
              <a:t>How long should we fast:</a:t>
            </a:r>
          </a:p>
          <a:p>
            <a:r>
              <a:rPr lang="en-SG" sz="3600" dirty="0">
                <a:solidFill>
                  <a:schemeClr val="bg1"/>
                </a:solidFill>
              </a:rPr>
              <a:t>Most important is to seek the Lord</a:t>
            </a:r>
            <a:r>
              <a:rPr lang="en-SG" sz="3600" dirty="0" smtClean="0">
                <a:solidFill>
                  <a:schemeClr val="bg1"/>
                </a:solidFill>
              </a:rPr>
              <a:t>.</a:t>
            </a:r>
          </a:p>
          <a:p>
            <a:endParaRPr lang="en-SG" sz="3600" dirty="0">
              <a:solidFill>
                <a:schemeClr val="bg1"/>
              </a:solidFill>
            </a:endParaRPr>
          </a:p>
          <a:p>
            <a:r>
              <a:rPr lang="en-SG" sz="3600" dirty="0">
                <a:solidFill>
                  <a:schemeClr val="bg1"/>
                </a:solidFill>
              </a:rPr>
              <a:t>Ask the Lord to confirm His call to fast and pray. </a:t>
            </a:r>
          </a:p>
          <a:p>
            <a:endParaRPr lang="en-SG" sz="3600" u="sng" dirty="0" smtClean="0">
              <a:solidFill>
                <a:schemeClr val="bg1"/>
              </a:solidFill>
            </a:endParaRPr>
          </a:p>
          <a:p>
            <a:r>
              <a:rPr lang="en-SG" sz="3600" dirty="0" smtClean="0">
                <a:solidFill>
                  <a:schemeClr val="bg1"/>
                </a:solidFill>
              </a:rPr>
              <a:t>Ask </a:t>
            </a:r>
            <a:r>
              <a:rPr lang="en-SG" sz="3600" dirty="0">
                <a:solidFill>
                  <a:schemeClr val="bg1"/>
                </a:solidFill>
              </a:rPr>
              <a:t>the Lord to reveal to you the things you should expect as you fast and pray</a:t>
            </a:r>
            <a:r>
              <a:rPr lang="en-SG" sz="3600" dirty="0" smtClean="0">
                <a:solidFill>
                  <a:schemeClr val="bg1"/>
                </a:solidFill>
              </a:rPr>
              <a:t>.</a:t>
            </a:r>
          </a:p>
          <a:p>
            <a:endParaRPr lang="en-SG" sz="3600" dirty="0">
              <a:solidFill>
                <a:schemeClr val="bg1"/>
              </a:solidFill>
            </a:endParaRPr>
          </a:p>
          <a:p>
            <a:r>
              <a:rPr lang="en-SG" sz="3600" dirty="0">
                <a:solidFill>
                  <a:schemeClr val="bg1"/>
                </a:solidFill>
              </a:rPr>
              <a:t>Ask the Lord to show you how many days He wants you to fast</a:t>
            </a:r>
            <a:r>
              <a:rPr lang="en-SG" sz="3600" dirty="0" smtClean="0">
                <a:solidFill>
                  <a:schemeClr val="bg1"/>
                </a:solidFill>
              </a:rPr>
              <a:t>.</a:t>
            </a:r>
            <a:endParaRPr lang="en-SG" sz="4800" b="1" dirty="0" smtClean="0">
              <a:solidFill>
                <a:schemeClr val="bg1"/>
              </a:solidFill>
            </a:endParaRPr>
          </a:p>
        </p:txBody>
      </p:sp>
    </p:spTree>
    <p:extLst>
      <p:ext uri="{BB962C8B-B14F-4D97-AF65-F5344CB8AC3E}">
        <p14:creationId xmlns:p14="http://schemas.microsoft.com/office/powerpoint/2010/main" val="3433315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1000"/>
                                        <p:tgtEl>
                                          <p:spTgt spid="3">
                                            <p:txEl>
                                              <p:pRg st="7" end="7"/>
                                            </p:txEl>
                                          </p:spTgt>
                                        </p:tgtEl>
                                      </p:cBhvr>
                                    </p:animEffect>
                                    <p:anim calcmode="lin" valueType="num">
                                      <p:cBhvr>
                                        <p:cTn id="2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492760" cy="6937181"/>
          </a:xfrm>
          <a:prstGeom prst="rect">
            <a:avLst/>
          </a:prstGeom>
        </p:spPr>
      </p:pic>
      <p:sp>
        <p:nvSpPr>
          <p:cNvPr id="4" name="Rectangle 3"/>
          <p:cNvSpPr/>
          <p:nvPr/>
        </p:nvSpPr>
        <p:spPr>
          <a:xfrm>
            <a:off x="10640971" y="6690960"/>
            <a:ext cx="1851789" cy="246221"/>
          </a:xfrm>
          <a:prstGeom prst="rect">
            <a:avLst/>
          </a:prstGeom>
        </p:spPr>
        <p:txBody>
          <a:bodyPr wrap="none">
            <a:spAutoFit/>
          </a:bodyPr>
          <a:lstStyle/>
          <a:p>
            <a:r>
              <a:rPr lang="en-SG" sz="1000" dirty="0" smtClean="0">
                <a:solidFill>
                  <a:schemeClr val="bg1"/>
                </a:solidFill>
              </a:rPr>
              <a:t>Fasting and prayer (Sat. Service)</a:t>
            </a:r>
            <a:endParaRPr lang="en-SG" sz="1000" dirty="0">
              <a:solidFill>
                <a:schemeClr val="bg1"/>
              </a:solidFill>
            </a:endParaRPr>
          </a:p>
        </p:txBody>
      </p:sp>
      <p:sp>
        <p:nvSpPr>
          <p:cNvPr id="3" name="Rectangle 2"/>
          <p:cNvSpPr/>
          <p:nvPr/>
        </p:nvSpPr>
        <p:spPr>
          <a:xfrm>
            <a:off x="517234" y="443095"/>
            <a:ext cx="10732657" cy="6370975"/>
          </a:xfrm>
          <a:prstGeom prst="rect">
            <a:avLst/>
          </a:prstGeom>
        </p:spPr>
        <p:txBody>
          <a:bodyPr wrap="square">
            <a:spAutoFit/>
          </a:bodyPr>
          <a:lstStyle/>
          <a:p>
            <a:pPr lvl="0"/>
            <a:r>
              <a:rPr lang="en-SG" sz="4800" b="1" dirty="0" smtClean="0">
                <a:solidFill>
                  <a:schemeClr val="bg1"/>
                </a:solidFill>
              </a:rPr>
              <a:t>How long should we fast:</a:t>
            </a:r>
          </a:p>
          <a:p>
            <a:r>
              <a:rPr lang="en-SG" sz="3500" dirty="0" smtClean="0">
                <a:solidFill>
                  <a:schemeClr val="bg1"/>
                </a:solidFill>
              </a:rPr>
              <a:t>Daniel </a:t>
            </a:r>
            <a:r>
              <a:rPr lang="en-SG" sz="3500" dirty="0">
                <a:solidFill>
                  <a:schemeClr val="bg1"/>
                </a:solidFill>
              </a:rPr>
              <a:t>for 10 days (Daniel 1:12) and 21 days (Daniel 10:12-13 = 21 days)</a:t>
            </a:r>
          </a:p>
          <a:p>
            <a:endParaRPr lang="en-SG" sz="3500" dirty="0" smtClean="0">
              <a:solidFill>
                <a:schemeClr val="bg1"/>
              </a:solidFill>
            </a:endParaRPr>
          </a:p>
          <a:p>
            <a:r>
              <a:rPr lang="en-SG" sz="3500" dirty="0" smtClean="0">
                <a:solidFill>
                  <a:schemeClr val="bg1"/>
                </a:solidFill>
              </a:rPr>
              <a:t>Esther </a:t>
            </a:r>
            <a:r>
              <a:rPr lang="en-SG" sz="3500" dirty="0">
                <a:solidFill>
                  <a:schemeClr val="bg1"/>
                </a:solidFill>
              </a:rPr>
              <a:t>for 3 days (Esther 4:16)</a:t>
            </a:r>
          </a:p>
          <a:p>
            <a:endParaRPr lang="en-SG" sz="3500" dirty="0" smtClean="0">
              <a:solidFill>
                <a:schemeClr val="bg1"/>
              </a:solidFill>
            </a:endParaRPr>
          </a:p>
          <a:p>
            <a:r>
              <a:rPr lang="en-SG" sz="3500" dirty="0" smtClean="0">
                <a:solidFill>
                  <a:schemeClr val="bg1"/>
                </a:solidFill>
              </a:rPr>
              <a:t>Jesus </a:t>
            </a:r>
            <a:r>
              <a:rPr lang="en-SG" sz="3500" dirty="0">
                <a:solidFill>
                  <a:schemeClr val="bg1"/>
                </a:solidFill>
              </a:rPr>
              <a:t>for 40 days and </a:t>
            </a:r>
            <a:r>
              <a:rPr lang="en-SG" sz="3500" dirty="0" smtClean="0">
                <a:solidFill>
                  <a:schemeClr val="bg1"/>
                </a:solidFill>
              </a:rPr>
              <a:t>nights </a:t>
            </a:r>
            <a:r>
              <a:rPr lang="en-SG" sz="3500" dirty="0">
                <a:solidFill>
                  <a:schemeClr val="bg1"/>
                </a:solidFill>
              </a:rPr>
              <a:t>(Matthew 4:2)</a:t>
            </a:r>
          </a:p>
          <a:p>
            <a:endParaRPr lang="en-SG" sz="3500" dirty="0" smtClean="0">
              <a:solidFill>
                <a:schemeClr val="bg1"/>
              </a:solidFill>
            </a:endParaRPr>
          </a:p>
          <a:p>
            <a:r>
              <a:rPr lang="en-SG" sz="3500" dirty="0" smtClean="0">
                <a:solidFill>
                  <a:schemeClr val="bg1"/>
                </a:solidFill>
              </a:rPr>
              <a:t>Moses </a:t>
            </a:r>
            <a:r>
              <a:rPr lang="en-SG" sz="3500" dirty="0">
                <a:solidFill>
                  <a:schemeClr val="bg1"/>
                </a:solidFill>
              </a:rPr>
              <a:t>for 40 days and </a:t>
            </a:r>
            <a:r>
              <a:rPr lang="en-SG" sz="3500" dirty="0" smtClean="0">
                <a:solidFill>
                  <a:schemeClr val="bg1"/>
                </a:solidFill>
              </a:rPr>
              <a:t>nights </a:t>
            </a:r>
            <a:r>
              <a:rPr lang="en-SG" sz="3500" dirty="0">
                <a:solidFill>
                  <a:schemeClr val="bg1"/>
                </a:solidFill>
              </a:rPr>
              <a:t>(Exodus 34:28)</a:t>
            </a:r>
          </a:p>
          <a:p>
            <a:endParaRPr lang="en-SG" sz="3500" dirty="0" smtClean="0">
              <a:solidFill>
                <a:schemeClr val="bg1"/>
              </a:solidFill>
            </a:endParaRPr>
          </a:p>
          <a:p>
            <a:r>
              <a:rPr lang="en-SG" sz="3500" dirty="0" smtClean="0">
                <a:solidFill>
                  <a:schemeClr val="bg1"/>
                </a:solidFill>
              </a:rPr>
              <a:t>Elijah </a:t>
            </a:r>
            <a:r>
              <a:rPr lang="en-SG" sz="3500" dirty="0">
                <a:solidFill>
                  <a:schemeClr val="bg1"/>
                </a:solidFill>
              </a:rPr>
              <a:t>for 40 days and nights (1 Kings 19:8)</a:t>
            </a:r>
          </a:p>
        </p:txBody>
      </p:sp>
    </p:spTree>
    <p:extLst>
      <p:ext uri="{BB962C8B-B14F-4D97-AF65-F5344CB8AC3E}">
        <p14:creationId xmlns:p14="http://schemas.microsoft.com/office/powerpoint/2010/main" val="2494923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1000"/>
                                        <p:tgtEl>
                                          <p:spTgt spid="3">
                                            <p:txEl>
                                              <p:pRg st="7" end="7"/>
                                            </p:txEl>
                                          </p:spTgt>
                                        </p:tgtEl>
                                      </p:cBhvr>
                                    </p:animEffect>
                                    <p:anim calcmode="lin" valueType="num">
                                      <p:cBhvr>
                                        <p:cTn id="2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fade">
                                      <p:cBhvr>
                                        <p:cTn id="35" dur="1000"/>
                                        <p:tgtEl>
                                          <p:spTgt spid="3">
                                            <p:txEl>
                                              <p:pRg st="9" end="9"/>
                                            </p:txEl>
                                          </p:spTgt>
                                        </p:tgtEl>
                                      </p:cBhvr>
                                    </p:animEffect>
                                    <p:anim calcmode="lin" valueType="num">
                                      <p:cBhvr>
                                        <p:cTn id="36"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492760" cy="6937181"/>
          </a:xfrm>
          <a:prstGeom prst="rect">
            <a:avLst/>
          </a:prstGeom>
        </p:spPr>
      </p:pic>
      <p:sp>
        <p:nvSpPr>
          <p:cNvPr id="4" name="Rectangle 3"/>
          <p:cNvSpPr/>
          <p:nvPr/>
        </p:nvSpPr>
        <p:spPr>
          <a:xfrm>
            <a:off x="10640971" y="6690960"/>
            <a:ext cx="1851789" cy="246221"/>
          </a:xfrm>
          <a:prstGeom prst="rect">
            <a:avLst/>
          </a:prstGeom>
        </p:spPr>
        <p:txBody>
          <a:bodyPr wrap="none">
            <a:spAutoFit/>
          </a:bodyPr>
          <a:lstStyle/>
          <a:p>
            <a:r>
              <a:rPr lang="en-SG" sz="1000" dirty="0" smtClean="0">
                <a:solidFill>
                  <a:schemeClr val="bg1"/>
                </a:solidFill>
              </a:rPr>
              <a:t>Fasting and prayer (Sat. Service)</a:t>
            </a:r>
            <a:endParaRPr lang="en-SG" sz="1000" dirty="0">
              <a:solidFill>
                <a:schemeClr val="bg1"/>
              </a:solidFill>
            </a:endParaRPr>
          </a:p>
        </p:txBody>
      </p:sp>
      <p:sp>
        <p:nvSpPr>
          <p:cNvPr id="3" name="Rectangle 2"/>
          <p:cNvSpPr/>
          <p:nvPr/>
        </p:nvSpPr>
        <p:spPr>
          <a:xfrm>
            <a:off x="517234" y="443095"/>
            <a:ext cx="10732657" cy="5016758"/>
          </a:xfrm>
          <a:prstGeom prst="rect">
            <a:avLst/>
          </a:prstGeom>
        </p:spPr>
        <p:txBody>
          <a:bodyPr wrap="square">
            <a:spAutoFit/>
          </a:bodyPr>
          <a:lstStyle/>
          <a:p>
            <a:pPr lvl="0"/>
            <a:r>
              <a:rPr lang="en-SG" sz="4800" b="1" dirty="0" smtClean="0">
                <a:solidFill>
                  <a:schemeClr val="bg1"/>
                </a:solidFill>
              </a:rPr>
              <a:t>How long should we fast?</a:t>
            </a:r>
          </a:p>
          <a:p>
            <a:pPr lvl="0"/>
            <a:r>
              <a:rPr lang="en-SG" sz="4000" dirty="0" smtClean="0">
                <a:solidFill>
                  <a:schemeClr val="bg1"/>
                </a:solidFill>
              </a:rPr>
              <a:t>Three examples of a Prolonged </a:t>
            </a:r>
            <a:r>
              <a:rPr lang="en-SG" sz="4000" dirty="0">
                <a:solidFill>
                  <a:schemeClr val="bg1"/>
                </a:solidFill>
              </a:rPr>
              <a:t>Fast</a:t>
            </a:r>
            <a:r>
              <a:rPr lang="en-SG" sz="4000" dirty="0" smtClean="0">
                <a:solidFill>
                  <a:schemeClr val="bg1"/>
                </a:solidFill>
              </a:rPr>
              <a:t>:</a:t>
            </a:r>
          </a:p>
          <a:p>
            <a:endParaRPr lang="en-SG" sz="4000" dirty="0">
              <a:solidFill>
                <a:schemeClr val="bg1"/>
              </a:solidFill>
            </a:endParaRPr>
          </a:p>
          <a:p>
            <a:r>
              <a:rPr lang="en-SG" sz="4800" dirty="0">
                <a:solidFill>
                  <a:schemeClr val="bg1"/>
                </a:solidFill>
              </a:rPr>
              <a:t>Moses the Law giver.</a:t>
            </a:r>
          </a:p>
          <a:p>
            <a:r>
              <a:rPr lang="en-SG" sz="4800" dirty="0">
                <a:solidFill>
                  <a:schemeClr val="bg1"/>
                </a:solidFill>
              </a:rPr>
              <a:t>Elijah the prophet.</a:t>
            </a:r>
          </a:p>
          <a:p>
            <a:r>
              <a:rPr lang="en-SG" sz="4800" dirty="0">
                <a:solidFill>
                  <a:schemeClr val="bg1"/>
                </a:solidFill>
              </a:rPr>
              <a:t>Jesus the Messiah.</a:t>
            </a:r>
          </a:p>
          <a:p>
            <a:pPr lvl="0"/>
            <a:endParaRPr lang="en-SG" sz="4800" b="1" dirty="0" smtClean="0">
              <a:solidFill>
                <a:schemeClr val="bg1"/>
              </a:solidFill>
            </a:endParaRPr>
          </a:p>
        </p:txBody>
      </p:sp>
    </p:spTree>
    <p:extLst>
      <p:ext uri="{BB962C8B-B14F-4D97-AF65-F5344CB8AC3E}">
        <p14:creationId xmlns:p14="http://schemas.microsoft.com/office/powerpoint/2010/main" val="1958690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1000"/>
                                        <p:tgtEl>
                                          <p:spTgt spid="3">
                                            <p:txEl>
                                              <p:pRg st="5" end="5"/>
                                            </p:txEl>
                                          </p:spTgt>
                                        </p:tgtEl>
                                      </p:cBhvr>
                                    </p:animEffect>
                                    <p:anim calcmode="lin" valueType="num">
                                      <p:cBhvr>
                                        <p:cTn id="1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492760" cy="6937181"/>
          </a:xfrm>
          <a:prstGeom prst="rect">
            <a:avLst/>
          </a:prstGeom>
        </p:spPr>
      </p:pic>
      <p:sp>
        <p:nvSpPr>
          <p:cNvPr id="4" name="Rectangle 3"/>
          <p:cNvSpPr/>
          <p:nvPr/>
        </p:nvSpPr>
        <p:spPr>
          <a:xfrm>
            <a:off x="10640971" y="6690960"/>
            <a:ext cx="1851789" cy="246221"/>
          </a:xfrm>
          <a:prstGeom prst="rect">
            <a:avLst/>
          </a:prstGeom>
        </p:spPr>
        <p:txBody>
          <a:bodyPr wrap="none">
            <a:spAutoFit/>
          </a:bodyPr>
          <a:lstStyle/>
          <a:p>
            <a:r>
              <a:rPr lang="en-SG" sz="1000" dirty="0" smtClean="0">
                <a:solidFill>
                  <a:schemeClr val="bg1"/>
                </a:solidFill>
              </a:rPr>
              <a:t>Fasting and prayer (Sat. Service)</a:t>
            </a:r>
            <a:endParaRPr lang="en-SG" sz="1000" dirty="0">
              <a:solidFill>
                <a:schemeClr val="bg1"/>
              </a:solidFill>
            </a:endParaRPr>
          </a:p>
        </p:txBody>
      </p:sp>
      <p:sp>
        <p:nvSpPr>
          <p:cNvPr id="3" name="Rectangle 2"/>
          <p:cNvSpPr/>
          <p:nvPr/>
        </p:nvSpPr>
        <p:spPr>
          <a:xfrm>
            <a:off x="637307" y="554316"/>
            <a:ext cx="10732657" cy="5878532"/>
          </a:xfrm>
          <a:prstGeom prst="rect">
            <a:avLst/>
          </a:prstGeom>
        </p:spPr>
        <p:txBody>
          <a:bodyPr wrap="square">
            <a:spAutoFit/>
          </a:bodyPr>
          <a:lstStyle/>
          <a:p>
            <a:pPr lvl="0"/>
            <a:r>
              <a:rPr lang="en-SG" sz="4800" b="1" dirty="0" smtClean="0">
                <a:solidFill>
                  <a:schemeClr val="bg1"/>
                </a:solidFill>
              </a:rPr>
              <a:t>Why should we fast?</a:t>
            </a:r>
          </a:p>
          <a:p>
            <a:pPr lvl="0"/>
            <a:endParaRPr lang="en-SG" sz="4800" b="1" dirty="0">
              <a:solidFill>
                <a:schemeClr val="bg1"/>
              </a:solidFill>
            </a:endParaRPr>
          </a:p>
          <a:p>
            <a:r>
              <a:rPr lang="en-SG" sz="4000" dirty="0">
                <a:solidFill>
                  <a:schemeClr val="bg1"/>
                </a:solidFill>
              </a:rPr>
              <a:t>It’s humbling of self</a:t>
            </a:r>
            <a:r>
              <a:rPr lang="en-SG" sz="4000" dirty="0" smtClean="0">
                <a:solidFill>
                  <a:schemeClr val="bg1"/>
                </a:solidFill>
              </a:rPr>
              <a:t>.</a:t>
            </a:r>
          </a:p>
          <a:p>
            <a:endParaRPr lang="en-SG" sz="4000" dirty="0">
              <a:solidFill>
                <a:schemeClr val="bg1"/>
              </a:solidFill>
            </a:endParaRPr>
          </a:p>
          <a:p>
            <a:r>
              <a:rPr lang="en-SG" sz="4000" dirty="0">
                <a:solidFill>
                  <a:schemeClr val="bg1"/>
                </a:solidFill>
              </a:rPr>
              <a:t>To be cleansed and to be purified.</a:t>
            </a:r>
          </a:p>
          <a:p>
            <a:endParaRPr lang="en-SG" sz="4000" dirty="0" smtClean="0">
              <a:solidFill>
                <a:schemeClr val="bg1"/>
              </a:solidFill>
            </a:endParaRPr>
          </a:p>
          <a:p>
            <a:r>
              <a:rPr lang="en-SG" sz="4000" dirty="0" smtClean="0">
                <a:solidFill>
                  <a:schemeClr val="bg1"/>
                </a:solidFill>
              </a:rPr>
              <a:t>To </a:t>
            </a:r>
            <a:r>
              <a:rPr lang="en-SG" sz="4000" dirty="0">
                <a:solidFill>
                  <a:schemeClr val="bg1"/>
                </a:solidFill>
              </a:rPr>
              <a:t>be broken before Him</a:t>
            </a:r>
            <a:r>
              <a:rPr lang="en-SG" sz="4000" dirty="0" smtClean="0">
                <a:solidFill>
                  <a:schemeClr val="bg1"/>
                </a:solidFill>
              </a:rPr>
              <a:t>. </a:t>
            </a:r>
          </a:p>
          <a:p>
            <a:endParaRPr lang="en-SG" sz="4000" dirty="0">
              <a:solidFill>
                <a:schemeClr val="bg1"/>
              </a:solidFill>
            </a:endParaRPr>
          </a:p>
          <a:p>
            <a:r>
              <a:rPr lang="en-SG" sz="4000" dirty="0" smtClean="0">
                <a:solidFill>
                  <a:schemeClr val="bg1"/>
                </a:solidFill>
              </a:rPr>
              <a:t>To have an intimate relationship with God.</a:t>
            </a:r>
            <a:endParaRPr lang="en-SG" sz="4800" dirty="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2322525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492760" cy="6937181"/>
          </a:xfrm>
          <a:prstGeom prst="rect">
            <a:avLst/>
          </a:prstGeom>
        </p:spPr>
      </p:pic>
      <p:sp>
        <p:nvSpPr>
          <p:cNvPr id="4" name="Rectangle 3"/>
          <p:cNvSpPr/>
          <p:nvPr/>
        </p:nvSpPr>
        <p:spPr>
          <a:xfrm>
            <a:off x="10640971" y="6690960"/>
            <a:ext cx="1851789" cy="246221"/>
          </a:xfrm>
          <a:prstGeom prst="rect">
            <a:avLst/>
          </a:prstGeom>
        </p:spPr>
        <p:txBody>
          <a:bodyPr wrap="none">
            <a:spAutoFit/>
          </a:bodyPr>
          <a:lstStyle/>
          <a:p>
            <a:r>
              <a:rPr lang="en-SG" sz="1000" dirty="0" smtClean="0">
                <a:solidFill>
                  <a:schemeClr val="bg1"/>
                </a:solidFill>
              </a:rPr>
              <a:t>Fasting and prayer (Sat. Service)</a:t>
            </a:r>
            <a:endParaRPr lang="en-SG" sz="1000" dirty="0">
              <a:solidFill>
                <a:schemeClr val="bg1"/>
              </a:solidFill>
            </a:endParaRPr>
          </a:p>
        </p:txBody>
      </p:sp>
      <p:sp>
        <p:nvSpPr>
          <p:cNvPr id="3" name="Rectangle 2"/>
          <p:cNvSpPr/>
          <p:nvPr/>
        </p:nvSpPr>
        <p:spPr>
          <a:xfrm>
            <a:off x="637307" y="554316"/>
            <a:ext cx="10732657" cy="5386090"/>
          </a:xfrm>
          <a:prstGeom prst="rect">
            <a:avLst/>
          </a:prstGeom>
        </p:spPr>
        <p:txBody>
          <a:bodyPr wrap="square">
            <a:spAutoFit/>
          </a:bodyPr>
          <a:lstStyle/>
          <a:p>
            <a:pPr lvl="0"/>
            <a:r>
              <a:rPr lang="en-SG" sz="4800" b="1" dirty="0" smtClean="0">
                <a:solidFill>
                  <a:schemeClr val="bg1"/>
                </a:solidFill>
              </a:rPr>
              <a:t>The </a:t>
            </a:r>
            <a:r>
              <a:rPr lang="en-SG" sz="4800" b="1" dirty="0">
                <a:solidFill>
                  <a:schemeClr val="bg1"/>
                </a:solidFill>
              </a:rPr>
              <a:t>tremendous </a:t>
            </a:r>
            <a:r>
              <a:rPr lang="en-SG" sz="4800" b="1" dirty="0" smtClean="0">
                <a:solidFill>
                  <a:schemeClr val="bg1"/>
                </a:solidFill>
              </a:rPr>
              <a:t>power and </a:t>
            </a:r>
            <a:r>
              <a:rPr lang="en-SG" sz="4800" b="1" dirty="0">
                <a:solidFill>
                  <a:schemeClr val="bg1"/>
                </a:solidFill>
              </a:rPr>
              <a:t>strength </a:t>
            </a:r>
            <a:r>
              <a:rPr lang="en-SG" sz="4800" b="1" dirty="0" smtClean="0">
                <a:solidFill>
                  <a:schemeClr val="bg1"/>
                </a:solidFill>
              </a:rPr>
              <a:t>as a result of fasting.</a:t>
            </a:r>
          </a:p>
          <a:p>
            <a:pPr lvl="0"/>
            <a:endParaRPr lang="en-SG" sz="4800" b="1" dirty="0" smtClean="0">
              <a:solidFill>
                <a:schemeClr val="bg1"/>
              </a:solidFill>
            </a:endParaRPr>
          </a:p>
          <a:p>
            <a:r>
              <a:rPr lang="en-SG" sz="4000" dirty="0">
                <a:solidFill>
                  <a:schemeClr val="bg1"/>
                </a:solidFill>
              </a:rPr>
              <a:t>A Turning Point for </a:t>
            </a:r>
            <a:r>
              <a:rPr lang="en-SG" sz="4000">
                <a:solidFill>
                  <a:schemeClr val="bg1"/>
                </a:solidFill>
              </a:rPr>
              <a:t>God’s </a:t>
            </a:r>
            <a:r>
              <a:rPr lang="en-SG" sz="4000" smtClean="0">
                <a:solidFill>
                  <a:schemeClr val="bg1"/>
                </a:solidFill>
              </a:rPr>
              <a:t>intervention </a:t>
            </a:r>
            <a:r>
              <a:rPr lang="en-SG" sz="4000" dirty="0">
                <a:solidFill>
                  <a:schemeClr val="bg1"/>
                </a:solidFill>
              </a:rPr>
              <a:t>in </a:t>
            </a:r>
            <a:r>
              <a:rPr lang="en-SG" sz="4000" dirty="0" smtClean="0">
                <a:solidFill>
                  <a:schemeClr val="bg1"/>
                </a:solidFill>
              </a:rPr>
              <a:t>your life</a:t>
            </a:r>
            <a:r>
              <a:rPr lang="en-SG" sz="4000" dirty="0">
                <a:solidFill>
                  <a:schemeClr val="bg1"/>
                </a:solidFill>
              </a:rPr>
              <a:t>.</a:t>
            </a:r>
          </a:p>
          <a:p>
            <a:endParaRPr lang="en-SG" sz="4000" dirty="0" smtClean="0">
              <a:solidFill>
                <a:schemeClr val="bg1"/>
              </a:solidFill>
            </a:endParaRPr>
          </a:p>
          <a:p>
            <a:r>
              <a:rPr lang="en-SG" sz="4000" dirty="0" smtClean="0">
                <a:solidFill>
                  <a:schemeClr val="bg1"/>
                </a:solidFill>
              </a:rPr>
              <a:t>A </a:t>
            </a:r>
            <a:r>
              <a:rPr lang="en-SG" sz="4000" dirty="0">
                <a:solidFill>
                  <a:schemeClr val="bg1"/>
                </a:solidFill>
              </a:rPr>
              <a:t>Personal Victory.</a:t>
            </a:r>
          </a:p>
          <a:p>
            <a:endParaRPr lang="en-SG" sz="4000" dirty="0" smtClean="0">
              <a:solidFill>
                <a:schemeClr val="bg1"/>
              </a:solidFill>
            </a:endParaRPr>
          </a:p>
          <a:p>
            <a:r>
              <a:rPr lang="en-SG" sz="4000" dirty="0" smtClean="0">
                <a:solidFill>
                  <a:schemeClr val="bg1"/>
                </a:solidFill>
              </a:rPr>
              <a:t>A </a:t>
            </a:r>
            <a:r>
              <a:rPr lang="en-SG" sz="4000" dirty="0">
                <a:solidFill>
                  <a:schemeClr val="bg1"/>
                </a:solidFill>
              </a:rPr>
              <a:t>Profound Change in life</a:t>
            </a:r>
            <a:r>
              <a:rPr lang="en-SG" sz="4000" dirty="0" smtClean="0">
                <a:solidFill>
                  <a:schemeClr val="bg1"/>
                </a:solidFill>
              </a:rPr>
              <a:t>.</a:t>
            </a:r>
            <a:endParaRPr lang="en-SG" sz="4800" dirty="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1880210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492760" cy="6937181"/>
          </a:xfrm>
          <a:prstGeom prst="rect">
            <a:avLst/>
          </a:prstGeom>
        </p:spPr>
      </p:pic>
      <p:sp>
        <p:nvSpPr>
          <p:cNvPr id="4" name="Rectangle 3"/>
          <p:cNvSpPr/>
          <p:nvPr/>
        </p:nvSpPr>
        <p:spPr>
          <a:xfrm>
            <a:off x="10640971" y="6690960"/>
            <a:ext cx="1851789" cy="246221"/>
          </a:xfrm>
          <a:prstGeom prst="rect">
            <a:avLst/>
          </a:prstGeom>
        </p:spPr>
        <p:txBody>
          <a:bodyPr wrap="none">
            <a:spAutoFit/>
          </a:bodyPr>
          <a:lstStyle/>
          <a:p>
            <a:r>
              <a:rPr lang="en-SG" sz="1000" dirty="0" smtClean="0">
                <a:solidFill>
                  <a:schemeClr val="bg1"/>
                </a:solidFill>
              </a:rPr>
              <a:t>Fasting and prayer (Sat. Service)</a:t>
            </a:r>
            <a:endParaRPr lang="en-SG" sz="1000" dirty="0">
              <a:solidFill>
                <a:schemeClr val="bg1"/>
              </a:solidFill>
            </a:endParaRPr>
          </a:p>
        </p:txBody>
      </p:sp>
    </p:spTree>
    <p:extLst>
      <p:ext uri="{BB962C8B-B14F-4D97-AF65-F5344CB8AC3E}">
        <p14:creationId xmlns:p14="http://schemas.microsoft.com/office/powerpoint/2010/main" val="20547638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4818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057" y="0"/>
            <a:ext cx="12492760" cy="6937181"/>
          </a:xfrm>
          <a:prstGeom prst="rect">
            <a:avLst/>
          </a:prstGeom>
        </p:spPr>
      </p:pic>
      <p:sp>
        <p:nvSpPr>
          <p:cNvPr id="4" name="Rectangle 3"/>
          <p:cNvSpPr/>
          <p:nvPr/>
        </p:nvSpPr>
        <p:spPr>
          <a:xfrm>
            <a:off x="10640971" y="6690960"/>
            <a:ext cx="1851789" cy="246221"/>
          </a:xfrm>
          <a:prstGeom prst="rect">
            <a:avLst/>
          </a:prstGeom>
        </p:spPr>
        <p:txBody>
          <a:bodyPr wrap="none">
            <a:spAutoFit/>
          </a:bodyPr>
          <a:lstStyle/>
          <a:p>
            <a:r>
              <a:rPr lang="en-SG" sz="1000" dirty="0" smtClean="0">
                <a:solidFill>
                  <a:schemeClr val="bg1"/>
                </a:solidFill>
              </a:rPr>
              <a:t>Fasting and prayer (Sat. Service)</a:t>
            </a:r>
            <a:endParaRPr lang="en-SG" sz="1000" dirty="0">
              <a:solidFill>
                <a:schemeClr val="bg1"/>
              </a:solidFill>
            </a:endParaRPr>
          </a:p>
        </p:txBody>
      </p:sp>
      <p:sp>
        <p:nvSpPr>
          <p:cNvPr id="3" name="Rectangle 2"/>
          <p:cNvSpPr/>
          <p:nvPr/>
        </p:nvSpPr>
        <p:spPr>
          <a:xfrm>
            <a:off x="701962" y="655915"/>
            <a:ext cx="11240655" cy="3970318"/>
          </a:xfrm>
          <a:prstGeom prst="rect">
            <a:avLst/>
          </a:prstGeom>
        </p:spPr>
        <p:txBody>
          <a:bodyPr wrap="square">
            <a:spAutoFit/>
          </a:bodyPr>
          <a:lstStyle/>
          <a:p>
            <a:r>
              <a:rPr lang="en-SG" sz="3600" baseline="30000" dirty="0" smtClean="0">
                <a:solidFill>
                  <a:schemeClr val="bg1"/>
                </a:solidFill>
              </a:rPr>
              <a:t>7</a:t>
            </a:r>
            <a:r>
              <a:rPr lang="en-SG" sz="3600" baseline="30000" dirty="0">
                <a:solidFill>
                  <a:schemeClr val="bg1"/>
                </a:solidFill>
              </a:rPr>
              <a:t> </a:t>
            </a:r>
            <a:r>
              <a:rPr lang="en-SG" sz="3600" dirty="0">
                <a:solidFill>
                  <a:schemeClr val="bg1"/>
                </a:solidFill>
              </a:rPr>
              <a:t>“And when you pray, do not heap up empty phrases as the Gentiles do, for they think that they will be heard for their many words</a:t>
            </a:r>
            <a:r>
              <a:rPr lang="en-SG" sz="3600" dirty="0" smtClean="0">
                <a:solidFill>
                  <a:schemeClr val="bg1"/>
                </a:solidFill>
              </a:rPr>
              <a:t>.</a:t>
            </a:r>
          </a:p>
          <a:p>
            <a:r>
              <a:rPr lang="en-SG" sz="3600" dirty="0" smtClean="0">
                <a:solidFill>
                  <a:schemeClr val="bg1"/>
                </a:solidFill>
              </a:rPr>
              <a:t> </a:t>
            </a:r>
            <a:endParaRPr lang="en-SG" sz="3600" dirty="0">
              <a:solidFill>
                <a:schemeClr val="bg1"/>
              </a:solidFill>
            </a:endParaRPr>
          </a:p>
          <a:p>
            <a:r>
              <a:rPr lang="en-SG" sz="3600" baseline="30000" dirty="0">
                <a:solidFill>
                  <a:schemeClr val="bg1"/>
                </a:solidFill>
              </a:rPr>
              <a:t>8 </a:t>
            </a:r>
            <a:r>
              <a:rPr lang="en-SG" sz="3600" dirty="0">
                <a:solidFill>
                  <a:schemeClr val="bg1"/>
                </a:solidFill>
              </a:rPr>
              <a:t>Do not be like them, for your Father knows what you need before you ask him.</a:t>
            </a:r>
          </a:p>
          <a:p>
            <a:r>
              <a:rPr lang="en-SG" sz="3600" dirty="0">
                <a:solidFill>
                  <a:schemeClr val="bg1"/>
                </a:solidFill>
              </a:rPr>
              <a:t> </a:t>
            </a:r>
          </a:p>
        </p:txBody>
      </p:sp>
    </p:spTree>
    <p:extLst>
      <p:ext uri="{BB962C8B-B14F-4D97-AF65-F5344CB8AC3E}">
        <p14:creationId xmlns:p14="http://schemas.microsoft.com/office/powerpoint/2010/main" val="30213363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057" y="0"/>
            <a:ext cx="12492760" cy="6937181"/>
          </a:xfrm>
          <a:prstGeom prst="rect">
            <a:avLst/>
          </a:prstGeom>
        </p:spPr>
      </p:pic>
      <p:sp>
        <p:nvSpPr>
          <p:cNvPr id="4" name="Rectangle 3"/>
          <p:cNvSpPr/>
          <p:nvPr/>
        </p:nvSpPr>
        <p:spPr>
          <a:xfrm>
            <a:off x="10640971" y="6690960"/>
            <a:ext cx="1851789" cy="246221"/>
          </a:xfrm>
          <a:prstGeom prst="rect">
            <a:avLst/>
          </a:prstGeom>
        </p:spPr>
        <p:txBody>
          <a:bodyPr wrap="none">
            <a:spAutoFit/>
          </a:bodyPr>
          <a:lstStyle/>
          <a:p>
            <a:r>
              <a:rPr lang="en-SG" sz="1000" dirty="0" smtClean="0">
                <a:solidFill>
                  <a:schemeClr val="bg1"/>
                </a:solidFill>
              </a:rPr>
              <a:t>Fasting and prayer (Sat. Service)</a:t>
            </a:r>
            <a:endParaRPr lang="en-SG" sz="1000" dirty="0">
              <a:solidFill>
                <a:schemeClr val="bg1"/>
              </a:solidFill>
            </a:endParaRPr>
          </a:p>
        </p:txBody>
      </p:sp>
      <p:sp>
        <p:nvSpPr>
          <p:cNvPr id="3" name="Rectangle 2"/>
          <p:cNvSpPr/>
          <p:nvPr/>
        </p:nvSpPr>
        <p:spPr>
          <a:xfrm>
            <a:off x="701962" y="655915"/>
            <a:ext cx="11240655" cy="6001643"/>
          </a:xfrm>
          <a:prstGeom prst="rect">
            <a:avLst/>
          </a:prstGeom>
        </p:spPr>
        <p:txBody>
          <a:bodyPr wrap="square">
            <a:spAutoFit/>
          </a:bodyPr>
          <a:lstStyle/>
          <a:p>
            <a:r>
              <a:rPr lang="en-SG" sz="3600" dirty="0" smtClean="0">
                <a:solidFill>
                  <a:schemeClr val="bg1"/>
                </a:solidFill>
              </a:rPr>
              <a:t>Matthew </a:t>
            </a:r>
            <a:r>
              <a:rPr lang="en-SG" sz="3600" dirty="0">
                <a:solidFill>
                  <a:schemeClr val="bg1"/>
                </a:solidFill>
              </a:rPr>
              <a:t>6:16-18</a:t>
            </a:r>
          </a:p>
          <a:p>
            <a:r>
              <a:rPr lang="en-SG" sz="3600" baseline="30000" dirty="0">
                <a:solidFill>
                  <a:schemeClr val="bg1"/>
                </a:solidFill>
              </a:rPr>
              <a:t>16 </a:t>
            </a:r>
            <a:r>
              <a:rPr lang="en-SG" sz="3600" dirty="0">
                <a:solidFill>
                  <a:schemeClr val="bg1"/>
                </a:solidFill>
              </a:rPr>
              <a:t>“And when you fast, do not look gloomy like the hypocrites, for they disfigure their faces that their fasting may be seen by others. Truly, I say to you, they have received their reward. </a:t>
            </a:r>
            <a:endParaRPr lang="en-SG" sz="3600" dirty="0" smtClean="0">
              <a:solidFill>
                <a:schemeClr val="bg1"/>
              </a:solidFill>
            </a:endParaRPr>
          </a:p>
          <a:p>
            <a:endParaRPr lang="en-SG" sz="3600" dirty="0">
              <a:solidFill>
                <a:schemeClr val="bg1"/>
              </a:solidFill>
            </a:endParaRPr>
          </a:p>
          <a:p>
            <a:r>
              <a:rPr lang="en-SG" sz="3600" baseline="30000" dirty="0">
                <a:solidFill>
                  <a:schemeClr val="bg1"/>
                </a:solidFill>
              </a:rPr>
              <a:t>17 </a:t>
            </a:r>
            <a:r>
              <a:rPr lang="en-SG" sz="3600" dirty="0">
                <a:solidFill>
                  <a:schemeClr val="bg1"/>
                </a:solidFill>
              </a:rPr>
              <a:t>But when you fast, anoint your head and wash your face, </a:t>
            </a:r>
          </a:p>
          <a:p>
            <a:endParaRPr lang="en-SG" sz="3600" baseline="30000" dirty="0" smtClean="0">
              <a:solidFill>
                <a:schemeClr val="bg1"/>
              </a:solidFill>
            </a:endParaRPr>
          </a:p>
          <a:p>
            <a:r>
              <a:rPr lang="en-SG" sz="3600" baseline="30000" dirty="0" smtClean="0">
                <a:solidFill>
                  <a:schemeClr val="bg1"/>
                </a:solidFill>
              </a:rPr>
              <a:t>18</a:t>
            </a:r>
            <a:r>
              <a:rPr lang="en-SG" sz="3600" baseline="30000" dirty="0">
                <a:solidFill>
                  <a:schemeClr val="bg1"/>
                </a:solidFill>
              </a:rPr>
              <a:t> </a:t>
            </a:r>
            <a:r>
              <a:rPr lang="en-SG" sz="3600" dirty="0">
                <a:solidFill>
                  <a:schemeClr val="bg1"/>
                </a:solidFill>
              </a:rPr>
              <a:t>that your fasting may not be seen by others but by your Father who is in secret. And your Father who sees in secret will reward you. </a:t>
            </a:r>
            <a:endParaRPr lang="en-SG" sz="3600" dirty="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3447534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492760" cy="6937181"/>
          </a:xfrm>
          <a:prstGeom prst="rect">
            <a:avLst/>
          </a:prstGeom>
        </p:spPr>
      </p:pic>
      <p:sp>
        <p:nvSpPr>
          <p:cNvPr id="4" name="Rectangle 3"/>
          <p:cNvSpPr/>
          <p:nvPr/>
        </p:nvSpPr>
        <p:spPr>
          <a:xfrm>
            <a:off x="10640971" y="6690960"/>
            <a:ext cx="1851789" cy="246221"/>
          </a:xfrm>
          <a:prstGeom prst="rect">
            <a:avLst/>
          </a:prstGeom>
        </p:spPr>
        <p:txBody>
          <a:bodyPr wrap="none">
            <a:spAutoFit/>
          </a:bodyPr>
          <a:lstStyle/>
          <a:p>
            <a:r>
              <a:rPr lang="en-SG" sz="1000" dirty="0" smtClean="0">
                <a:solidFill>
                  <a:schemeClr val="bg1"/>
                </a:solidFill>
              </a:rPr>
              <a:t>Fasting and prayer (Sat. Service)</a:t>
            </a:r>
            <a:endParaRPr lang="en-SG" sz="1000" dirty="0">
              <a:solidFill>
                <a:schemeClr val="bg1"/>
              </a:solidFill>
            </a:endParaRPr>
          </a:p>
        </p:txBody>
      </p:sp>
      <p:sp>
        <p:nvSpPr>
          <p:cNvPr id="3" name="Rectangle 2"/>
          <p:cNvSpPr/>
          <p:nvPr/>
        </p:nvSpPr>
        <p:spPr>
          <a:xfrm>
            <a:off x="1219199" y="1099261"/>
            <a:ext cx="10132292" cy="3598357"/>
          </a:xfrm>
          <a:prstGeom prst="rect">
            <a:avLst/>
          </a:prstGeom>
        </p:spPr>
        <p:txBody>
          <a:bodyPr wrap="square">
            <a:spAutoFit/>
          </a:bodyPr>
          <a:lstStyle/>
          <a:p>
            <a:pPr>
              <a:lnSpc>
                <a:spcPct val="107000"/>
              </a:lnSpc>
              <a:spcAft>
                <a:spcPts val="800"/>
              </a:spcAft>
            </a:pPr>
            <a:r>
              <a:rPr lang="en-SG" sz="4400" dirty="0" smtClean="0">
                <a:solidFill>
                  <a:schemeClr val="bg1"/>
                </a:solidFill>
                <a:latin typeface="Calibri" panose="020F0502020204030204" pitchFamily="34" charset="0"/>
                <a:ea typeface="DengXian" panose="02010600030101010101" pitchFamily="2" charset="-122"/>
                <a:cs typeface="Times New Roman" panose="02020603050405020304" pitchFamily="18" charset="0"/>
              </a:rPr>
              <a:t>God’s Call to Fast and Pray:</a:t>
            </a:r>
          </a:p>
          <a:p>
            <a:pPr>
              <a:lnSpc>
                <a:spcPct val="107000"/>
              </a:lnSpc>
              <a:spcAft>
                <a:spcPts val="800"/>
              </a:spcAft>
            </a:pPr>
            <a:endParaRPr lang="en-SG" sz="3600" dirty="0">
              <a:solidFill>
                <a:schemeClr val="bg1"/>
              </a:solidFill>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en-SG" sz="3600" dirty="0" smtClean="0">
                <a:solidFill>
                  <a:schemeClr val="bg1"/>
                </a:solidFill>
                <a:latin typeface="Calibri" panose="020F0502020204030204" pitchFamily="34" charset="0"/>
                <a:ea typeface="DengXian" panose="02010600030101010101" pitchFamily="2" charset="-122"/>
                <a:cs typeface="Times New Roman" panose="02020603050405020304" pitchFamily="18" charset="0"/>
              </a:rPr>
              <a:t>“</a:t>
            </a:r>
            <a:r>
              <a:rPr lang="en-SG" sz="3600" dirty="0">
                <a:solidFill>
                  <a:schemeClr val="bg1"/>
                </a:solidFill>
                <a:latin typeface="Calibri" panose="020F0502020204030204" pitchFamily="34" charset="0"/>
                <a:ea typeface="DengXian" panose="02010600030101010101" pitchFamily="2" charset="-122"/>
                <a:cs typeface="Times New Roman" panose="02020603050405020304" pitchFamily="18" charset="0"/>
              </a:rPr>
              <a:t>When you pray” not “if you pray” Matthew </a:t>
            </a:r>
            <a:r>
              <a:rPr lang="en-SG" sz="3600" dirty="0" smtClean="0">
                <a:solidFill>
                  <a:schemeClr val="bg1"/>
                </a:solidFill>
                <a:latin typeface="Calibri" panose="020F0502020204030204" pitchFamily="34" charset="0"/>
                <a:ea typeface="DengXian" panose="02010600030101010101" pitchFamily="2" charset="-122"/>
                <a:cs typeface="Times New Roman" panose="02020603050405020304" pitchFamily="18" charset="0"/>
              </a:rPr>
              <a:t>6:5.</a:t>
            </a:r>
            <a:endParaRPr lang="en-SG" sz="3600" dirty="0" smtClean="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endParaRPr lang="en-SG" sz="3600" dirty="0" smtClean="0">
              <a:solidFill>
                <a:schemeClr val="bg1"/>
              </a:solidFill>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en-SG" sz="3600" dirty="0" smtClean="0">
                <a:solidFill>
                  <a:schemeClr val="bg1"/>
                </a:solidFill>
                <a:latin typeface="Calibri" panose="020F0502020204030204" pitchFamily="34" charset="0"/>
                <a:ea typeface="DengXian" panose="02010600030101010101" pitchFamily="2" charset="-122"/>
                <a:cs typeface="Times New Roman" panose="02020603050405020304" pitchFamily="18" charset="0"/>
              </a:rPr>
              <a:t>“</a:t>
            </a:r>
            <a:r>
              <a:rPr lang="en-SG" sz="3600" dirty="0">
                <a:solidFill>
                  <a:schemeClr val="bg1"/>
                </a:solidFill>
                <a:latin typeface="Calibri" panose="020F0502020204030204" pitchFamily="34" charset="0"/>
                <a:ea typeface="DengXian" panose="02010600030101010101" pitchFamily="2" charset="-122"/>
                <a:cs typeface="Times New Roman" panose="02020603050405020304" pitchFamily="18" charset="0"/>
              </a:rPr>
              <a:t>When you fast” not “If you fast” Matthew 6:16.</a:t>
            </a:r>
            <a:endParaRPr lang="en-SG" sz="3600" dirty="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531522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64" y="0"/>
            <a:ext cx="12492760" cy="6937181"/>
          </a:xfrm>
          <a:prstGeom prst="rect">
            <a:avLst/>
          </a:prstGeom>
        </p:spPr>
      </p:pic>
      <p:sp>
        <p:nvSpPr>
          <p:cNvPr id="4" name="Rectangle 3"/>
          <p:cNvSpPr/>
          <p:nvPr/>
        </p:nvSpPr>
        <p:spPr>
          <a:xfrm>
            <a:off x="10640971" y="6690960"/>
            <a:ext cx="1851789" cy="246221"/>
          </a:xfrm>
          <a:prstGeom prst="rect">
            <a:avLst/>
          </a:prstGeom>
        </p:spPr>
        <p:txBody>
          <a:bodyPr wrap="none">
            <a:spAutoFit/>
          </a:bodyPr>
          <a:lstStyle/>
          <a:p>
            <a:r>
              <a:rPr lang="en-SG" sz="1000" dirty="0" smtClean="0">
                <a:solidFill>
                  <a:schemeClr val="bg1"/>
                </a:solidFill>
              </a:rPr>
              <a:t>Fasting and prayer (Sat. Service)</a:t>
            </a:r>
            <a:endParaRPr lang="en-SG" sz="1000" dirty="0">
              <a:solidFill>
                <a:schemeClr val="bg1"/>
              </a:solidFill>
            </a:endParaRPr>
          </a:p>
        </p:txBody>
      </p:sp>
      <p:sp>
        <p:nvSpPr>
          <p:cNvPr id="3" name="Rectangle 2"/>
          <p:cNvSpPr/>
          <p:nvPr/>
        </p:nvSpPr>
        <p:spPr>
          <a:xfrm>
            <a:off x="803563" y="356039"/>
            <a:ext cx="10945092" cy="5697585"/>
          </a:xfrm>
          <a:prstGeom prst="rect">
            <a:avLst/>
          </a:prstGeom>
        </p:spPr>
        <p:txBody>
          <a:bodyPr wrap="square">
            <a:spAutoFit/>
          </a:bodyPr>
          <a:lstStyle/>
          <a:p>
            <a:r>
              <a:rPr lang="en-SG" sz="4000" i="1" dirty="0" smtClean="0">
                <a:solidFill>
                  <a:schemeClr val="bg1"/>
                </a:solidFill>
              </a:rPr>
              <a:t>“</a:t>
            </a:r>
            <a:r>
              <a:rPr lang="en-SG" sz="4000" i="1" dirty="0">
                <a:solidFill>
                  <a:schemeClr val="bg1"/>
                </a:solidFill>
              </a:rPr>
              <a:t>The combination of fasting and praying is not a fad or a novelty approach to spiritual discipline. Fasting and praying are not the means to manipulate a situation or create a circumstance. Fasting and praying are Bible-based disciplines that are appropriate for all believers of all ages throughout all centuries in all parts of the world</a:t>
            </a:r>
            <a:r>
              <a:rPr lang="en-SG" sz="4000" i="1" dirty="0" smtClean="0">
                <a:solidFill>
                  <a:schemeClr val="bg1"/>
                </a:solidFill>
              </a:rPr>
              <a:t>.”</a:t>
            </a:r>
          </a:p>
          <a:p>
            <a:r>
              <a:rPr lang="en-SG" dirty="0" smtClean="0"/>
              <a:t>                              “</a:t>
            </a:r>
          </a:p>
          <a:p>
            <a:r>
              <a:rPr lang="en-SG" sz="3200" dirty="0">
                <a:solidFill>
                  <a:schemeClr val="bg1"/>
                </a:solidFill>
              </a:rPr>
              <a:t> </a:t>
            </a:r>
            <a:r>
              <a:rPr lang="en-SG" sz="3200" dirty="0" smtClean="0">
                <a:solidFill>
                  <a:schemeClr val="bg1"/>
                </a:solidFill>
              </a:rPr>
              <a:t>                          The </a:t>
            </a:r>
            <a:r>
              <a:rPr lang="en-SG" sz="3200" dirty="0">
                <a:solidFill>
                  <a:schemeClr val="bg1"/>
                </a:solidFill>
              </a:rPr>
              <a:t>Power of PRAYER and Fasting” Marilyn Hickey </a:t>
            </a:r>
          </a:p>
          <a:p>
            <a:pPr>
              <a:lnSpc>
                <a:spcPct val="107000"/>
              </a:lnSpc>
              <a:spcAft>
                <a:spcPts val="800"/>
              </a:spcAft>
            </a:pPr>
            <a:endParaRPr lang="en-SG" sz="3200" dirty="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6944199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492760" cy="6937181"/>
          </a:xfrm>
          <a:prstGeom prst="rect">
            <a:avLst/>
          </a:prstGeom>
        </p:spPr>
      </p:pic>
      <p:sp>
        <p:nvSpPr>
          <p:cNvPr id="4" name="Rectangle 3"/>
          <p:cNvSpPr/>
          <p:nvPr/>
        </p:nvSpPr>
        <p:spPr>
          <a:xfrm>
            <a:off x="10640971" y="6690960"/>
            <a:ext cx="1851789" cy="246221"/>
          </a:xfrm>
          <a:prstGeom prst="rect">
            <a:avLst/>
          </a:prstGeom>
        </p:spPr>
        <p:txBody>
          <a:bodyPr wrap="none">
            <a:spAutoFit/>
          </a:bodyPr>
          <a:lstStyle/>
          <a:p>
            <a:r>
              <a:rPr lang="en-SG" sz="1000" dirty="0" smtClean="0">
                <a:solidFill>
                  <a:schemeClr val="bg1"/>
                </a:solidFill>
              </a:rPr>
              <a:t>Fasting and prayer (Sat. Service)</a:t>
            </a:r>
            <a:endParaRPr lang="en-SG" sz="1000" dirty="0">
              <a:solidFill>
                <a:schemeClr val="bg1"/>
              </a:solidFill>
            </a:endParaRPr>
          </a:p>
        </p:txBody>
      </p:sp>
      <p:sp>
        <p:nvSpPr>
          <p:cNvPr id="3" name="Rectangle 2"/>
          <p:cNvSpPr/>
          <p:nvPr/>
        </p:nvSpPr>
        <p:spPr>
          <a:xfrm>
            <a:off x="637307" y="554316"/>
            <a:ext cx="11554693" cy="5940088"/>
          </a:xfrm>
          <a:prstGeom prst="rect">
            <a:avLst/>
          </a:prstGeom>
        </p:spPr>
        <p:txBody>
          <a:bodyPr wrap="square">
            <a:spAutoFit/>
          </a:bodyPr>
          <a:lstStyle/>
          <a:p>
            <a:r>
              <a:rPr lang="en-SG" sz="3800" dirty="0">
                <a:solidFill>
                  <a:schemeClr val="bg1"/>
                </a:solidFill>
              </a:rPr>
              <a:t>The disciples were taught about the acts of righteousness </a:t>
            </a:r>
            <a:r>
              <a:rPr lang="en-SG" sz="3800" dirty="0" smtClean="0">
                <a:solidFill>
                  <a:schemeClr val="bg1"/>
                </a:solidFill>
              </a:rPr>
              <a:t>to </a:t>
            </a:r>
            <a:r>
              <a:rPr lang="en-SG" sz="3800" dirty="0">
                <a:solidFill>
                  <a:schemeClr val="bg1"/>
                </a:solidFill>
              </a:rPr>
              <a:t>be </a:t>
            </a:r>
            <a:r>
              <a:rPr lang="en-SG" sz="3800" dirty="0" smtClean="0">
                <a:solidFill>
                  <a:schemeClr val="bg1"/>
                </a:solidFill>
              </a:rPr>
              <a:t>seen before men.</a:t>
            </a:r>
            <a:endParaRPr lang="en-SG" sz="3800" dirty="0">
              <a:solidFill>
                <a:schemeClr val="bg1"/>
              </a:solidFill>
            </a:endParaRPr>
          </a:p>
          <a:p>
            <a:r>
              <a:rPr lang="en-SG" sz="4000" dirty="0" smtClean="0">
                <a:solidFill>
                  <a:schemeClr val="bg1"/>
                </a:solidFill>
              </a:rPr>
              <a:t>Jesus </a:t>
            </a:r>
            <a:r>
              <a:rPr lang="en-SG" sz="4000" dirty="0">
                <a:solidFill>
                  <a:schemeClr val="bg1"/>
                </a:solidFill>
              </a:rPr>
              <a:t>covered three </a:t>
            </a:r>
            <a:r>
              <a:rPr lang="en-SG" sz="4000" dirty="0" smtClean="0">
                <a:solidFill>
                  <a:schemeClr val="bg1"/>
                </a:solidFill>
              </a:rPr>
              <a:t>areas:</a:t>
            </a:r>
          </a:p>
          <a:p>
            <a:endParaRPr lang="en-SG" sz="4400" dirty="0" smtClean="0">
              <a:solidFill>
                <a:schemeClr val="bg1"/>
              </a:solidFill>
            </a:endParaRPr>
          </a:p>
          <a:p>
            <a:r>
              <a:rPr lang="en-SG" sz="4400" dirty="0" smtClean="0">
                <a:solidFill>
                  <a:schemeClr val="bg1"/>
                </a:solidFill>
              </a:rPr>
              <a:t>In Giving (</a:t>
            </a:r>
            <a:r>
              <a:rPr lang="en-SG" sz="4400" dirty="0">
                <a:solidFill>
                  <a:schemeClr val="bg1"/>
                </a:solidFill>
              </a:rPr>
              <a:t>6:1-4) </a:t>
            </a:r>
            <a:endParaRPr lang="en-SG" sz="4400" dirty="0" smtClean="0">
              <a:solidFill>
                <a:schemeClr val="bg1"/>
              </a:solidFill>
            </a:endParaRPr>
          </a:p>
          <a:p>
            <a:endParaRPr lang="en-SG" sz="4400" dirty="0" smtClean="0">
              <a:solidFill>
                <a:schemeClr val="bg1"/>
              </a:solidFill>
            </a:endParaRPr>
          </a:p>
          <a:p>
            <a:r>
              <a:rPr lang="en-SG" sz="4400" dirty="0" smtClean="0">
                <a:solidFill>
                  <a:schemeClr val="bg1"/>
                </a:solidFill>
              </a:rPr>
              <a:t>In </a:t>
            </a:r>
            <a:r>
              <a:rPr lang="en-SG" sz="4400" dirty="0">
                <a:solidFill>
                  <a:schemeClr val="bg1"/>
                </a:solidFill>
              </a:rPr>
              <a:t>Praying (6:5-8) </a:t>
            </a:r>
          </a:p>
          <a:p>
            <a:endParaRPr lang="en-SG" sz="4400" dirty="0" smtClean="0">
              <a:solidFill>
                <a:schemeClr val="bg1"/>
              </a:solidFill>
            </a:endParaRPr>
          </a:p>
          <a:p>
            <a:r>
              <a:rPr lang="en-SG" sz="4400" dirty="0" smtClean="0">
                <a:solidFill>
                  <a:schemeClr val="bg1"/>
                </a:solidFill>
              </a:rPr>
              <a:t>In </a:t>
            </a:r>
            <a:r>
              <a:rPr lang="en-SG" sz="4400" dirty="0">
                <a:solidFill>
                  <a:schemeClr val="bg1"/>
                </a:solidFill>
              </a:rPr>
              <a:t>Fasting (6:16-18</a:t>
            </a:r>
            <a:r>
              <a:rPr lang="en-SG" sz="4400" dirty="0" smtClean="0">
                <a:solidFill>
                  <a:schemeClr val="bg1"/>
                </a:solidFill>
              </a:rPr>
              <a:t>)</a:t>
            </a:r>
            <a:r>
              <a:rPr lang="en-SG" sz="4400" dirty="0" smtClean="0"/>
              <a:t> </a:t>
            </a:r>
            <a:endParaRPr lang="en-SG" sz="4400" dirty="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831956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1000"/>
                                        <p:tgtEl>
                                          <p:spTgt spid="3">
                                            <p:txEl>
                                              <p:pRg st="7" end="7"/>
                                            </p:txEl>
                                          </p:spTgt>
                                        </p:tgtEl>
                                      </p:cBhvr>
                                    </p:animEffect>
                                    <p:anim calcmode="lin" valueType="num">
                                      <p:cBhvr>
                                        <p:cTn id="2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492760" cy="6937181"/>
          </a:xfrm>
          <a:prstGeom prst="rect">
            <a:avLst/>
          </a:prstGeom>
        </p:spPr>
      </p:pic>
      <p:sp>
        <p:nvSpPr>
          <p:cNvPr id="4" name="Rectangle 3"/>
          <p:cNvSpPr/>
          <p:nvPr/>
        </p:nvSpPr>
        <p:spPr>
          <a:xfrm>
            <a:off x="10640971" y="6690960"/>
            <a:ext cx="1851789" cy="246221"/>
          </a:xfrm>
          <a:prstGeom prst="rect">
            <a:avLst/>
          </a:prstGeom>
        </p:spPr>
        <p:txBody>
          <a:bodyPr wrap="none">
            <a:spAutoFit/>
          </a:bodyPr>
          <a:lstStyle/>
          <a:p>
            <a:r>
              <a:rPr lang="en-SG" sz="1000" dirty="0" smtClean="0">
                <a:solidFill>
                  <a:schemeClr val="bg1"/>
                </a:solidFill>
              </a:rPr>
              <a:t>Fasting and prayer (Sat. Service)</a:t>
            </a:r>
            <a:endParaRPr lang="en-SG" sz="1000" dirty="0">
              <a:solidFill>
                <a:schemeClr val="bg1"/>
              </a:solidFill>
            </a:endParaRPr>
          </a:p>
        </p:txBody>
      </p:sp>
      <p:sp>
        <p:nvSpPr>
          <p:cNvPr id="3" name="Rectangle 2"/>
          <p:cNvSpPr/>
          <p:nvPr/>
        </p:nvSpPr>
        <p:spPr>
          <a:xfrm>
            <a:off x="637307" y="554316"/>
            <a:ext cx="10732657" cy="4832092"/>
          </a:xfrm>
          <a:prstGeom prst="rect">
            <a:avLst/>
          </a:prstGeom>
        </p:spPr>
        <p:txBody>
          <a:bodyPr wrap="square">
            <a:spAutoFit/>
          </a:bodyPr>
          <a:lstStyle/>
          <a:p>
            <a:r>
              <a:rPr lang="en-SG" sz="5400" dirty="0">
                <a:solidFill>
                  <a:schemeClr val="bg1"/>
                </a:solidFill>
              </a:rPr>
              <a:t>Jesus expects us to </a:t>
            </a:r>
            <a:r>
              <a:rPr lang="en-SG" sz="5400" dirty="0" smtClean="0">
                <a:solidFill>
                  <a:schemeClr val="bg1"/>
                </a:solidFill>
              </a:rPr>
              <a:t>fast and pray.</a:t>
            </a:r>
          </a:p>
          <a:p>
            <a:endParaRPr lang="en-SG" sz="5400" dirty="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a:p>
            <a:r>
              <a:rPr lang="en-SG" sz="4000" dirty="0">
                <a:solidFill>
                  <a:schemeClr val="bg1"/>
                </a:solidFill>
              </a:rPr>
              <a:t>The Bible also gives us </a:t>
            </a:r>
            <a:r>
              <a:rPr lang="en-SG" sz="4000" dirty="0" smtClean="0">
                <a:solidFill>
                  <a:schemeClr val="bg1"/>
                </a:solidFill>
              </a:rPr>
              <a:t>examples </a:t>
            </a:r>
            <a:r>
              <a:rPr lang="en-SG" sz="4000" dirty="0">
                <a:solidFill>
                  <a:schemeClr val="bg1"/>
                </a:solidFill>
              </a:rPr>
              <a:t>of people who fasted and prayed, using different types of fasts for different reasons, all of which </a:t>
            </a:r>
            <a:r>
              <a:rPr lang="en-SG" sz="4000" dirty="0" smtClean="0">
                <a:solidFill>
                  <a:schemeClr val="bg1"/>
                </a:solidFill>
              </a:rPr>
              <a:t>have </a:t>
            </a:r>
            <a:r>
              <a:rPr lang="en-SG" sz="4000" dirty="0">
                <a:solidFill>
                  <a:schemeClr val="bg1"/>
                </a:solidFill>
              </a:rPr>
              <a:t>very positive results.</a:t>
            </a:r>
          </a:p>
          <a:p>
            <a:endParaRPr lang="en-SG" sz="4000" dirty="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0118829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492760" cy="6937181"/>
          </a:xfrm>
          <a:prstGeom prst="rect">
            <a:avLst/>
          </a:prstGeom>
        </p:spPr>
      </p:pic>
      <p:sp>
        <p:nvSpPr>
          <p:cNvPr id="4" name="Rectangle 3"/>
          <p:cNvSpPr/>
          <p:nvPr/>
        </p:nvSpPr>
        <p:spPr>
          <a:xfrm>
            <a:off x="10640971" y="6690960"/>
            <a:ext cx="1851789" cy="246221"/>
          </a:xfrm>
          <a:prstGeom prst="rect">
            <a:avLst/>
          </a:prstGeom>
        </p:spPr>
        <p:txBody>
          <a:bodyPr wrap="none">
            <a:spAutoFit/>
          </a:bodyPr>
          <a:lstStyle/>
          <a:p>
            <a:r>
              <a:rPr lang="en-SG" sz="1000" dirty="0" smtClean="0">
                <a:solidFill>
                  <a:schemeClr val="bg1"/>
                </a:solidFill>
              </a:rPr>
              <a:t>Fasting and prayer (Sat. Service)</a:t>
            </a:r>
            <a:endParaRPr lang="en-SG" sz="1000" dirty="0">
              <a:solidFill>
                <a:schemeClr val="bg1"/>
              </a:solidFill>
            </a:endParaRPr>
          </a:p>
        </p:txBody>
      </p:sp>
      <p:sp>
        <p:nvSpPr>
          <p:cNvPr id="3" name="Rectangle 2"/>
          <p:cNvSpPr/>
          <p:nvPr/>
        </p:nvSpPr>
        <p:spPr>
          <a:xfrm>
            <a:off x="637307" y="554316"/>
            <a:ext cx="10732657" cy="6186309"/>
          </a:xfrm>
          <a:prstGeom prst="rect">
            <a:avLst/>
          </a:prstGeom>
        </p:spPr>
        <p:txBody>
          <a:bodyPr wrap="square">
            <a:spAutoFit/>
          </a:bodyPr>
          <a:lstStyle/>
          <a:p>
            <a:pPr lvl="0"/>
            <a:r>
              <a:rPr lang="en-SG" sz="3600" b="1" dirty="0" smtClean="0">
                <a:solidFill>
                  <a:schemeClr val="bg1"/>
                </a:solidFill>
              </a:rPr>
              <a:t>Understanding Fasting:</a:t>
            </a:r>
          </a:p>
          <a:p>
            <a:pPr lvl="0"/>
            <a:r>
              <a:rPr lang="en-SG" sz="3600" b="1" dirty="0" smtClean="0">
                <a:solidFill>
                  <a:schemeClr val="bg1"/>
                </a:solidFill>
              </a:rPr>
              <a:t>What </a:t>
            </a:r>
            <a:r>
              <a:rPr lang="en-SG" sz="3600" b="1" dirty="0">
                <a:solidFill>
                  <a:schemeClr val="bg1"/>
                </a:solidFill>
              </a:rPr>
              <a:t>is fasting</a:t>
            </a:r>
            <a:r>
              <a:rPr lang="en-SG" sz="3600" b="1" dirty="0" smtClean="0">
                <a:solidFill>
                  <a:schemeClr val="bg1"/>
                </a:solidFill>
              </a:rPr>
              <a:t>?</a:t>
            </a:r>
          </a:p>
          <a:p>
            <a:pPr lvl="0"/>
            <a:endParaRPr lang="en-SG" sz="3600" b="1" dirty="0" smtClean="0">
              <a:solidFill>
                <a:schemeClr val="bg1"/>
              </a:solidFill>
            </a:endParaRPr>
          </a:p>
          <a:p>
            <a:pPr lvl="0"/>
            <a:r>
              <a:rPr lang="en-SG" sz="3600" b="1" dirty="0" smtClean="0">
                <a:solidFill>
                  <a:schemeClr val="bg1"/>
                </a:solidFill>
              </a:rPr>
              <a:t>Understanding </a:t>
            </a:r>
            <a:r>
              <a:rPr lang="en-SG" sz="3600" b="1" dirty="0">
                <a:solidFill>
                  <a:schemeClr val="bg1"/>
                </a:solidFill>
              </a:rPr>
              <a:t>the various types of </a:t>
            </a:r>
            <a:r>
              <a:rPr lang="en-SG" sz="3600" b="1" dirty="0" smtClean="0">
                <a:solidFill>
                  <a:schemeClr val="bg1"/>
                </a:solidFill>
              </a:rPr>
              <a:t>fasts </a:t>
            </a:r>
            <a:r>
              <a:rPr lang="en-SG" sz="3600" b="1" dirty="0">
                <a:solidFill>
                  <a:schemeClr val="bg1"/>
                </a:solidFill>
              </a:rPr>
              <a:t>in the </a:t>
            </a:r>
            <a:r>
              <a:rPr lang="en-SG" sz="3600" b="1" dirty="0" smtClean="0">
                <a:solidFill>
                  <a:schemeClr val="bg1"/>
                </a:solidFill>
              </a:rPr>
              <a:t>Bible.</a:t>
            </a:r>
            <a:endParaRPr lang="en-SG" sz="3600" dirty="0">
              <a:solidFill>
                <a:schemeClr val="bg1"/>
              </a:solidFill>
            </a:endParaRPr>
          </a:p>
          <a:p>
            <a:pPr lvl="0"/>
            <a:endParaRPr lang="en-SG" sz="3600" b="1" dirty="0" smtClean="0">
              <a:solidFill>
                <a:schemeClr val="bg1"/>
              </a:solidFill>
            </a:endParaRPr>
          </a:p>
          <a:p>
            <a:pPr lvl="0"/>
            <a:r>
              <a:rPr lang="en-SG" sz="3600" b="1" dirty="0" smtClean="0">
                <a:solidFill>
                  <a:schemeClr val="bg1"/>
                </a:solidFill>
              </a:rPr>
              <a:t>How long should we fast?</a:t>
            </a:r>
            <a:endParaRPr lang="en-SG" sz="3600" dirty="0">
              <a:solidFill>
                <a:schemeClr val="bg1"/>
              </a:solidFill>
            </a:endParaRPr>
          </a:p>
          <a:p>
            <a:pPr lvl="0"/>
            <a:endParaRPr lang="en-SG" sz="3600" b="1" dirty="0" smtClean="0">
              <a:solidFill>
                <a:schemeClr val="bg1"/>
              </a:solidFill>
            </a:endParaRPr>
          </a:p>
          <a:p>
            <a:pPr lvl="0"/>
            <a:r>
              <a:rPr lang="en-SG" sz="3600" b="1" dirty="0" smtClean="0">
                <a:solidFill>
                  <a:schemeClr val="bg1"/>
                </a:solidFill>
              </a:rPr>
              <a:t>Why should we fast</a:t>
            </a:r>
            <a:r>
              <a:rPr lang="en-SG" sz="3600" b="1" dirty="0">
                <a:solidFill>
                  <a:schemeClr val="bg1"/>
                </a:solidFill>
              </a:rPr>
              <a:t>?</a:t>
            </a:r>
            <a:endParaRPr lang="en-SG" sz="3600" dirty="0">
              <a:solidFill>
                <a:schemeClr val="bg1"/>
              </a:solidFill>
            </a:endParaRPr>
          </a:p>
          <a:p>
            <a:pPr lvl="0"/>
            <a:endParaRPr lang="en-SG" sz="3600" b="1" dirty="0" smtClean="0">
              <a:solidFill>
                <a:schemeClr val="bg1"/>
              </a:solidFill>
            </a:endParaRPr>
          </a:p>
          <a:p>
            <a:pPr lvl="0"/>
            <a:r>
              <a:rPr lang="en-SG" sz="3600" b="1" dirty="0" smtClean="0">
                <a:solidFill>
                  <a:schemeClr val="bg1"/>
                </a:solidFill>
              </a:rPr>
              <a:t>The </a:t>
            </a:r>
            <a:r>
              <a:rPr lang="en-SG" sz="3600" b="1" dirty="0">
                <a:solidFill>
                  <a:schemeClr val="bg1"/>
                </a:solidFill>
              </a:rPr>
              <a:t>tremendous </a:t>
            </a:r>
            <a:r>
              <a:rPr lang="en-SG" sz="3600" b="1" dirty="0" smtClean="0">
                <a:solidFill>
                  <a:schemeClr val="bg1"/>
                </a:solidFill>
              </a:rPr>
              <a:t>power and </a:t>
            </a:r>
            <a:r>
              <a:rPr lang="en-SG" sz="3600" b="1" dirty="0">
                <a:solidFill>
                  <a:schemeClr val="bg1"/>
                </a:solidFill>
              </a:rPr>
              <a:t>strength </a:t>
            </a:r>
            <a:r>
              <a:rPr lang="en-SG" sz="3600" b="1" dirty="0" smtClean="0">
                <a:solidFill>
                  <a:schemeClr val="bg1"/>
                </a:solidFill>
              </a:rPr>
              <a:t>as a result of fasting.</a:t>
            </a:r>
            <a:endParaRPr lang="en-SG" sz="3800" dirty="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269149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1000"/>
                                        <p:tgtEl>
                                          <p:spTgt spid="3">
                                            <p:txEl>
                                              <p:pRg st="7" end="7"/>
                                            </p:txEl>
                                          </p:spTgt>
                                        </p:tgtEl>
                                      </p:cBhvr>
                                    </p:animEffect>
                                    <p:anim calcmode="lin" valueType="num">
                                      <p:cBhvr>
                                        <p:cTn id="2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fade">
                                      <p:cBhvr>
                                        <p:cTn id="35" dur="1000"/>
                                        <p:tgtEl>
                                          <p:spTgt spid="3">
                                            <p:txEl>
                                              <p:pRg st="9" end="9"/>
                                            </p:txEl>
                                          </p:spTgt>
                                        </p:tgtEl>
                                      </p:cBhvr>
                                    </p:animEffect>
                                    <p:anim calcmode="lin" valueType="num">
                                      <p:cBhvr>
                                        <p:cTn id="36"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492760" cy="6937181"/>
          </a:xfrm>
          <a:prstGeom prst="rect">
            <a:avLst/>
          </a:prstGeom>
        </p:spPr>
      </p:pic>
      <p:sp>
        <p:nvSpPr>
          <p:cNvPr id="4" name="Rectangle 3"/>
          <p:cNvSpPr/>
          <p:nvPr/>
        </p:nvSpPr>
        <p:spPr>
          <a:xfrm>
            <a:off x="10640971" y="6690960"/>
            <a:ext cx="1851789" cy="246221"/>
          </a:xfrm>
          <a:prstGeom prst="rect">
            <a:avLst/>
          </a:prstGeom>
        </p:spPr>
        <p:txBody>
          <a:bodyPr wrap="none">
            <a:spAutoFit/>
          </a:bodyPr>
          <a:lstStyle/>
          <a:p>
            <a:r>
              <a:rPr lang="en-SG" sz="1000" dirty="0" smtClean="0">
                <a:solidFill>
                  <a:schemeClr val="bg1"/>
                </a:solidFill>
              </a:rPr>
              <a:t>Fasting and prayer (Sat. Service)</a:t>
            </a:r>
            <a:endParaRPr lang="en-SG" sz="1000" dirty="0">
              <a:solidFill>
                <a:schemeClr val="bg1"/>
              </a:solidFill>
            </a:endParaRPr>
          </a:p>
        </p:txBody>
      </p:sp>
      <p:sp>
        <p:nvSpPr>
          <p:cNvPr id="3" name="Rectangle 2"/>
          <p:cNvSpPr/>
          <p:nvPr/>
        </p:nvSpPr>
        <p:spPr>
          <a:xfrm>
            <a:off x="637307" y="554316"/>
            <a:ext cx="10732657" cy="4801314"/>
          </a:xfrm>
          <a:prstGeom prst="rect">
            <a:avLst/>
          </a:prstGeom>
        </p:spPr>
        <p:txBody>
          <a:bodyPr wrap="square">
            <a:spAutoFit/>
          </a:bodyPr>
          <a:lstStyle/>
          <a:p>
            <a:r>
              <a:rPr lang="en-SG" sz="4800" b="1" dirty="0" smtClean="0">
                <a:solidFill>
                  <a:schemeClr val="bg1"/>
                </a:solidFill>
              </a:rPr>
              <a:t>What </a:t>
            </a:r>
            <a:r>
              <a:rPr lang="en-SG" sz="4800" b="1" dirty="0">
                <a:solidFill>
                  <a:schemeClr val="bg1"/>
                </a:solidFill>
              </a:rPr>
              <a:t>is fasting</a:t>
            </a:r>
            <a:r>
              <a:rPr lang="en-SG" sz="4800" b="1" dirty="0" smtClean="0">
                <a:solidFill>
                  <a:schemeClr val="bg1"/>
                </a:solidFill>
              </a:rPr>
              <a:t>?</a:t>
            </a:r>
          </a:p>
          <a:p>
            <a:r>
              <a:rPr lang="en-SG" dirty="0" smtClean="0"/>
              <a:t> </a:t>
            </a:r>
          </a:p>
          <a:p>
            <a:r>
              <a:rPr lang="en-SG" sz="4000" dirty="0" smtClean="0">
                <a:solidFill>
                  <a:schemeClr val="bg1"/>
                </a:solidFill>
              </a:rPr>
              <a:t>The biblical meaning is the abstinence of the consumption or the intake of foods or drinks.</a:t>
            </a:r>
          </a:p>
          <a:p>
            <a:endParaRPr lang="en-SG" sz="4000" dirty="0" smtClean="0">
              <a:solidFill>
                <a:schemeClr val="bg1"/>
              </a:solidFill>
            </a:endParaRPr>
          </a:p>
          <a:p>
            <a:r>
              <a:rPr lang="en-SG" sz="4000" dirty="0" smtClean="0">
                <a:solidFill>
                  <a:schemeClr val="bg1"/>
                </a:solidFill>
              </a:rPr>
              <a:t>The Hebrew translation would be “not to eat.”</a:t>
            </a:r>
          </a:p>
          <a:p>
            <a:endParaRPr lang="en-SG" sz="4000" dirty="0" smtClean="0">
              <a:solidFill>
                <a:schemeClr val="bg1"/>
              </a:solidFill>
            </a:endParaRPr>
          </a:p>
          <a:p>
            <a:r>
              <a:rPr lang="en-SG" sz="4000" dirty="0" smtClean="0">
                <a:solidFill>
                  <a:schemeClr val="bg1"/>
                </a:solidFill>
              </a:rPr>
              <a:t>The literal Greek means “No Food.”</a:t>
            </a:r>
            <a:endParaRPr lang="en-SG" sz="3800" dirty="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967939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567</TotalTime>
  <Words>632</Words>
  <Application>Microsoft Office PowerPoint</Application>
  <PresentationFormat>Widescreen</PresentationFormat>
  <Paragraphs>120</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DengXian</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Lim</dc:creator>
  <cp:lastModifiedBy>Freddy Lim</cp:lastModifiedBy>
  <cp:revision>27</cp:revision>
  <dcterms:created xsi:type="dcterms:W3CDTF">2018-06-22T02:16:27Z</dcterms:created>
  <dcterms:modified xsi:type="dcterms:W3CDTF">2018-06-22T11:43:53Z</dcterms:modified>
</cp:coreProperties>
</file>