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7" r:id="rId3"/>
    <p:sldId id="258" r:id="rId4"/>
    <p:sldId id="281" r:id="rId5"/>
    <p:sldId id="284" r:id="rId6"/>
    <p:sldId id="261" r:id="rId7"/>
    <p:sldId id="285" r:id="rId8"/>
    <p:sldId id="287" r:id="rId9"/>
    <p:sldId id="262" r:id="rId10"/>
    <p:sldId id="263" r:id="rId11"/>
    <p:sldId id="264" r:id="rId12"/>
    <p:sldId id="265" r:id="rId13"/>
    <p:sldId id="272" r:id="rId14"/>
    <p:sldId id="273" r:id="rId15"/>
    <p:sldId id="275" r:id="rId16"/>
    <p:sldId id="276" r:id="rId17"/>
    <p:sldId id="277" r:id="rId18"/>
    <p:sldId id="278" r:id="rId19"/>
    <p:sldId id="288" r:id="rId20"/>
    <p:sldId id="282" r:id="rId21"/>
    <p:sldId id="279" r:id="rId2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125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A3727-41F6-475D-994E-044C38B8A9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D593AA-6059-497A-97F8-B699052996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29AEC-12DF-4A95-868B-C289DF5CD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6743-63A5-4B43-9D9A-C2568312ABB4}" type="datetimeFigureOut">
              <a:rPr lang="en-SG" smtClean="0"/>
              <a:t>29/2/2020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16751-B55B-4BB7-B627-16AE935E5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FD1B0-ABF6-4A98-97DD-BBCDD1D59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D15-807B-4815-9F43-5019735E468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38339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02C71-69D1-4B48-A409-703164A3D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8DFCFF-E8FB-4B70-BE29-D3BCCFF4C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BCECA-714E-40A2-A6C2-174E99CBC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6743-63A5-4B43-9D9A-C2568312ABB4}" type="datetimeFigureOut">
              <a:rPr lang="en-SG" smtClean="0"/>
              <a:t>29/2/2020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B4F9A-D5E0-439A-8EAC-420696E0B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4233D-562A-4511-82ED-FED318B91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D15-807B-4815-9F43-5019735E468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54823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54246A-CBF9-4486-A5BD-17C1035526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F699D-12DE-432C-ADEE-C57FCA7C2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D04AA-088E-4881-8876-AEF36B558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6743-63A5-4B43-9D9A-C2568312ABB4}" type="datetimeFigureOut">
              <a:rPr lang="en-SG" smtClean="0"/>
              <a:t>29/2/2020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520EE-11A2-4716-92AE-B1D64A848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3E5F6-1D90-4EED-8BC4-EA1C4B162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D15-807B-4815-9F43-5019735E468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0640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1482D-8EB2-45B1-80E0-3127BAC91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A2230-0F0E-454E-BD4D-CC12D3D15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79FB2-0EF2-42C4-9523-2E5213464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6743-63A5-4B43-9D9A-C2568312ABB4}" type="datetimeFigureOut">
              <a:rPr lang="en-SG" smtClean="0"/>
              <a:t>29/2/2020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3BE70-629D-46F1-BDDF-62A280B68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3353C-288E-48EC-98A8-D080A1EA7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D15-807B-4815-9F43-5019735E468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52256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B32BF-A599-4320-B4FB-E8ACC1AC4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6427A5-DFDE-4098-887A-37FC9694B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68097-1F71-4A8C-A27B-A01904C0B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6743-63A5-4B43-9D9A-C2568312ABB4}" type="datetimeFigureOut">
              <a:rPr lang="en-SG" smtClean="0"/>
              <a:t>29/2/2020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15182-672C-4700-8397-3CEC1322A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979E9-EF05-418A-B0B2-1C75D4B1E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D15-807B-4815-9F43-5019735E468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3919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77C20-A8A2-4F5A-8088-488D592AF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C40E8-098E-4EA9-84CB-C176AA16A8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2EC7D7-8AA3-4D44-A7AD-724616E6A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FEE8EB-3228-402E-B46F-44903F063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6743-63A5-4B43-9D9A-C2568312ABB4}" type="datetimeFigureOut">
              <a:rPr lang="en-SG" smtClean="0"/>
              <a:t>29/2/2020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A9B95-43D6-46CD-A203-0381FF85B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0AB176-42A9-43F1-BB51-45FC87CD3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D15-807B-4815-9F43-5019735E468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76423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6906C-26AA-4892-B24D-673320B8C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B58F4-B7E0-459A-80BB-5CAAD631F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0557A6-41AA-4406-B1BC-3E77A8C6B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FCC61A-E363-491A-8E70-843672FBA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2AE79A-4096-4307-8614-189C588553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9B1355-79AF-4730-84A1-66E29595E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6743-63A5-4B43-9D9A-C2568312ABB4}" type="datetimeFigureOut">
              <a:rPr lang="en-SG" smtClean="0"/>
              <a:t>29/2/2020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A695AB-D3E2-4977-8589-AA5B16DB6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5E08BB-A0CE-4F05-8DB8-AB1095344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D15-807B-4815-9F43-5019735E468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2842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8A40E-5152-4F59-A262-F154A4279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19FEBD-AA8A-4B26-AEA2-8E63C0FB7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6743-63A5-4B43-9D9A-C2568312ABB4}" type="datetimeFigureOut">
              <a:rPr lang="en-SG" smtClean="0"/>
              <a:t>29/2/2020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56F3B-7393-4C72-9D5C-EDADC221E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D41BB4-E968-4E79-8002-0BA8F8FFE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D15-807B-4815-9F43-5019735E468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79673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AF628F-21B1-4E95-9584-9B23B0923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6743-63A5-4B43-9D9A-C2568312ABB4}" type="datetimeFigureOut">
              <a:rPr lang="en-SG" smtClean="0"/>
              <a:t>29/2/2020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F71DEE-2460-40B6-AED5-4713B86C7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6B25B-0D7D-41A6-B152-A4D3E4F5D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D15-807B-4815-9F43-5019735E468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4445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9AB2C-9A58-434D-B9ED-A99D9A26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08A3D-E25C-4A6F-9FAC-39237CECA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651C31-D098-40B3-A558-864A285C8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42204B-58DF-454C-83EC-2D42A66A2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6743-63A5-4B43-9D9A-C2568312ABB4}" type="datetimeFigureOut">
              <a:rPr lang="en-SG" smtClean="0"/>
              <a:t>29/2/2020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BE256A-4523-4C8B-A708-46475376A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3F7A59-288F-425A-B7CB-BC9AB6DCE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D15-807B-4815-9F43-5019735E468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4055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2E58B-DB67-44B3-8EE7-D7089D8F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CACD6E-5F37-4B9B-A0F3-BF16E3C93B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60EB29-ACC4-4AA5-AA96-911FFC3373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FDF78D-85D1-4BCE-9592-50B05AC8A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6743-63A5-4B43-9D9A-C2568312ABB4}" type="datetimeFigureOut">
              <a:rPr lang="en-SG" smtClean="0"/>
              <a:t>29/2/2020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5026D5-6565-4AC3-A9EF-FC501CC40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3FF217-0FA1-49FF-868C-505CDC31C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D15-807B-4815-9F43-5019735E468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17966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CD9B40-0EC1-4E1A-96F0-01BDA4A65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EA4F07-AAD9-4438-8B24-95AA973B2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8A821-3BB6-4961-AB1B-986A10F0C7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86743-63A5-4B43-9D9A-C2568312ABB4}" type="datetimeFigureOut">
              <a:rPr lang="en-SG" smtClean="0"/>
              <a:t>29/2/2020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DB414-07C3-4370-874E-A4A3C096B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2D4F8-04B5-44B4-A6BF-FB1E2772E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3BD15-807B-4815-9F43-5019735E468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8824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pitemnein-epitomic.blogspot.com/2012/01/psalm-115-devoted-to-follow-god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oldintheclouds-faith.blogspot.com/2012/02/connections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unshinereflections.wordpress.com/2011/09/22/love-conquers-all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love-hearts-banner-heart-red-2013497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DD0F7-F76F-44C0-985B-4A6D9BD85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184E8-5034-4E21-8CE1-88C65E977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6617FB-4593-4F36-8086-EE305A13A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38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46BED5-4078-42A4-BC6B-D910518FA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22" y="2048951"/>
            <a:ext cx="4118047" cy="2760098"/>
          </a:xfrm>
        </p:spPr>
        <p:txBody>
          <a:bodyPr>
            <a:normAutofit/>
          </a:bodyPr>
          <a:lstStyle/>
          <a:p>
            <a:r>
              <a:rPr lang="en-SG" sz="4800" dirty="0">
                <a:solidFill>
                  <a:srgbClr val="FFFFFF"/>
                </a:solidFill>
              </a:rPr>
              <a:t>THERE IS LOVE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9901B-E3AF-4C93-9FF0-0B45A6FBC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084" y="813683"/>
            <a:ext cx="6977228" cy="5230634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SG" sz="3400" dirty="0">
                <a:solidFill>
                  <a:srgbClr val="000000"/>
                </a:solidFill>
                <a:latin typeface="Georgia" panose="02040502050405020303" pitchFamily="18" charset="0"/>
              </a:rPr>
              <a:t>God has sent his Son </a:t>
            </a:r>
            <a:br>
              <a:rPr lang="en-SG" sz="3400" dirty="0">
                <a:solidFill>
                  <a:srgbClr val="000000"/>
                </a:solidFill>
                <a:latin typeface="Georgia" panose="02040502050405020303" pitchFamily="18" charset="0"/>
              </a:rPr>
            </a:br>
            <a:r>
              <a:rPr lang="en-SG" sz="3400" dirty="0">
                <a:solidFill>
                  <a:srgbClr val="000000"/>
                </a:solidFill>
                <a:latin typeface="Georgia" panose="02040502050405020303" pitchFamily="18" charset="0"/>
              </a:rPr>
              <a:t>Into this world </a:t>
            </a:r>
            <a:br>
              <a:rPr lang="en-SG" sz="3400" dirty="0">
                <a:solidFill>
                  <a:srgbClr val="000000"/>
                </a:solidFill>
                <a:latin typeface="Georgia" panose="02040502050405020303" pitchFamily="18" charset="0"/>
              </a:rPr>
            </a:br>
            <a:r>
              <a:rPr lang="en-SG" sz="3400" dirty="0">
                <a:solidFill>
                  <a:srgbClr val="000000"/>
                </a:solidFill>
                <a:latin typeface="Georgia" panose="02040502050405020303" pitchFamily="18" charset="0"/>
              </a:rPr>
              <a:t>To die for you and me </a:t>
            </a:r>
            <a:br>
              <a:rPr lang="en-SG" sz="3400" dirty="0">
                <a:solidFill>
                  <a:srgbClr val="000000"/>
                </a:solidFill>
                <a:latin typeface="Georgia" panose="02040502050405020303" pitchFamily="18" charset="0"/>
              </a:rPr>
            </a:br>
            <a:r>
              <a:rPr lang="en-SG" sz="3400" dirty="0">
                <a:solidFill>
                  <a:srgbClr val="000000"/>
                </a:solidFill>
                <a:latin typeface="Georgia" panose="02040502050405020303" pitchFamily="18" charset="0"/>
              </a:rPr>
              <a:t>By His blood he shed on the cross </a:t>
            </a:r>
            <a:br>
              <a:rPr lang="en-SG" sz="3400" dirty="0">
                <a:solidFill>
                  <a:srgbClr val="000000"/>
                </a:solidFill>
                <a:latin typeface="Georgia" panose="02040502050405020303" pitchFamily="18" charset="0"/>
              </a:rPr>
            </a:br>
            <a:r>
              <a:rPr lang="en-SG" sz="3400" dirty="0">
                <a:solidFill>
                  <a:srgbClr val="000000"/>
                </a:solidFill>
                <a:latin typeface="Georgia" panose="02040502050405020303" pitchFamily="18" charset="0"/>
              </a:rPr>
              <a:t>That we might live </a:t>
            </a:r>
          </a:p>
          <a:p>
            <a:pPr marL="0" indent="0">
              <a:buNone/>
            </a:pPr>
            <a:br>
              <a:rPr lang="en-SG" sz="3400" dirty="0">
                <a:solidFill>
                  <a:srgbClr val="000000"/>
                </a:solidFill>
                <a:latin typeface="Georgia" panose="02040502050405020303" pitchFamily="18" charset="0"/>
              </a:rPr>
            </a:br>
            <a:r>
              <a:rPr lang="en-SG" sz="3400" dirty="0">
                <a:solidFill>
                  <a:srgbClr val="000000"/>
                </a:solidFill>
                <a:latin typeface="Georgia" panose="02040502050405020303" pitchFamily="18" charset="0"/>
              </a:rPr>
              <a:t>So give your hearts now </a:t>
            </a:r>
            <a:br>
              <a:rPr lang="en-SG" sz="3400" dirty="0">
                <a:solidFill>
                  <a:srgbClr val="000000"/>
                </a:solidFill>
                <a:latin typeface="Georgia" panose="02040502050405020303" pitchFamily="18" charset="0"/>
              </a:rPr>
            </a:br>
            <a:r>
              <a:rPr lang="en-SG" sz="3400" dirty="0">
                <a:solidFill>
                  <a:srgbClr val="000000"/>
                </a:solidFill>
                <a:latin typeface="Georgia" panose="02040502050405020303" pitchFamily="18" charset="0"/>
              </a:rPr>
              <a:t>And believe that Jesus </a:t>
            </a:r>
            <a:br>
              <a:rPr lang="en-SG" sz="3400" dirty="0">
                <a:solidFill>
                  <a:srgbClr val="000000"/>
                </a:solidFill>
                <a:latin typeface="Georgia" panose="02040502050405020303" pitchFamily="18" charset="0"/>
              </a:rPr>
            </a:br>
            <a:r>
              <a:rPr lang="en-SG" sz="3400" dirty="0">
                <a:solidFill>
                  <a:srgbClr val="000000"/>
                </a:solidFill>
                <a:latin typeface="Georgia" panose="02040502050405020303" pitchFamily="18" charset="0"/>
              </a:rPr>
              <a:t>Is the Lord and Saviour of all </a:t>
            </a:r>
            <a:br>
              <a:rPr lang="en-SG" sz="3400" dirty="0">
                <a:solidFill>
                  <a:srgbClr val="000000"/>
                </a:solidFill>
                <a:latin typeface="Georgia" panose="02040502050405020303" pitchFamily="18" charset="0"/>
              </a:rPr>
            </a:br>
            <a:r>
              <a:rPr lang="en-SG" sz="3400" dirty="0">
                <a:solidFill>
                  <a:srgbClr val="000000"/>
                </a:solidFill>
                <a:latin typeface="Georgia" panose="02040502050405020303" pitchFamily="18" charset="0"/>
              </a:rPr>
              <a:t>And he promised </a:t>
            </a:r>
            <a:br>
              <a:rPr lang="en-SG" sz="3400" dirty="0">
                <a:solidFill>
                  <a:srgbClr val="000000"/>
                </a:solidFill>
                <a:latin typeface="Georgia" panose="02040502050405020303" pitchFamily="18" charset="0"/>
              </a:rPr>
            </a:br>
            <a:r>
              <a:rPr lang="en-SG" sz="3400" dirty="0">
                <a:solidFill>
                  <a:srgbClr val="000000"/>
                </a:solidFill>
                <a:latin typeface="Georgia" panose="02040502050405020303" pitchFamily="18" charset="0"/>
              </a:rPr>
              <a:t>He will cleanse away your sins </a:t>
            </a:r>
          </a:p>
        </p:txBody>
      </p:sp>
    </p:spTree>
    <p:extLst>
      <p:ext uri="{BB962C8B-B14F-4D97-AF65-F5344CB8AC3E}">
        <p14:creationId xmlns:p14="http://schemas.microsoft.com/office/powerpoint/2010/main" val="2612919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46BED5-4078-42A4-BC6B-D910518FA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46" y="2120143"/>
            <a:ext cx="4148052" cy="2760098"/>
          </a:xfrm>
        </p:spPr>
        <p:txBody>
          <a:bodyPr>
            <a:normAutofit/>
          </a:bodyPr>
          <a:lstStyle/>
          <a:p>
            <a:r>
              <a:rPr lang="en-SG" sz="4800" dirty="0">
                <a:solidFill>
                  <a:srgbClr val="FFFFFF"/>
                </a:solidFill>
              </a:rPr>
              <a:t>THERE IS LOVE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9901B-E3AF-4C93-9FF0-0B45A6FBC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SG" sz="3400" u="sng" dirty="0">
                <a:solidFill>
                  <a:srgbClr val="000000"/>
                </a:solidFill>
              </a:rPr>
              <a:t>Chorus</a:t>
            </a:r>
            <a:br>
              <a:rPr lang="en-SG" sz="3400" u="sng" dirty="0">
                <a:solidFill>
                  <a:srgbClr val="000000"/>
                </a:solidFill>
              </a:rPr>
            </a:br>
            <a:r>
              <a:rPr lang="en-SG" sz="3400" dirty="0">
                <a:solidFill>
                  <a:srgbClr val="000000"/>
                </a:solidFill>
              </a:rPr>
              <a:t>There is love </a:t>
            </a:r>
            <a:br>
              <a:rPr lang="en-SG" sz="3400" dirty="0">
                <a:solidFill>
                  <a:srgbClr val="000000"/>
                </a:solidFill>
              </a:rPr>
            </a:br>
            <a:r>
              <a:rPr lang="en-SG" sz="3400" dirty="0">
                <a:solidFill>
                  <a:srgbClr val="000000"/>
                </a:solidFill>
              </a:rPr>
              <a:t>There is love for you, for me </a:t>
            </a:r>
            <a:br>
              <a:rPr lang="en-SG" sz="3400" dirty="0">
                <a:solidFill>
                  <a:srgbClr val="000000"/>
                </a:solidFill>
              </a:rPr>
            </a:br>
            <a:r>
              <a:rPr lang="en-SG" sz="3400" dirty="0">
                <a:solidFill>
                  <a:srgbClr val="000000"/>
                </a:solidFill>
              </a:rPr>
              <a:t>And that’s what I know </a:t>
            </a:r>
            <a:br>
              <a:rPr lang="en-SG" sz="3400" dirty="0">
                <a:solidFill>
                  <a:srgbClr val="000000"/>
                </a:solidFill>
              </a:rPr>
            </a:br>
            <a:br>
              <a:rPr lang="en-SG" sz="3400" dirty="0">
                <a:solidFill>
                  <a:srgbClr val="000000"/>
                </a:solidFill>
              </a:rPr>
            </a:br>
            <a:r>
              <a:rPr lang="en-SG" sz="3400" dirty="0">
                <a:solidFill>
                  <a:srgbClr val="000000"/>
                </a:solidFill>
              </a:rPr>
              <a:t>There is love </a:t>
            </a:r>
            <a:br>
              <a:rPr lang="en-SG" sz="3400" dirty="0">
                <a:solidFill>
                  <a:srgbClr val="000000"/>
                </a:solidFill>
              </a:rPr>
            </a:br>
            <a:r>
              <a:rPr lang="en-SG" sz="3400" dirty="0">
                <a:solidFill>
                  <a:srgbClr val="000000"/>
                </a:solidFill>
              </a:rPr>
              <a:t>There is love for this world</a:t>
            </a:r>
            <a:br>
              <a:rPr lang="en-SG" sz="3400" dirty="0">
                <a:solidFill>
                  <a:srgbClr val="000000"/>
                </a:solidFill>
              </a:rPr>
            </a:br>
            <a:r>
              <a:rPr lang="en-SG" sz="3400" dirty="0">
                <a:solidFill>
                  <a:srgbClr val="000000"/>
                </a:solidFill>
              </a:rPr>
              <a:t>And it’s spreading all around </a:t>
            </a:r>
            <a:br>
              <a:rPr lang="en-SG" sz="3400" dirty="0">
                <a:solidFill>
                  <a:srgbClr val="000000"/>
                </a:solidFill>
              </a:rPr>
            </a:br>
            <a:br>
              <a:rPr lang="en-SG" sz="3400" dirty="0">
                <a:solidFill>
                  <a:srgbClr val="000000"/>
                </a:solidFill>
              </a:rPr>
            </a:br>
            <a:r>
              <a:rPr lang="en-SG" sz="3400" dirty="0">
                <a:solidFill>
                  <a:srgbClr val="000000"/>
                </a:solidFill>
              </a:rPr>
              <a:t>There is love </a:t>
            </a:r>
            <a:br>
              <a:rPr lang="en-SG" sz="3400" dirty="0">
                <a:solidFill>
                  <a:srgbClr val="000000"/>
                </a:solidFill>
              </a:rPr>
            </a:br>
            <a:r>
              <a:rPr lang="en-SG" sz="3400" dirty="0">
                <a:solidFill>
                  <a:srgbClr val="000000"/>
                </a:solidFill>
              </a:rPr>
              <a:t>There is love so rich, so free </a:t>
            </a:r>
            <a:br>
              <a:rPr lang="en-SG" sz="3400" dirty="0">
                <a:solidFill>
                  <a:srgbClr val="000000"/>
                </a:solidFill>
              </a:rPr>
            </a:br>
            <a:r>
              <a:rPr lang="en-SG" sz="3400" dirty="0">
                <a:solidFill>
                  <a:srgbClr val="000000"/>
                </a:solidFill>
              </a:rPr>
              <a:t>I just can’t understand </a:t>
            </a:r>
            <a:br>
              <a:rPr lang="en-SG" sz="3400" dirty="0">
                <a:solidFill>
                  <a:srgbClr val="000000"/>
                </a:solidFill>
              </a:rPr>
            </a:br>
            <a:r>
              <a:rPr lang="en-SG" sz="3400" dirty="0">
                <a:solidFill>
                  <a:srgbClr val="000000"/>
                </a:solidFill>
              </a:rPr>
              <a:t>There is love (x2)</a:t>
            </a:r>
          </a:p>
        </p:txBody>
      </p:sp>
    </p:spTree>
    <p:extLst>
      <p:ext uri="{BB962C8B-B14F-4D97-AF65-F5344CB8AC3E}">
        <p14:creationId xmlns:p14="http://schemas.microsoft.com/office/powerpoint/2010/main" val="3859980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46BED5-4078-42A4-BC6B-D910518FA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4692" y="1815320"/>
            <a:ext cx="7240385" cy="221949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54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2. We should love </a:t>
            </a:r>
            <a:br>
              <a:rPr lang="en-US" sz="54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r>
              <a:rPr lang="en-US" sz="54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one another </a:t>
            </a:r>
            <a:br>
              <a:rPr lang="en-US" sz="54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r>
              <a:rPr lang="en-US" sz="54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because </a:t>
            </a:r>
            <a:br>
              <a:rPr lang="en-US" sz="28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r>
              <a:rPr lang="en-US" sz="54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God’s spirit dwells in us </a:t>
            </a:r>
            <a:br>
              <a:rPr lang="en-US" sz="45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endParaRPr lang="en-US" sz="4500" b="1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Graphic 5" descr="Love Letter">
            <a:extLst>
              <a:ext uri="{FF2B5EF4-FFF2-40B4-BE49-F238E27FC236}">
                <a16:creationId xmlns:a16="http://schemas.microsoft.com/office/drawing/2014/main" id="{2533702F-0CED-431B-AF7A-F511ABE0D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09770" y="1815320"/>
            <a:ext cx="4141760" cy="414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84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9901B-E3AF-4C93-9FF0-0B45A6FBC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942" y="457201"/>
            <a:ext cx="11912137" cy="577734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000" b="1" i="1" dirty="0">
              <a:solidFill>
                <a:srgbClr val="000000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3000" b="1" i="1" dirty="0">
                <a:solidFill>
                  <a:srgbClr val="002060"/>
                </a:solidFill>
                <a:ea typeface="+mj-ea"/>
                <a:cs typeface="+mj-cs"/>
              </a:rPr>
              <a:t>2. </a:t>
            </a:r>
            <a:r>
              <a:rPr lang="en-US" sz="3000" b="1" i="1" u="sng" dirty="0">
                <a:solidFill>
                  <a:srgbClr val="002060"/>
                </a:solidFill>
                <a:ea typeface="+mj-ea"/>
                <a:cs typeface="+mj-cs"/>
              </a:rPr>
              <a:t>We should love one another because God’s Spirit dwells in us (V12-16)</a:t>
            </a:r>
            <a:br>
              <a:rPr lang="en-US" sz="3000" b="1" i="1" u="sng" dirty="0">
                <a:solidFill>
                  <a:srgbClr val="002060"/>
                </a:solidFill>
                <a:ea typeface="+mj-ea"/>
                <a:cs typeface="+mj-cs"/>
              </a:rPr>
            </a:br>
            <a:endParaRPr lang="en-US" sz="3000" b="1" i="1" u="sng" dirty="0">
              <a:solidFill>
                <a:srgbClr val="002060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sz="3200" b="1" baseline="30000" dirty="0"/>
              <a:t>12 </a:t>
            </a:r>
            <a:r>
              <a:rPr lang="en-GB" sz="3200" dirty="0"/>
              <a:t>No one has ever seen God; if we love one another, </a:t>
            </a:r>
            <a:r>
              <a:rPr lang="en-GB" sz="3200" dirty="0">
                <a:solidFill>
                  <a:srgbClr val="FF0000"/>
                </a:solidFill>
              </a:rPr>
              <a:t>God abides in us </a:t>
            </a:r>
            <a:r>
              <a:rPr lang="en-GB" sz="3200" dirty="0"/>
              <a:t>and his love is perfected in us.</a:t>
            </a:r>
            <a:r>
              <a:rPr lang="en-GB" sz="3200" b="1" baseline="30000" dirty="0"/>
              <a:t>13 </a:t>
            </a:r>
            <a:r>
              <a:rPr lang="en-GB" sz="3200" dirty="0"/>
              <a:t>By this we know that </a:t>
            </a:r>
            <a:r>
              <a:rPr lang="en-GB" sz="3200" dirty="0">
                <a:solidFill>
                  <a:srgbClr val="FF0000"/>
                </a:solidFill>
              </a:rPr>
              <a:t>we abide in him and </a:t>
            </a:r>
            <a:r>
              <a:rPr lang="en-GB" sz="3200" b="1" dirty="0">
                <a:solidFill>
                  <a:srgbClr val="FF0000"/>
                </a:solidFill>
              </a:rPr>
              <a:t>he in us, because he has given us of his Spirit.</a:t>
            </a:r>
            <a:r>
              <a:rPr lang="en-GB" sz="3200" b="1" dirty="0"/>
              <a:t> </a:t>
            </a:r>
            <a:r>
              <a:rPr lang="en-GB" sz="3200" b="1" baseline="30000" dirty="0"/>
              <a:t>14 </a:t>
            </a:r>
            <a:r>
              <a:rPr lang="en-GB" sz="3200" dirty="0"/>
              <a:t>And we have seen and testify that the Father has sent his Son to be the </a:t>
            </a:r>
            <a:r>
              <a:rPr lang="en-GB" sz="3200" dirty="0" err="1"/>
              <a:t>Savior</a:t>
            </a:r>
            <a:r>
              <a:rPr lang="en-GB" sz="3200" dirty="0"/>
              <a:t> of the world. </a:t>
            </a:r>
            <a:r>
              <a:rPr lang="en-GB" sz="3200" b="1" baseline="30000" dirty="0"/>
              <a:t>15 </a:t>
            </a:r>
            <a:r>
              <a:rPr lang="en-GB" sz="3200" dirty="0"/>
              <a:t>Whoever confesses that Jesus is the Son of God, </a:t>
            </a:r>
            <a:r>
              <a:rPr lang="en-GB" sz="3200" dirty="0">
                <a:solidFill>
                  <a:srgbClr val="FF0000"/>
                </a:solidFill>
              </a:rPr>
              <a:t>God abides in him</a:t>
            </a:r>
            <a:r>
              <a:rPr lang="en-GB" sz="3200" dirty="0"/>
              <a:t>, and he in God. </a:t>
            </a:r>
            <a:r>
              <a:rPr lang="en-GB" sz="3200" b="1" baseline="30000" dirty="0"/>
              <a:t>16 </a:t>
            </a:r>
            <a:r>
              <a:rPr lang="en-GB" sz="3200" dirty="0"/>
              <a:t>So we have come to know and to believe the love that God has for us. God is love, and whoever abides in love abides in God, and </a:t>
            </a:r>
            <a:r>
              <a:rPr lang="en-GB" sz="3200" dirty="0">
                <a:solidFill>
                  <a:srgbClr val="FF0000"/>
                </a:solidFill>
              </a:rPr>
              <a:t>God abides in him</a:t>
            </a:r>
            <a:r>
              <a:rPr lang="en-GB" sz="3200" dirty="0"/>
              <a:t>. - </a:t>
            </a:r>
            <a:r>
              <a:rPr lang="en-GB" i="1" dirty="0"/>
              <a:t>1 John 4: 12-16 ( ESV)</a:t>
            </a:r>
          </a:p>
        </p:txBody>
      </p:sp>
    </p:spTree>
    <p:extLst>
      <p:ext uri="{BB962C8B-B14F-4D97-AF65-F5344CB8AC3E}">
        <p14:creationId xmlns:p14="http://schemas.microsoft.com/office/powerpoint/2010/main" val="4123259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BED5-4078-42A4-BC6B-D910518FA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31" y="415367"/>
            <a:ext cx="10515600" cy="1325563"/>
          </a:xfrm>
        </p:spPr>
        <p:txBody>
          <a:bodyPr>
            <a:normAutofit/>
          </a:bodyPr>
          <a:lstStyle/>
          <a:p>
            <a:pPr algn="just"/>
            <a:r>
              <a:rPr lang="en-SG" b="1" i="1" dirty="0">
                <a:latin typeface="+mn-lt"/>
              </a:rPr>
              <a:t>1 Cor 3:16 (ESV)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9901B-E3AF-4C93-9FF0-0B45A6FBC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687" y="163957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baseline="30000" dirty="0"/>
              <a:t>16 </a:t>
            </a:r>
            <a:r>
              <a:rPr lang="en-GB" sz="3600" dirty="0"/>
              <a:t>Do you not know that you are God's temple and that God's Spirit dwells in you?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2E4D97-3FBE-4009-9D7D-C456E71D6ACC}"/>
              </a:ext>
            </a:extLst>
          </p:cNvPr>
          <p:cNvSpPr/>
          <p:nvPr/>
        </p:nvSpPr>
        <p:spPr>
          <a:xfrm>
            <a:off x="703431" y="3910167"/>
            <a:ext cx="10684626" cy="2712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GB" sz="2800" b="1" baseline="300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6600" b="1" i="1" baseline="30000" dirty="0">
                <a:solidFill>
                  <a:prstClr val="black"/>
                </a:solidFill>
              </a:rPr>
              <a:t>Romans 5:5 (ESV)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800" b="1" baseline="30000" dirty="0">
                <a:solidFill>
                  <a:prstClr val="black"/>
                </a:solidFill>
              </a:rPr>
              <a:t>5</a:t>
            </a:r>
            <a:r>
              <a:rPr lang="en-GB" sz="3600" b="1" baseline="30000" dirty="0">
                <a:solidFill>
                  <a:prstClr val="black"/>
                </a:solidFill>
              </a:rPr>
              <a:t> </a:t>
            </a:r>
            <a:r>
              <a:rPr lang="en-GB" sz="3600" dirty="0">
                <a:solidFill>
                  <a:prstClr val="black"/>
                </a:solidFill>
              </a:rPr>
              <a:t>and hope does not put us to shame, because God's love has been poured into our hearts through the Holy Spirit who has been given to us.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25E020-1B71-47FA-BAAA-CECDC719E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558932" y="2577300"/>
            <a:ext cx="3423915" cy="222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2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BED5-4078-42A4-BC6B-D910518FA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63" y="458485"/>
            <a:ext cx="10515600" cy="1325563"/>
          </a:xfrm>
        </p:spPr>
        <p:txBody>
          <a:bodyPr/>
          <a:lstStyle/>
          <a:p>
            <a:pPr algn="just"/>
            <a:r>
              <a:rPr lang="en-SG" b="1" i="1" dirty="0"/>
              <a:t>Galatians 5:22-23 (ESV)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9901B-E3AF-4C93-9FF0-0B45A6FBC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63" y="1690688"/>
            <a:ext cx="86131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baseline="30000" dirty="0"/>
              <a:t>22 </a:t>
            </a:r>
            <a:r>
              <a:rPr lang="en-GB" sz="3600" dirty="0"/>
              <a:t>But the fruit of the Spirit is love, joy, peace, patience, kindness, goodness, faithfulness </a:t>
            </a:r>
            <a:r>
              <a:rPr lang="en-GB" sz="3600" b="1" baseline="30000" dirty="0"/>
              <a:t>23 </a:t>
            </a:r>
            <a:r>
              <a:rPr lang="en-GB" sz="3600" dirty="0"/>
              <a:t>gentleness, self-control; against such things there is no law.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4E1B94-AE6F-4BA8-801C-22B39F3BD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971152" y="1784048"/>
            <a:ext cx="2952667" cy="449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67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3386454A-CB6A-4BE5-8835-B035936D0A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7904"/>
          <a:stretch/>
        </p:blipFill>
        <p:spPr>
          <a:xfrm>
            <a:off x="838200" y="-3810"/>
            <a:ext cx="9928860" cy="6858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610012-3637-4C58-841B-63EC350AAB7F}"/>
              </a:ext>
            </a:extLst>
          </p:cNvPr>
          <p:cNvSpPr txBox="1"/>
          <p:nvPr/>
        </p:nvSpPr>
        <p:spPr>
          <a:xfrm>
            <a:off x="-1881621" y="118114"/>
            <a:ext cx="6613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Oshea</a:t>
            </a:r>
            <a:r>
              <a:rPr lang="en-SG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Israel </a:t>
            </a:r>
          </a:p>
          <a:p>
            <a:pPr algn="ctr"/>
            <a:r>
              <a:rPr lang="en-SG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&amp; Mary </a:t>
            </a:r>
            <a:endParaRPr lang="en-SG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898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46BED5-4078-42A4-BC6B-D910518FA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9949" y="1921942"/>
            <a:ext cx="5363366" cy="140144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5400" b="1" dirty="0">
                <a:solidFill>
                  <a:srgbClr val="000000"/>
                </a:solidFill>
              </a:rPr>
              <a:t>3. We should love one another because </a:t>
            </a:r>
            <a:br>
              <a:rPr lang="en-US" sz="5400" b="1" dirty="0">
                <a:solidFill>
                  <a:srgbClr val="000000"/>
                </a:solidFill>
              </a:rPr>
            </a:br>
            <a:r>
              <a:rPr lang="en-US" sz="5400" b="1" dirty="0">
                <a:solidFill>
                  <a:srgbClr val="FF0000"/>
                </a:solidFill>
              </a:rPr>
              <a:t>He first loved us</a:t>
            </a:r>
            <a:endParaRPr lang="en-US" sz="5400" b="1" dirty="0">
              <a:solidFill>
                <a:srgbClr val="000000"/>
              </a:solidFill>
            </a:endParaRPr>
          </a:p>
        </p:txBody>
      </p:sp>
      <p:sp>
        <p:nvSpPr>
          <p:cNvPr id="12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7041CA-64EF-43C4-B050-08808494F6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1344" r="20651" b="1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726832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9901B-E3AF-4C93-9FF0-0B45A6FBC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b="1" baseline="30000" dirty="0"/>
              <a:t>17 </a:t>
            </a:r>
            <a:r>
              <a:rPr lang="en-GB" sz="3200" dirty="0"/>
              <a:t>By this is love perfected with us, so that we may have confidence for the day of judgment, because as he is so also are we in this world. </a:t>
            </a:r>
            <a:r>
              <a:rPr lang="en-GB" sz="3200" b="1" baseline="30000" dirty="0"/>
              <a:t>18 </a:t>
            </a:r>
            <a:r>
              <a:rPr lang="en-GB" sz="3200" dirty="0"/>
              <a:t>There is no fear in love, but perfect love casts out fear. For fear has to do with punishment, and whoever fears has not been perfected in love. </a:t>
            </a:r>
            <a:r>
              <a:rPr lang="en-GB" sz="3200" b="1" baseline="30000" dirty="0"/>
              <a:t>19 </a:t>
            </a:r>
            <a:r>
              <a:rPr lang="en-GB" sz="3200" b="1" dirty="0">
                <a:solidFill>
                  <a:srgbClr val="FF0000"/>
                </a:solidFill>
              </a:rPr>
              <a:t>We love because he first loved us.</a:t>
            </a:r>
            <a:r>
              <a:rPr lang="en-GB" sz="3200" b="1" dirty="0"/>
              <a:t> </a:t>
            </a:r>
            <a:r>
              <a:rPr lang="en-GB" sz="3200" b="1" baseline="30000" dirty="0"/>
              <a:t>20 </a:t>
            </a:r>
            <a:r>
              <a:rPr lang="en-GB" sz="3200" dirty="0"/>
              <a:t>If anyone says, “I love God,” and hates his brother, he is a liar; for he who does not love his brother whom he has seen cannot love God whom he has not seen. </a:t>
            </a:r>
            <a:r>
              <a:rPr lang="en-GB" sz="3200" b="1" baseline="30000" dirty="0"/>
              <a:t>21 </a:t>
            </a:r>
            <a:r>
              <a:rPr lang="en-GB" sz="3200" dirty="0"/>
              <a:t>And this commandment we have from him: whoever loves God must also love his brother. </a:t>
            </a:r>
            <a:r>
              <a:rPr lang="en-GB" i="1" dirty="0"/>
              <a:t>1 John 4:17-21 (ESV)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DA6064-CF8D-4405-866C-AEDF885F88D9}"/>
              </a:ext>
            </a:extLst>
          </p:cNvPr>
          <p:cNvSpPr txBox="1"/>
          <p:nvPr/>
        </p:nvSpPr>
        <p:spPr>
          <a:xfrm>
            <a:off x="750049" y="889462"/>
            <a:ext cx="10691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3200" b="1" i="1" u="sng" dirty="0">
                <a:solidFill>
                  <a:srgbClr val="002060"/>
                </a:solidFill>
              </a:rPr>
              <a:t>3. We should love one another because He first loved us (v19)</a:t>
            </a:r>
          </a:p>
        </p:txBody>
      </p:sp>
    </p:spTree>
    <p:extLst>
      <p:ext uri="{BB962C8B-B14F-4D97-AF65-F5344CB8AC3E}">
        <p14:creationId xmlns:p14="http://schemas.microsoft.com/office/powerpoint/2010/main" val="2083244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9901B-E3AF-4C93-9FF0-0B45A6FBC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891" y="1975254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SG" sz="4400" b="1" i="1" dirty="0"/>
              <a:t>Romans 5 :8 </a:t>
            </a:r>
          </a:p>
          <a:p>
            <a:pPr marL="0" indent="0">
              <a:buNone/>
            </a:pPr>
            <a:r>
              <a:rPr lang="en-SG" sz="4400" i="1" dirty="0"/>
              <a:t>“ but God shows his love for us in that while we were still sinners, Christ died for us. (ESV)</a:t>
            </a:r>
            <a:endParaRPr lang="en-GB" sz="4400" i="1" dirty="0"/>
          </a:p>
        </p:txBody>
      </p:sp>
    </p:spTree>
    <p:extLst>
      <p:ext uri="{BB962C8B-B14F-4D97-AF65-F5344CB8AC3E}">
        <p14:creationId xmlns:p14="http://schemas.microsoft.com/office/powerpoint/2010/main" val="1991798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8" name="Straight Arrow Connector 7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4B44F-6252-4CE1-84C5-3311EE5B7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50" y="2743206"/>
            <a:ext cx="6206470" cy="33465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G" sz="3600" dirty="0">
                <a:latin typeface="Georgia" panose="02040502050405020303" pitchFamily="18" charset="0"/>
              </a:rPr>
              <a:t>Loving someone </a:t>
            </a:r>
            <a:r>
              <a:rPr lang="en-SG" sz="3600" i="1" dirty="0">
                <a:latin typeface="Georgia" panose="02040502050405020303" pitchFamily="18" charset="0"/>
              </a:rPr>
              <a:t>“unlovable” </a:t>
            </a:r>
            <a:r>
              <a:rPr lang="en-SG" sz="3600" dirty="0">
                <a:latin typeface="Georgia" panose="02040502050405020303" pitchFamily="18" charset="0"/>
              </a:rPr>
              <a:t>is one of the challenges we face in life.</a:t>
            </a:r>
          </a:p>
        </p:txBody>
      </p:sp>
      <p:pic>
        <p:nvPicPr>
          <p:cNvPr id="1026" name="Picture 2" descr="Image result for challenging">
            <a:extLst>
              <a:ext uri="{FF2B5EF4-FFF2-40B4-BE49-F238E27FC236}">
                <a16:creationId xmlns:a16="http://schemas.microsoft.com/office/drawing/2014/main" id="{2786A299-CD6D-42E2-B7AB-6306576572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8" r="18503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626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0B338EF0-A304-4C1A-A92C-1B4BB1C9F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097" y="553047"/>
            <a:ext cx="8692344" cy="575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70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46BED5-4078-42A4-BC6B-D910518FA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403" y="2413472"/>
            <a:ext cx="6105194" cy="20310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500" i="1" kern="1200" dirty="0">
                <a:solidFill>
                  <a:srgbClr val="FFFFFF"/>
                </a:solidFill>
                <a:latin typeface="Georgia" panose="02040502050405020303" pitchFamily="18" charset="0"/>
              </a:rPr>
              <a:t>LOVING THE UNSEEN</a:t>
            </a:r>
          </a:p>
        </p:txBody>
      </p:sp>
    </p:spTree>
    <p:extLst>
      <p:ext uri="{BB962C8B-B14F-4D97-AF65-F5344CB8AC3E}">
        <p14:creationId xmlns:p14="http://schemas.microsoft.com/office/powerpoint/2010/main" val="3091920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43D1A7-BB03-493B-9685-F740C55E9F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4703" r="6320" b="-2"/>
          <a:stretch/>
        </p:blipFill>
        <p:spPr>
          <a:xfrm>
            <a:off x="-305" y="-1"/>
            <a:ext cx="6423053" cy="6858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46BED5-4078-42A4-BC6B-D910518FA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4446" y="1751214"/>
            <a:ext cx="5252139" cy="316394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6000" b="1" dirty="0">
                <a:solidFill>
                  <a:srgbClr val="000000"/>
                </a:solidFill>
              </a:rPr>
              <a:t>1. </a:t>
            </a:r>
            <a:r>
              <a:rPr lang="en-US" sz="5400" b="1" dirty="0">
                <a:solidFill>
                  <a:srgbClr val="000000"/>
                </a:solidFill>
              </a:rPr>
              <a:t>We should love one another because </a:t>
            </a:r>
            <a:br>
              <a:rPr lang="en-US" sz="5400" b="1" dirty="0">
                <a:solidFill>
                  <a:srgbClr val="000000"/>
                </a:solidFill>
              </a:rPr>
            </a:br>
            <a:r>
              <a:rPr lang="en-US" sz="5400" b="1" dirty="0">
                <a:solidFill>
                  <a:srgbClr val="FF0000"/>
                </a:solidFill>
              </a:rPr>
              <a:t>God is LOVE </a:t>
            </a:r>
            <a:endParaRPr lang="en-US" sz="5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96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98CE3-D12D-4723-BB0C-A8360F94F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949" y="620280"/>
            <a:ext cx="11637818" cy="5115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u="sng" dirty="0">
                <a:solidFill>
                  <a:srgbClr val="002060"/>
                </a:solidFill>
                <a:ea typeface="+mj-ea"/>
                <a:cs typeface="+mj-cs"/>
              </a:rPr>
              <a:t>1. </a:t>
            </a:r>
            <a:r>
              <a:rPr lang="en-US" sz="3500" b="1" i="1" u="sng" dirty="0">
                <a:solidFill>
                  <a:srgbClr val="002060"/>
                </a:solidFill>
                <a:ea typeface="+mj-ea"/>
                <a:cs typeface="+mj-cs"/>
              </a:rPr>
              <a:t>We should love one another because God is LOVE (v7-11</a:t>
            </a:r>
            <a:r>
              <a:rPr lang="en-US" sz="3500" b="1" u="sng" dirty="0">
                <a:solidFill>
                  <a:srgbClr val="002060"/>
                </a:solidFill>
                <a:ea typeface="+mj-ea"/>
                <a:cs typeface="+mj-cs"/>
              </a:rPr>
              <a:t>)</a:t>
            </a:r>
            <a:br>
              <a:rPr lang="en-US" sz="3500" b="1" u="sng" dirty="0">
                <a:solidFill>
                  <a:srgbClr val="002060"/>
                </a:solidFill>
                <a:ea typeface="+mj-ea"/>
                <a:cs typeface="+mj-cs"/>
              </a:rPr>
            </a:br>
            <a:endParaRPr lang="en-SG" sz="3500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SG" sz="3200" b="1" baseline="30000" dirty="0">
                <a:solidFill>
                  <a:srgbClr val="000000"/>
                </a:solidFill>
              </a:rPr>
              <a:t>7 </a:t>
            </a:r>
            <a:r>
              <a:rPr lang="en-SG" sz="3200" dirty="0">
                <a:solidFill>
                  <a:srgbClr val="000000"/>
                </a:solidFill>
              </a:rPr>
              <a:t>Beloved, let us love one another, for love is from God, and whoever loves has been born of God and knows God. </a:t>
            </a:r>
            <a:r>
              <a:rPr lang="en-SG" sz="3200" b="1" baseline="30000" dirty="0">
                <a:solidFill>
                  <a:srgbClr val="000000"/>
                </a:solidFill>
              </a:rPr>
              <a:t>8</a:t>
            </a:r>
            <a:r>
              <a:rPr lang="en-SG" sz="3200" b="1" baseline="30000" dirty="0">
                <a:solidFill>
                  <a:srgbClr val="FF0000"/>
                </a:solidFill>
              </a:rPr>
              <a:t> </a:t>
            </a:r>
            <a:r>
              <a:rPr lang="en-SG" sz="3200" b="1" dirty="0">
                <a:solidFill>
                  <a:srgbClr val="FF0000"/>
                </a:solidFill>
              </a:rPr>
              <a:t>Anyone who does not love does not know God, because God is love</a:t>
            </a:r>
            <a:r>
              <a:rPr lang="en-SG" sz="3200" dirty="0">
                <a:solidFill>
                  <a:srgbClr val="000000"/>
                </a:solidFill>
              </a:rPr>
              <a:t>. </a:t>
            </a:r>
            <a:r>
              <a:rPr lang="en-SG" sz="3200" b="1" baseline="30000" dirty="0">
                <a:solidFill>
                  <a:srgbClr val="000000"/>
                </a:solidFill>
              </a:rPr>
              <a:t>9 </a:t>
            </a:r>
            <a:r>
              <a:rPr lang="en-SG" sz="3200" dirty="0">
                <a:solidFill>
                  <a:srgbClr val="000000"/>
                </a:solidFill>
              </a:rPr>
              <a:t>In this the love of God was made manifest among us, that God sent his only Son into the world, so that we might live through him. </a:t>
            </a:r>
            <a:r>
              <a:rPr lang="en-SG" sz="3200" b="1" baseline="30000" dirty="0">
                <a:solidFill>
                  <a:srgbClr val="000000"/>
                </a:solidFill>
              </a:rPr>
              <a:t>10 </a:t>
            </a:r>
            <a:r>
              <a:rPr lang="en-SG" sz="3200" dirty="0">
                <a:solidFill>
                  <a:srgbClr val="000000"/>
                </a:solidFill>
              </a:rPr>
              <a:t>In this is love, not that we have loved God but that he loved us and sent his Son to be the propitiation for our sins. </a:t>
            </a:r>
            <a:r>
              <a:rPr lang="en-SG" sz="3200" b="1" baseline="30000" dirty="0">
                <a:solidFill>
                  <a:srgbClr val="000000"/>
                </a:solidFill>
              </a:rPr>
              <a:t>11 </a:t>
            </a:r>
            <a:r>
              <a:rPr lang="en-SG" sz="3200" dirty="0">
                <a:solidFill>
                  <a:srgbClr val="000000"/>
                </a:solidFill>
              </a:rPr>
              <a:t>Beloved, if God so loved us, we also ought to love one another.  </a:t>
            </a:r>
            <a:r>
              <a:rPr lang="en-SG" i="1" dirty="0">
                <a:solidFill>
                  <a:srgbClr val="000000"/>
                </a:solidFill>
              </a:rPr>
              <a:t>1 John 4:7-11 (ESV)</a:t>
            </a:r>
          </a:p>
          <a:p>
            <a:endParaRPr lang="en-S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A1E3B3-F35B-4B81-93C7-21319E586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078497" y="4910370"/>
            <a:ext cx="1765586" cy="165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27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FB966490-DE7E-4E64-B76B-54874AF53710}"/>
              </a:ext>
            </a:extLst>
          </p:cNvPr>
          <p:cNvSpPr/>
          <p:nvPr/>
        </p:nvSpPr>
        <p:spPr>
          <a:xfrm>
            <a:off x="1253134" y="880866"/>
            <a:ext cx="6782638" cy="5255288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C65348-C1C3-4597-82BD-831FE3CC693B}"/>
              </a:ext>
            </a:extLst>
          </p:cNvPr>
          <p:cNvSpPr txBox="1"/>
          <p:nvPr/>
        </p:nvSpPr>
        <p:spPr>
          <a:xfrm>
            <a:off x="3816627" y="92764"/>
            <a:ext cx="1656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400" dirty="0"/>
              <a:t>GOD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91DDB5-85D7-4F9A-A307-1B65FA38B950}"/>
              </a:ext>
            </a:extLst>
          </p:cNvPr>
          <p:cNvSpPr txBox="1"/>
          <p:nvPr/>
        </p:nvSpPr>
        <p:spPr>
          <a:xfrm>
            <a:off x="-138345" y="6054610"/>
            <a:ext cx="1656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400" dirty="0"/>
              <a:t>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4ED422-C630-4122-9212-7A5DEF5132C6}"/>
              </a:ext>
            </a:extLst>
          </p:cNvPr>
          <p:cNvSpPr txBox="1"/>
          <p:nvPr/>
        </p:nvSpPr>
        <p:spPr>
          <a:xfrm>
            <a:off x="7770729" y="6022295"/>
            <a:ext cx="1656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400" dirty="0"/>
              <a:t>ME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6F5EF54-A4FD-4C83-B34E-317869AFE843}"/>
              </a:ext>
            </a:extLst>
          </p:cNvPr>
          <p:cNvCxnSpPr>
            <a:cxnSpLocks/>
          </p:cNvCxnSpPr>
          <p:nvPr/>
        </p:nvCxnSpPr>
        <p:spPr>
          <a:xfrm flipV="1">
            <a:off x="979791" y="1020418"/>
            <a:ext cx="3274159" cy="4956716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E873A84-3DEE-4D8D-9FD5-C2219D292CC8}"/>
              </a:ext>
            </a:extLst>
          </p:cNvPr>
          <p:cNvCxnSpPr>
            <a:cxnSpLocks/>
          </p:cNvCxnSpPr>
          <p:nvPr/>
        </p:nvCxnSpPr>
        <p:spPr>
          <a:xfrm flipH="1" flipV="1">
            <a:off x="5102089" y="980661"/>
            <a:ext cx="3207027" cy="4996473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E41CC7B-E00B-45C5-A5AF-EAD274B0E2EE}"/>
              </a:ext>
            </a:extLst>
          </p:cNvPr>
          <p:cNvSpPr txBox="1"/>
          <p:nvPr/>
        </p:nvSpPr>
        <p:spPr>
          <a:xfrm rot="3445914">
            <a:off x="6153645" y="2923386"/>
            <a:ext cx="1656522" cy="6309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500" dirty="0"/>
              <a:t>Closer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510D8E-464D-4E21-971E-99AEDA6872A3}"/>
              </a:ext>
            </a:extLst>
          </p:cNvPr>
          <p:cNvSpPr txBox="1"/>
          <p:nvPr/>
        </p:nvSpPr>
        <p:spPr>
          <a:xfrm rot="18231888">
            <a:off x="1403382" y="3113529"/>
            <a:ext cx="1656522" cy="6309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500" dirty="0"/>
              <a:t>Closer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9000CA-2761-4089-BE64-40CF527A9001}"/>
              </a:ext>
            </a:extLst>
          </p:cNvPr>
          <p:cNvSpPr txBox="1"/>
          <p:nvPr/>
        </p:nvSpPr>
        <p:spPr>
          <a:xfrm>
            <a:off x="6992193" y="325079"/>
            <a:ext cx="51998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/>
              <a:t>The closer we move upward in loving </a:t>
            </a:r>
            <a:r>
              <a:rPr lang="en-SG" sz="4000" b="1" dirty="0">
                <a:solidFill>
                  <a:srgbClr val="FF0000"/>
                </a:solidFill>
              </a:rPr>
              <a:t>GOD</a:t>
            </a:r>
            <a:r>
              <a:rPr lang="en-SG" sz="4000" dirty="0"/>
              <a:t>;</a:t>
            </a:r>
            <a:br>
              <a:rPr lang="en-SG" sz="4000" dirty="0"/>
            </a:br>
            <a:r>
              <a:rPr lang="en-SG" sz="4000" dirty="0"/>
              <a:t>The closer we move in loving </a:t>
            </a:r>
            <a:r>
              <a:rPr lang="en-SG" sz="4000" b="1" dirty="0">
                <a:solidFill>
                  <a:srgbClr val="FF0000"/>
                </a:solidFill>
              </a:rPr>
              <a:t>ONE ANOTHER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B86CA2F-AF4F-42FB-ADCB-0500F189A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025" y="3216968"/>
            <a:ext cx="1277284" cy="119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75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BED5-4078-42A4-BC6B-D910518FA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385" y="379781"/>
            <a:ext cx="7009015" cy="706582"/>
          </a:xfrm>
        </p:spPr>
        <p:txBody>
          <a:bodyPr>
            <a:normAutofit/>
          </a:bodyPr>
          <a:lstStyle/>
          <a:p>
            <a:pPr algn="just"/>
            <a:r>
              <a:rPr lang="en-SG" b="1" dirty="0"/>
              <a:t>1 Corinthians 13:4-7 (NIV)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9901B-E3AF-4C93-9FF0-0B45A6FBC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385" y="119329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G" sz="3600" baseline="30000" dirty="0">
                <a:solidFill>
                  <a:srgbClr val="000000"/>
                </a:solidFill>
                <a:latin typeface="&amp;quot"/>
              </a:rPr>
              <a:t>4 </a:t>
            </a:r>
            <a:r>
              <a:rPr lang="en-SG" sz="3600" dirty="0">
                <a:solidFill>
                  <a:srgbClr val="000000"/>
                </a:solidFill>
                <a:latin typeface="&amp;quot"/>
              </a:rPr>
              <a:t>Love is patient, love is kind. It does not envy, it does not boast, it is not proud.</a:t>
            </a:r>
            <a:r>
              <a:rPr lang="en-SG" sz="3600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en-SG" sz="3600" baseline="30000" dirty="0">
                <a:solidFill>
                  <a:srgbClr val="000000"/>
                </a:solidFill>
                <a:latin typeface="&amp;quot"/>
              </a:rPr>
              <a:t>5 </a:t>
            </a:r>
            <a:r>
              <a:rPr lang="en-SG" sz="3600" dirty="0">
                <a:solidFill>
                  <a:srgbClr val="000000"/>
                </a:solidFill>
                <a:latin typeface="&amp;quot"/>
              </a:rPr>
              <a:t>It does not </a:t>
            </a:r>
            <a:r>
              <a:rPr lang="en-SG" sz="3600" dirty="0" err="1">
                <a:solidFill>
                  <a:srgbClr val="000000"/>
                </a:solidFill>
                <a:latin typeface="&amp;quot"/>
              </a:rPr>
              <a:t>dishonor</a:t>
            </a:r>
            <a:r>
              <a:rPr lang="en-SG" sz="3600" dirty="0">
                <a:solidFill>
                  <a:srgbClr val="000000"/>
                </a:solidFill>
                <a:latin typeface="&amp;quot"/>
              </a:rPr>
              <a:t> others, it is not self-seeking, it is not easily angered, it keeps no record of wrongs.</a:t>
            </a:r>
            <a:r>
              <a:rPr lang="en-SG" sz="3600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en-SG" sz="3600" baseline="30000" dirty="0">
                <a:solidFill>
                  <a:srgbClr val="000000"/>
                </a:solidFill>
                <a:latin typeface="&amp;quot"/>
              </a:rPr>
              <a:t>6 </a:t>
            </a:r>
            <a:r>
              <a:rPr lang="en-SG" sz="3600" dirty="0">
                <a:solidFill>
                  <a:srgbClr val="000000"/>
                </a:solidFill>
                <a:latin typeface="&amp;quot"/>
              </a:rPr>
              <a:t>Love does not delight in evil but rejoices with the truth.</a:t>
            </a:r>
            <a:r>
              <a:rPr lang="en-SG" sz="3600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en-SG" sz="3600" baseline="30000" dirty="0">
                <a:solidFill>
                  <a:srgbClr val="000000"/>
                </a:solidFill>
                <a:latin typeface="&amp;quot"/>
              </a:rPr>
              <a:t>7 </a:t>
            </a:r>
            <a:r>
              <a:rPr lang="en-SG" sz="3600" dirty="0">
                <a:solidFill>
                  <a:srgbClr val="000000"/>
                </a:solidFill>
                <a:latin typeface="&amp;quot"/>
              </a:rPr>
              <a:t>It always protects, always trusts, always hopes, always perseveres. </a:t>
            </a:r>
            <a:endParaRPr lang="en-SG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1D2DDD-5F24-41BC-BF73-E9E019817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568634" y="4227613"/>
            <a:ext cx="4519533" cy="263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61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9901B-E3AF-4C93-9FF0-0B45A6FBC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21" y="1034266"/>
            <a:ext cx="10515600" cy="100656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SG" sz="20000" baseline="30000" dirty="0">
                <a:solidFill>
                  <a:srgbClr val="000000"/>
                </a:solidFill>
                <a:latin typeface="Algerian" panose="04020705040A02060702" pitchFamily="82" charset="0"/>
              </a:rPr>
              <a:t>PASSIVE</a:t>
            </a:r>
            <a:endParaRPr lang="en-SG" sz="20000" dirty="0">
              <a:latin typeface="Algerian" panose="04020705040A02060702" pitchFamily="82" charset="0"/>
            </a:endParaRPr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FB4C0EA0-A9F6-4218-A0B2-C9830196F551}"/>
              </a:ext>
            </a:extLst>
          </p:cNvPr>
          <p:cNvSpPr/>
          <p:nvPr/>
        </p:nvSpPr>
        <p:spPr>
          <a:xfrm>
            <a:off x="3657600" y="-418539"/>
            <a:ext cx="4412974" cy="472658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9567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9901B-E3AF-4C93-9FF0-0B45A6FBC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21" y="1034266"/>
            <a:ext cx="10515600" cy="100656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SG" sz="20000" baseline="30000" dirty="0">
                <a:solidFill>
                  <a:srgbClr val="000000"/>
                </a:solidFill>
                <a:latin typeface="Algerian" panose="04020705040A02060702" pitchFamily="82" charset="0"/>
              </a:rPr>
              <a:t>PASSIVE</a:t>
            </a:r>
            <a:endParaRPr lang="en-SG" sz="20000" dirty="0">
              <a:latin typeface="Algerian" panose="04020705040A02060702" pitchFamily="82" charset="0"/>
            </a:endParaRPr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FB4C0EA0-A9F6-4218-A0B2-C9830196F551}"/>
              </a:ext>
            </a:extLst>
          </p:cNvPr>
          <p:cNvSpPr/>
          <p:nvPr/>
        </p:nvSpPr>
        <p:spPr>
          <a:xfrm>
            <a:off x="3657600" y="-418539"/>
            <a:ext cx="4412974" cy="472658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939336-1F0D-4334-82FE-95AEB2C2FC84}"/>
              </a:ext>
            </a:extLst>
          </p:cNvPr>
          <p:cNvSpPr/>
          <p:nvPr/>
        </p:nvSpPr>
        <p:spPr>
          <a:xfrm>
            <a:off x="-1136373" y="4817169"/>
            <a:ext cx="7735957" cy="163121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ACTIVE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94FF2C-3A0D-4374-9603-E83F2466D85A}"/>
              </a:ext>
            </a:extLst>
          </p:cNvPr>
          <p:cNvSpPr/>
          <p:nvPr/>
        </p:nvSpPr>
        <p:spPr>
          <a:xfrm>
            <a:off x="5032514" y="4815437"/>
            <a:ext cx="7735957" cy="163121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DYNAMIC</a:t>
            </a:r>
          </a:p>
        </p:txBody>
      </p:sp>
    </p:spTree>
    <p:extLst>
      <p:ext uri="{BB962C8B-B14F-4D97-AF65-F5344CB8AC3E}">
        <p14:creationId xmlns:p14="http://schemas.microsoft.com/office/powerpoint/2010/main" val="87023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BED5-4078-42A4-BC6B-D910518FA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52" y="2249923"/>
            <a:ext cx="10515600" cy="1325563"/>
          </a:xfrm>
        </p:spPr>
        <p:txBody>
          <a:bodyPr/>
          <a:lstStyle/>
          <a:p>
            <a:pPr algn="just"/>
            <a:r>
              <a:rPr lang="en-SG" b="1" dirty="0"/>
              <a:t>1 John 4:9-11 (ESV)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9901B-E3AF-4C93-9FF0-0B45A6FBC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752" y="3438326"/>
            <a:ext cx="11034885" cy="43047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3600" b="1" baseline="30000" dirty="0"/>
              <a:t>9 </a:t>
            </a:r>
            <a:r>
              <a:rPr lang="en-GB" sz="3600" dirty="0"/>
              <a:t>In this the love of God was made manifest among us, that God sent his only Son into the world, so that we might live through him. </a:t>
            </a:r>
            <a:r>
              <a:rPr lang="en-GB" sz="3600" b="1" baseline="30000" dirty="0"/>
              <a:t>10 </a:t>
            </a:r>
            <a:r>
              <a:rPr lang="en-GB" sz="3600" dirty="0"/>
              <a:t>In this is love, not that we have loved God but that he loved us and sent his Son to be the propitiation for our sins. </a:t>
            </a:r>
            <a:r>
              <a:rPr lang="en-GB" sz="3600" b="1" baseline="30000" dirty="0"/>
              <a:t>11 </a:t>
            </a:r>
            <a:r>
              <a:rPr lang="en-GB" sz="3600" dirty="0"/>
              <a:t>Beloved, if God so loved us, we also ought to love one another.</a:t>
            </a:r>
            <a:endParaRPr lang="en-SG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C64AE0-8CEF-4DF5-BD3C-8AE2B663F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936" y="505190"/>
            <a:ext cx="441007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81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964</Words>
  <Application>Microsoft Office PowerPoint</Application>
  <PresentationFormat>Widescreen</PresentationFormat>
  <Paragraphs>42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&amp;quot</vt:lpstr>
      <vt:lpstr>Helvetica Neue</vt:lpstr>
      <vt:lpstr>Algerian</vt:lpstr>
      <vt:lpstr>Arial</vt:lpstr>
      <vt:lpstr>Calibri</vt:lpstr>
      <vt:lpstr>Calibri Light</vt:lpstr>
      <vt:lpstr>Georgia</vt:lpstr>
      <vt:lpstr>Office Theme</vt:lpstr>
      <vt:lpstr>PowerPoint Presentation</vt:lpstr>
      <vt:lpstr>PowerPoint Presentation</vt:lpstr>
      <vt:lpstr>1. We should love one another because  God is LOVE </vt:lpstr>
      <vt:lpstr>PowerPoint Presentation</vt:lpstr>
      <vt:lpstr>PowerPoint Presentation</vt:lpstr>
      <vt:lpstr>1 Corinthians 13:4-7 (NIV)</vt:lpstr>
      <vt:lpstr>PowerPoint Presentation</vt:lpstr>
      <vt:lpstr>PowerPoint Presentation</vt:lpstr>
      <vt:lpstr>1 John 4:9-11 (ESV)</vt:lpstr>
      <vt:lpstr>THERE IS LOVE</vt:lpstr>
      <vt:lpstr>THERE IS LOVE</vt:lpstr>
      <vt:lpstr>2. We should love  one another  because  God’s spirit dwells in us  </vt:lpstr>
      <vt:lpstr>PowerPoint Presentation</vt:lpstr>
      <vt:lpstr>1 Cor 3:16 (ESV)</vt:lpstr>
      <vt:lpstr>Galatians 5:22-23 (ESV)</vt:lpstr>
      <vt:lpstr>PowerPoint Presentation</vt:lpstr>
      <vt:lpstr>3. We should love one another because  He first loved us</vt:lpstr>
      <vt:lpstr>PowerPoint Presentation</vt:lpstr>
      <vt:lpstr>PowerPoint Presentation</vt:lpstr>
      <vt:lpstr>PowerPoint Presentation</vt:lpstr>
      <vt:lpstr>LOVING THE UNSEEN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Grace Tan</dc:creator>
  <cp:lastModifiedBy>James Tan</cp:lastModifiedBy>
  <cp:revision>52</cp:revision>
  <cp:lastPrinted>2020-02-24T05:07:28Z</cp:lastPrinted>
  <dcterms:created xsi:type="dcterms:W3CDTF">2020-01-31T12:51:19Z</dcterms:created>
  <dcterms:modified xsi:type="dcterms:W3CDTF">2020-02-29T05:45:10Z</dcterms:modified>
</cp:coreProperties>
</file>