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306" r:id="rId3"/>
    <p:sldId id="305" r:id="rId4"/>
    <p:sldId id="304" r:id="rId5"/>
    <p:sldId id="281" r:id="rId6"/>
    <p:sldId id="308" r:id="rId7"/>
    <p:sldId id="307" r:id="rId8"/>
    <p:sldId id="309" r:id="rId9"/>
    <p:sldId id="310" r:id="rId10"/>
    <p:sldId id="264" r:id="rId11"/>
    <p:sldId id="311" r:id="rId12"/>
    <p:sldId id="265"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D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35" d="100"/>
          <a:sy n="135" d="100"/>
        </p:scale>
        <p:origin x="-120" y="-25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BA8454-6D6D-7049-8EAA-088A4C49F233}" type="datetimeFigureOut">
              <a:rPr lang="en-US" smtClean="0"/>
              <a:pPr/>
              <a:t>7/28/18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A8454-6D6D-7049-8EAA-088A4C49F233}" type="datetimeFigureOut">
              <a:rPr lang="en-US" smtClean="0"/>
              <a:pPr/>
              <a:t>7/28/18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A8454-6D6D-7049-8EAA-088A4C49F233}" type="datetimeFigureOut">
              <a:rPr lang="en-US" smtClean="0"/>
              <a:pPr/>
              <a:t>7/28/18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A8454-6D6D-7049-8EAA-088A4C49F233}" type="datetimeFigureOut">
              <a:rPr lang="en-US" smtClean="0"/>
              <a:pPr/>
              <a:t>7/28/18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A8454-6D6D-7049-8EAA-088A4C49F233}" type="datetimeFigureOut">
              <a:rPr lang="en-US" smtClean="0"/>
              <a:pPr/>
              <a:t>7/28/18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BA8454-6D6D-7049-8EAA-088A4C49F233}" type="datetimeFigureOut">
              <a:rPr lang="en-US" smtClean="0"/>
              <a:pPr/>
              <a:t>7/28/18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BA8454-6D6D-7049-8EAA-088A4C49F233}" type="datetimeFigureOut">
              <a:rPr lang="en-US" smtClean="0"/>
              <a:pPr/>
              <a:t>7/28/18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BA8454-6D6D-7049-8EAA-088A4C49F233}" type="datetimeFigureOut">
              <a:rPr lang="en-US" smtClean="0"/>
              <a:pPr/>
              <a:t>7/28/18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A8454-6D6D-7049-8EAA-088A4C49F233}" type="datetimeFigureOut">
              <a:rPr lang="en-US" smtClean="0"/>
              <a:pPr/>
              <a:t>7/28/18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A8454-6D6D-7049-8EAA-088A4C49F233}" type="datetimeFigureOut">
              <a:rPr lang="en-US" smtClean="0"/>
              <a:pPr/>
              <a:t>7/28/18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A8454-6D6D-7049-8EAA-088A4C49F233}" type="datetimeFigureOut">
              <a:rPr lang="en-US" smtClean="0"/>
              <a:pPr/>
              <a:t>7/28/18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5D7BA-A60E-0E4E-95A9-2582B9DCB4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5BA8454-6D6D-7049-8EAA-088A4C49F233}" type="datetimeFigureOut">
              <a:rPr lang="en-US" smtClean="0"/>
              <a:pPr/>
              <a:t>7/28/18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3E5D7BA-A60E-0E4E-95A9-2582B9DCB46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3031"/>
            <a:ext cx="7772400" cy="1102519"/>
          </a:xfrm>
        </p:spPr>
        <p:txBody>
          <a:bodyPr>
            <a:noAutofit/>
          </a:bodyPr>
          <a:lstStyle/>
          <a:p>
            <a:r>
              <a:rPr lang="en-US" sz="7200" dirty="0" smtClean="0">
                <a:latin typeface="Mistral"/>
                <a:cs typeface="Mistral"/>
              </a:rPr>
              <a:t>Creation and the Fall </a:t>
            </a:r>
            <a:endParaRPr lang="en-US" sz="7200" i="1" dirty="0">
              <a:latin typeface="Mistral"/>
              <a:cs typeface="Mistral"/>
            </a:endParaRPr>
          </a:p>
        </p:txBody>
      </p:sp>
      <p:sp>
        <p:nvSpPr>
          <p:cNvPr id="3" name="TextBox 2"/>
          <p:cNvSpPr txBox="1"/>
          <p:nvPr/>
        </p:nvSpPr>
        <p:spPr>
          <a:xfrm>
            <a:off x="7162800" y="143530"/>
            <a:ext cx="1981200" cy="523220"/>
          </a:xfrm>
          <a:prstGeom prst="rect">
            <a:avLst/>
          </a:prstGeom>
          <a:noFill/>
        </p:spPr>
        <p:txBody>
          <a:bodyPr wrap="square" rtlCol="0">
            <a:spAutoFit/>
          </a:bodyPr>
          <a:lstStyle/>
          <a:p>
            <a:r>
              <a:rPr lang="en-US" sz="2800" dirty="0" smtClean="0">
                <a:solidFill>
                  <a:srgbClr val="D00000"/>
                </a:solidFill>
                <a:latin typeface="Mistral"/>
                <a:cs typeface="Mistral"/>
              </a:rPr>
              <a:t>Kingdom Here</a:t>
            </a:r>
            <a:endParaRPr lang="en-US" sz="2800" dirty="0">
              <a:solidFill>
                <a:srgbClr val="D00000"/>
              </a:solidFill>
              <a:latin typeface="Mistral"/>
              <a:cs typeface="Mistral"/>
            </a:endParaRPr>
          </a:p>
        </p:txBody>
      </p:sp>
      <p:sp>
        <p:nvSpPr>
          <p:cNvPr id="4" name="TextBox 3"/>
          <p:cNvSpPr txBox="1"/>
          <p:nvPr/>
        </p:nvSpPr>
        <p:spPr>
          <a:xfrm>
            <a:off x="7848600" y="571440"/>
            <a:ext cx="1063605" cy="400110"/>
          </a:xfrm>
          <a:prstGeom prst="rect">
            <a:avLst/>
          </a:prstGeom>
          <a:noFill/>
        </p:spPr>
        <p:txBody>
          <a:bodyPr wrap="none" rtlCol="0">
            <a:spAutoFit/>
          </a:bodyPr>
          <a:lstStyle/>
          <a:p>
            <a:r>
              <a:rPr lang="en-US" sz="2000" dirty="0" smtClean="0">
                <a:solidFill>
                  <a:schemeClr val="tx1">
                    <a:lumMod val="75000"/>
                  </a:schemeClr>
                </a:solidFill>
                <a:latin typeface="Avenir Next Condensed Medium"/>
                <a:cs typeface="Avenir Next Condensed Medium"/>
              </a:rPr>
              <a:t>Session 1</a:t>
            </a:r>
            <a:endParaRPr lang="en-US" sz="2000" dirty="0">
              <a:solidFill>
                <a:schemeClr val="tx1">
                  <a:lumMod val="75000"/>
                </a:schemeClr>
              </a:solidFill>
              <a:latin typeface="Avenir Next Condensed Medium"/>
              <a:cs typeface="Avenir Next Condensed Medium"/>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28600" y="57150"/>
            <a:ext cx="8675687" cy="3477875"/>
          </a:xfrm>
          <a:prstGeom prst="rect">
            <a:avLst/>
          </a:prstGeom>
          <a:noFill/>
          <a:ln w="9525">
            <a:noFill/>
            <a:miter lim="800000"/>
            <a:headEnd/>
            <a:tailEnd/>
          </a:ln>
          <a:effectLst/>
        </p:spPr>
        <p:txBody>
          <a:bodyPr wrap="square">
            <a:prstTxWarp prst="textNoShape">
              <a:avLst/>
            </a:prstTxWarp>
            <a:spAutoFit/>
          </a:bodyPr>
          <a:lstStyle/>
          <a:p>
            <a:r>
              <a:rPr lang="en-US" sz="2800" dirty="0" smtClean="0"/>
              <a:t>“When we grasp that the salvation of the kingdom </a:t>
            </a:r>
            <a:r>
              <a:rPr lang="en-US" sz="2800" dirty="0" smtClean="0">
                <a:solidFill>
                  <a:schemeClr val="accent2">
                    <a:lumMod val="60000"/>
                    <a:lumOff val="40000"/>
                  </a:schemeClr>
                </a:solidFill>
              </a:rPr>
              <a:t>restores the creation, and all of it</a:t>
            </a:r>
            <a:r>
              <a:rPr lang="en-US" sz="2800" dirty="0" smtClean="0"/>
              <a:t>, we see that witness to God’s kingdom is as wide as creation. Witness will mean embodying God’s renewing power in </a:t>
            </a:r>
            <a:r>
              <a:rPr lang="en-US" sz="2800" dirty="0" smtClean="0">
                <a:solidFill>
                  <a:srgbClr val="D99694"/>
                </a:solidFill>
              </a:rPr>
              <a:t>politics and citizenship, economics and business, education and scholarship, family and neighborhood, media and art, leisure and play.”</a:t>
            </a:r>
            <a:endParaRPr lang="en-US" sz="2800" dirty="0" smtClean="0">
              <a:solidFill>
                <a:schemeClr val="hlink"/>
              </a:solidFill>
            </a:endParaRPr>
          </a:p>
          <a:p>
            <a:pPr algn="r"/>
            <a:r>
              <a:rPr lang="en-US" sz="2400" dirty="0" smtClean="0">
                <a:solidFill>
                  <a:srgbClr val="FFFFFF"/>
                </a:solidFill>
              </a:rPr>
              <a:t>- Bartholomew and </a:t>
            </a:r>
            <a:r>
              <a:rPr lang="en-US" sz="2400" dirty="0" err="1" smtClean="0">
                <a:solidFill>
                  <a:srgbClr val="FFFFFF"/>
                </a:solidFill>
              </a:rPr>
              <a:t>Goheen</a:t>
            </a:r>
            <a:endParaRPr lang="en-US" sz="2400" dirty="0">
              <a:solidFill>
                <a:srgbClr val="FFFFFF"/>
              </a:solidFill>
            </a:endParaRPr>
          </a:p>
        </p:txBody>
      </p:sp>
      <p:cxnSp>
        <p:nvCxnSpPr>
          <p:cNvPr id="4" name="Straight Connector 3"/>
          <p:cNvCxnSpPr/>
          <p:nvPr/>
        </p:nvCxnSpPr>
        <p:spPr>
          <a:xfrm>
            <a:off x="304800" y="1809750"/>
            <a:ext cx="4953000" cy="1588"/>
          </a:xfrm>
          <a:prstGeom prst="line">
            <a:avLst/>
          </a:prstGeom>
          <a:ln w="38100" cap="flat" cmpd="sng" algn="ctr">
            <a:solidFill>
              <a:schemeClr val="tx1"/>
            </a:solidFill>
            <a:prstDash val="solid"/>
            <a:round/>
            <a:headEnd type="none" w="med" len="med"/>
            <a:tailEnd type="none" w="med" len="med"/>
          </a:ln>
        </p:spPr>
        <p:style>
          <a:lnRef idx="2">
            <a:schemeClr val="accent4"/>
          </a:lnRef>
          <a:fillRef idx="0">
            <a:schemeClr val="accent4"/>
          </a:fillRef>
          <a:effectRef idx="1">
            <a:schemeClr val="accent4"/>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Isosceles Triangle 2"/>
          <p:cNvSpPr/>
          <p:nvPr/>
        </p:nvSpPr>
        <p:spPr>
          <a:xfrm>
            <a:off x="3124200" y="590550"/>
            <a:ext cx="2986174" cy="181862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42520" y="171450"/>
            <a:ext cx="3831548" cy="461665"/>
          </a:xfrm>
          <a:prstGeom prst="rect">
            <a:avLst/>
          </a:prstGeom>
          <a:noFill/>
        </p:spPr>
        <p:txBody>
          <a:bodyPr wrap="none" rtlCol="0">
            <a:spAutoFit/>
          </a:bodyPr>
          <a:lstStyle/>
          <a:p>
            <a:r>
              <a:rPr lang="en-US" sz="2400" dirty="0" smtClean="0">
                <a:solidFill>
                  <a:schemeClr val="tx1">
                    <a:lumMod val="75000"/>
                  </a:schemeClr>
                </a:solidFill>
              </a:rPr>
              <a:t>Man’s Essential Relationships</a:t>
            </a:r>
            <a:endParaRPr lang="en-US" sz="2400" dirty="0">
              <a:solidFill>
                <a:schemeClr val="tx1">
                  <a:lumMod val="75000"/>
                </a:schemeClr>
              </a:solidFill>
            </a:endParaRPr>
          </a:p>
        </p:txBody>
      </p:sp>
      <p:sp>
        <p:nvSpPr>
          <p:cNvPr id="5" name="TextBox 4"/>
          <p:cNvSpPr txBox="1"/>
          <p:nvPr/>
        </p:nvSpPr>
        <p:spPr>
          <a:xfrm>
            <a:off x="4191000" y="143530"/>
            <a:ext cx="789198" cy="523220"/>
          </a:xfrm>
          <a:prstGeom prst="rect">
            <a:avLst/>
          </a:prstGeom>
          <a:noFill/>
        </p:spPr>
        <p:txBody>
          <a:bodyPr wrap="none" rtlCol="0">
            <a:spAutoFit/>
          </a:bodyPr>
          <a:lstStyle/>
          <a:p>
            <a:r>
              <a:rPr lang="en-US" sz="2800" dirty="0" smtClean="0">
                <a:solidFill>
                  <a:srgbClr val="D99694"/>
                </a:solidFill>
              </a:rPr>
              <a:t>God</a:t>
            </a:r>
            <a:endParaRPr lang="en-US" sz="2800" dirty="0">
              <a:solidFill>
                <a:srgbClr val="D99694"/>
              </a:solidFill>
            </a:endParaRPr>
          </a:p>
        </p:txBody>
      </p:sp>
      <p:sp>
        <p:nvSpPr>
          <p:cNvPr id="6" name="TextBox 5"/>
          <p:cNvSpPr txBox="1"/>
          <p:nvPr/>
        </p:nvSpPr>
        <p:spPr>
          <a:xfrm>
            <a:off x="4290927" y="1362730"/>
            <a:ext cx="723275" cy="523220"/>
          </a:xfrm>
          <a:prstGeom prst="rect">
            <a:avLst/>
          </a:prstGeom>
          <a:noFill/>
        </p:spPr>
        <p:txBody>
          <a:bodyPr wrap="none" rtlCol="0">
            <a:spAutoFit/>
          </a:bodyPr>
          <a:lstStyle/>
          <a:p>
            <a:r>
              <a:rPr lang="en-US" sz="2800" dirty="0" smtClean="0">
                <a:solidFill>
                  <a:srgbClr val="D99694"/>
                </a:solidFill>
              </a:rPr>
              <a:t>Self</a:t>
            </a:r>
            <a:endParaRPr lang="en-US" sz="2800" dirty="0">
              <a:solidFill>
                <a:srgbClr val="D99694"/>
              </a:solidFill>
            </a:endParaRPr>
          </a:p>
        </p:txBody>
      </p:sp>
      <p:sp>
        <p:nvSpPr>
          <p:cNvPr id="7" name="TextBox 6"/>
          <p:cNvSpPr txBox="1"/>
          <p:nvPr/>
        </p:nvSpPr>
        <p:spPr>
          <a:xfrm>
            <a:off x="6096000" y="2038350"/>
            <a:ext cx="1043074" cy="646331"/>
          </a:xfrm>
          <a:prstGeom prst="rect">
            <a:avLst/>
          </a:prstGeom>
          <a:noFill/>
        </p:spPr>
        <p:txBody>
          <a:bodyPr wrap="none" rtlCol="0">
            <a:spAutoFit/>
          </a:bodyPr>
          <a:lstStyle/>
          <a:p>
            <a:r>
              <a:rPr lang="en-US" sz="3600" dirty="0" smtClean="0">
                <a:solidFill>
                  <a:srgbClr val="B3A2C7"/>
                </a:solidFill>
              </a:rPr>
              <a:t>Man</a:t>
            </a:r>
            <a:endParaRPr lang="en-US" sz="3600" dirty="0">
              <a:solidFill>
                <a:srgbClr val="B3A2C7"/>
              </a:solidFill>
            </a:endParaRPr>
          </a:p>
        </p:txBody>
      </p:sp>
      <p:sp>
        <p:nvSpPr>
          <p:cNvPr id="8" name="TextBox 7"/>
          <p:cNvSpPr txBox="1"/>
          <p:nvPr/>
        </p:nvSpPr>
        <p:spPr>
          <a:xfrm>
            <a:off x="1871491" y="2077819"/>
            <a:ext cx="1328909" cy="646331"/>
          </a:xfrm>
          <a:prstGeom prst="rect">
            <a:avLst/>
          </a:prstGeom>
          <a:noFill/>
        </p:spPr>
        <p:txBody>
          <a:bodyPr wrap="none" rtlCol="0">
            <a:spAutoFit/>
          </a:bodyPr>
          <a:lstStyle/>
          <a:p>
            <a:r>
              <a:rPr lang="en-US" sz="3600" dirty="0" smtClean="0">
                <a:solidFill>
                  <a:schemeClr val="accent1">
                    <a:lumMod val="60000"/>
                    <a:lumOff val="40000"/>
                  </a:schemeClr>
                </a:solidFill>
              </a:rPr>
              <a:t>World</a:t>
            </a:r>
            <a:endParaRPr lang="en-US" sz="3600" dirty="0">
              <a:solidFill>
                <a:schemeClr val="accent1">
                  <a:lumMod val="60000"/>
                  <a:lumOff val="40000"/>
                </a:schemeClr>
              </a:solidFill>
            </a:endParaRPr>
          </a:p>
        </p:txBody>
      </p:sp>
      <p:sp>
        <p:nvSpPr>
          <p:cNvPr id="9" name="TextBox 8"/>
          <p:cNvSpPr txBox="1"/>
          <p:nvPr/>
        </p:nvSpPr>
        <p:spPr>
          <a:xfrm>
            <a:off x="2743200" y="2571750"/>
            <a:ext cx="1078540" cy="584776"/>
          </a:xfrm>
          <a:prstGeom prst="rect">
            <a:avLst/>
          </a:prstGeom>
          <a:noFill/>
        </p:spPr>
        <p:txBody>
          <a:bodyPr wrap="none" rtlCol="0">
            <a:spAutoFit/>
          </a:bodyPr>
          <a:lstStyle/>
          <a:p>
            <a:r>
              <a:rPr lang="en-US" sz="3200" dirty="0" smtClean="0">
                <a:solidFill>
                  <a:srgbClr val="95B3D7"/>
                </a:solidFill>
              </a:rPr>
              <a:t>Work</a:t>
            </a:r>
            <a:endParaRPr lang="en-US" sz="3200" dirty="0">
              <a:solidFill>
                <a:srgbClr val="95B3D7"/>
              </a:solidFill>
            </a:endParaRPr>
          </a:p>
        </p:txBody>
      </p:sp>
      <p:sp>
        <p:nvSpPr>
          <p:cNvPr id="10" name="TextBox 9"/>
          <p:cNvSpPr txBox="1"/>
          <p:nvPr/>
        </p:nvSpPr>
        <p:spPr>
          <a:xfrm>
            <a:off x="759678" y="2571750"/>
            <a:ext cx="1602522" cy="584776"/>
          </a:xfrm>
          <a:prstGeom prst="rect">
            <a:avLst/>
          </a:prstGeom>
          <a:noFill/>
        </p:spPr>
        <p:txBody>
          <a:bodyPr wrap="none" rtlCol="0">
            <a:spAutoFit/>
          </a:bodyPr>
          <a:lstStyle/>
          <a:p>
            <a:r>
              <a:rPr lang="en-US" sz="3200" dirty="0" smtClean="0">
                <a:solidFill>
                  <a:srgbClr val="95B3D7"/>
                </a:solidFill>
              </a:rPr>
              <a:t>Creation</a:t>
            </a:r>
            <a:endParaRPr lang="en-US" sz="3200" dirty="0">
              <a:solidFill>
                <a:srgbClr val="95B3D7"/>
              </a:solidFill>
            </a:endParaRPr>
          </a:p>
        </p:txBody>
      </p:sp>
      <p:sp>
        <p:nvSpPr>
          <p:cNvPr id="11" name="TextBox 10"/>
          <p:cNvSpPr txBox="1"/>
          <p:nvPr/>
        </p:nvSpPr>
        <p:spPr>
          <a:xfrm>
            <a:off x="6781800" y="2571750"/>
            <a:ext cx="1654820" cy="584776"/>
          </a:xfrm>
          <a:prstGeom prst="rect">
            <a:avLst/>
          </a:prstGeom>
          <a:noFill/>
        </p:spPr>
        <p:txBody>
          <a:bodyPr wrap="none" rtlCol="0">
            <a:spAutoFit/>
          </a:bodyPr>
          <a:lstStyle/>
          <a:p>
            <a:r>
              <a:rPr lang="en-US" sz="3200" dirty="0" smtClean="0">
                <a:solidFill>
                  <a:schemeClr val="accent4">
                    <a:lumMod val="60000"/>
                    <a:lumOff val="40000"/>
                  </a:schemeClr>
                </a:solidFill>
              </a:rPr>
              <a:t>Societies</a:t>
            </a:r>
            <a:endParaRPr lang="en-US" sz="3200" dirty="0">
              <a:solidFill>
                <a:schemeClr val="accent4">
                  <a:lumMod val="60000"/>
                  <a:lumOff val="40000"/>
                </a:schemeClr>
              </a:solidFill>
            </a:endParaRPr>
          </a:p>
        </p:txBody>
      </p:sp>
      <p:sp>
        <p:nvSpPr>
          <p:cNvPr id="12" name="TextBox 11"/>
          <p:cNvSpPr txBox="1"/>
          <p:nvPr/>
        </p:nvSpPr>
        <p:spPr>
          <a:xfrm>
            <a:off x="4152984" y="2571750"/>
            <a:ext cx="2400216" cy="584776"/>
          </a:xfrm>
          <a:prstGeom prst="rect">
            <a:avLst/>
          </a:prstGeom>
          <a:noFill/>
        </p:spPr>
        <p:txBody>
          <a:bodyPr wrap="none" rtlCol="0">
            <a:spAutoFit/>
          </a:bodyPr>
          <a:lstStyle/>
          <a:p>
            <a:r>
              <a:rPr lang="en-US" sz="3200" dirty="0" smtClean="0">
                <a:solidFill>
                  <a:srgbClr val="B3A2C7"/>
                </a:solidFill>
              </a:rPr>
              <a:t>Relationships</a:t>
            </a:r>
            <a:endParaRPr lang="en-US" sz="3200" dirty="0">
              <a:solidFill>
                <a:srgbClr val="B3A2C7"/>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68313" y="57150"/>
            <a:ext cx="8280400" cy="4339650"/>
          </a:xfrm>
          <a:prstGeom prst="rect">
            <a:avLst/>
          </a:prstGeom>
          <a:noFill/>
          <a:ln w="9525">
            <a:noFill/>
            <a:miter lim="800000"/>
            <a:headEnd/>
            <a:tailEnd/>
          </a:ln>
          <a:effectLst/>
        </p:spPr>
        <p:txBody>
          <a:bodyPr>
            <a:prstTxWarp prst="textNoShape">
              <a:avLst/>
            </a:prstTxWarp>
            <a:spAutoFit/>
          </a:bodyPr>
          <a:lstStyle/>
          <a:p>
            <a:r>
              <a:rPr lang="en-US" sz="2800" dirty="0" smtClean="0"/>
              <a:t>“Though today some Christians believe that Jesus came to enable us to escape this creation and live eternally in an otherworldly and heavenly dwelling, such an understanding of salvation would have been entirely foreign to Old Testament prophets, to first-century Jews – and to Jesus himself. </a:t>
            </a:r>
            <a:r>
              <a:rPr lang="en-US" sz="2800" dirty="0" smtClean="0">
                <a:solidFill>
                  <a:schemeClr val="accent2">
                    <a:lumMod val="60000"/>
                    <a:lumOff val="40000"/>
                  </a:schemeClr>
                </a:solidFill>
              </a:rPr>
              <a:t>Salvation is not an </a:t>
            </a:r>
            <a:r>
              <a:rPr lang="en-US" sz="2800" i="1" dirty="0" smtClean="0">
                <a:solidFill>
                  <a:schemeClr val="accent2">
                    <a:lumMod val="60000"/>
                    <a:lumOff val="40000"/>
                  </a:schemeClr>
                </a:solidFill>
              </a:rPr>
              <a:t>escape from </a:t>
            </a:r>
            <a:r>
              <a:rPr lang="en-US" sz="2800" dirty="0" smtClean="0">
                <a:solidFill>
                  <a:schemeClr val="accent2">
                    <a:lumMod val="60000"/>
                    <a:lumOff val="40000"/>
                  </a:schemeClr>
                </a:solidFill>
              </a:rPr>
              <a:t>creational life into ‘spiritual’ existence: it is the </a:t>
            </a:r>
            <a:r>
              <a:rPr lang="en-US" sz="2800" u="sng" dirty="0" smtClean="0">
                <a:solidFill>
                  <a:schemeClr val="accent2">
                    <a:lumMod val="60000"/>
                    <a:lumOff val="40000"/>
                  </a:schemeClr>
                </a:solidFill>
              </a:rPr>
              <a:t>restoration of God’s rule</a:t>
            </a:r>
            <a:r>
              <a:rPr lang="en-US" sz="2800" dirty="0" smtClean="0">
                <a:solidFill>
                  <a:schemeClr val="accent2">
                    <a:lumMod val="60000"/>
                    <a:lumOff val="40000"/>
                  </a:schemeClr>
                </a:solidFill>
              </a:rPr>
              <a:t> over all of creation and all of human life.”</a:t>
            </a:r>
          </a:p>
          <a:p>
            <a:pPr algn="r"/>
            <a:r>
              <a:rPr lang="en-US" sz="2400" dirty="0" smtClean="0">
                <a:solidFill>
                  <a:srgbClr val="FFFFFF"/>
                </a:solidFill>
              </a:rPr>
              <a:t>- Bartholomew and </a:t>
            </a:r>
            <a:r>
              <a:rPr lang="en-US" sz="2400" dirty="0" err="1" smtClean="0">
                <a:solidFill>
                  <a:srgbClr val="FFFFFF"/>
                </a:solidFill>
              </a:rPr>
              <a:t>Goheen</a:t>
            </a:r>
            <a:endParaRPr lang="en-US" sz="2400" dirty="0">
              <a:solidFill>
                <a:srgbClr val="FFFFFF"/>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57200" y="171450"/>
            <a:ext cx="8435975" cy="3539431"/>
          </a:xfrm>
          <a:prstGeom prst="rect">
            <a:avLst/>
          </a:prstGeom>
          <a:noFill/>
          <a:ln w="9525">
            <a:noFill/>
            <a:miter lim="800000"/>
            <a:headEnd/>
            <a:tailEnd/>
          </a:ln>
          <a:effectLst/>
        </p:spPr>
        <p:txBody>
          <a:bodyPr wrap="square">
            <a:prstTxWarp prst="textNoShape">
              <a:avLst/>
            </a:prstTxWarp>
            <a:spAutoFit/>
          </a:bodyPr>
          <a:lstStyle/>
          <a:p>
            <a:r>
              <a:rPr lang="en-US" sz="2800" dirty="0" smtClean="0"/>
              <a:t>“The Father, Son and Spirit ‘were happy in themselves, and enjoyed one another before the world was’. But the Father so enjoyed his fellowship with his Son that he wanted to have the goodness of it spread out and communicated or shared with others. The creation was a free choice borne out of nothing but love.”</a:t>
            </a:r>
          </a:p>
          <a:p>
            <a:pPr algn="r"/>
            <a:endParaRPr lang="en-US" sz="2800" dirty="0" smtClean="0">
              <a:solidFill>
                <a:srgbClr val="FFFFFF"/>
              </a:solidFill>
              <a:effectLst/>
            </a:endParaRPr>
          </a:p>
          <a:p>
            <a:pPr algn="r"/>
            <a:r>
              <a:rPr lang="en-US" sz="2000" dirty="0" smtClean="0">
                <a:solidFill>
                  <a:srgbClr val="FFFFFF"/>
                </a:solidFill>
                <a:effectLst/>
              </a:rPr>
              <a:t>- </a:t>
            </a:r>
            <a:r>
              <a:rPr lang="en-US" sz="2000" dirty="0" smtClean="0"/>
              <a:t> Michael Reeves on </a:t>
            </a:r>
            <a:r>
              <a:rPr lang="en-US" sz="2000" i="1" dirty="0" smtClean="0"/>
              <a:t>Richard </a:t>
            </a:r>
            <a:r>
              <a:rPr lang="en-US" sz="2000" i="1" dirty="0" err="1" smtClean="0"/>
              <a:t>Sibbes</a:t>
            </a:r>
            <a:r>
              <a:rPr lang="en-US" sz="2000" i="1" dirty="0" smtClean="0"/>
              <a:t> </a:t>
            </a:r>
            <a:endParaRPr lang="en-US" sz="2000" i="1" dirty="0">
              <a:solidFill>
                <a:srgbClr val="FFFFFF"/>
              </a:solidFill>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57200" y="972800"/>
            <a:ext cx="8435975" cy="1446550"/>
          </a:xfrm>
          <a:prstGeom prst="rect">
            <a:avLst/>
          </a:prstGeom>
          <a:noFill/>
          <a:ln w="9525">
            <a:noFill/>
            <a:miter lim="800000"/>
            <a:headEnd/>
            <a:tailEnd/>
          </a:ln>
          <a:effectLst/>
        </p:spPr>
        <p:txBody>
          <a:bodyPr wrap="square">
            <a:prstTxWarp prst="textNoShape">
              <a:avLst/>
            </a:prstTxWarp>
            <a:spAutoFit/>
          </a:bodyPr>
          <a:lstStyle/>
          <a:p>
            <a:pPr algn="ctr"/>
            <a:r>
              <a:rPr lang="en-US" sz="2800" i="1" dirty="0" smtClean="0"/>
              <a:t>What does it mean to be made in the</a:t>
            </a:r>
          </a:p>
          <a:p>
            <a:pPr algn="ctr"/>
            <a:r>
              <a:rPr lang="en-US" sz="6000" dirty="0" smtClean="0">
                <a:latin typeface="Brush Script MT Italic"/>
                <a:cs typeface="Brush Script MT Italic"/>
              </a:rPr>
              <a:t>Image of God</a:t>
            </a:r>
          </a:p>
        </p:txBody>
      </p:sp>
      <p:sp>
        <p:nvSpPr>
          <p:cNvPr id="3" name="TextBox 2"/>
          <p:cNvSpPr txBox="1"/>
          <p:nvPr/>
        </p:nvSpPr>
        <p:spPr>
          <a:xfrm rot="20477229">
            <a:off x="201051" y="483880"/>
            <a:ext cx="2082045" cy="646331"/>
          </a:xfrm>
          <a:prstGeom prst="rect">
            <a:avLst/>
          </a:prstGeom>
          <a:noFill/>
        </p:spPr>
        <p:txBody>
          <a:bodyPr wrap="none" rtlCol="0">
            <a:spAutoFit/>
          </a:bodyPr>
          <a:lstStyle/>
          <a:p>
            <a:r>
              <a:rPr lang="en-US" sz="3600" dirty="0" smtClean="0">
                <a:solidFill>
                  <a:schemeClr val="accent2">
                    <a:lumMod val="60000"/>
                    <a:lumOff val="40000"/>
                  </a:schemeClr>
                </a:solidFill>
                <a:latin typeface="Times"/>
                <a:cs typeface="Times"/>
              </a:rPr>
              <a:t>Relational</a:t>
            </a:r>
            <a:endParaRPr lang="en-US" sz="3600" dirty="0">
              <a:solidFill>
                <a:schemeClr val="accent2">
                  <a:lumMod val="60000"/>
                  <a:lumOff val="40000"/>
                </a:schemeClr>
              </a:solidFill>
              <a:latin typeface="Times"/>
              <a:cs typeface="Times"/>
            </a:endParaRPr>
          </a:p>
        </p:txBody>
      </p:sp>
      <p:sp>
        <p:nvSpPr>
          <p:cNvPr id="4" name="TextBox 3"/>
          <p:cNvSpPr txBox="1"/>
          <p:nvPr/>
        </p:nvSpPr>
        <p:spPr>
          <a:xfrm rot="21410733">
            <a:off x="3883739" y="124477"/>
            <a:ext cx="1774795" cy="646331"/>
          </a:xfrm>
          <a:prstGeom prst="rect">
            <a:avLst/>
          </a:prstGeom>
          <a:noFill/>
        </p:spPr>
        <p:txBody>
          <a:bodyPr wrap="none" rtlCol="0">
            <a:spAutoFit/>
          </a:bodyPr>
          <a:lstStyle/>
          <a:p>
            <a:r>
              <a:rPr lang="en-US" sz="3600" dirty="0" smtClean="0">
                <a:solidFill>
                  <a:schemeClr val="accent2">
                    <a:lumMod val="60000"/>
                    <a:lumOff val="40000"/>
                  </a:schemeClr>
                </a:solidFill>
                <a:latin typeface="Times"/>
                <a:cs typeface="Times"/>
              </a:rPr>
              <a:t>Spiritual</a:t>
            </a:r>
            <a:endParaRPr lang="en-US" sz="3600" dirty="0">
              <a:solidFill>
                <a:schemeClr val="accent2">
                  <a:lumMod val="60000"/>
                  <a:lumOff val="40000"/>
                </a:schemeClr>
              </a:solidFill>
              <a:latin typeface="Times"/>
              <a:cs typeface="Times"/>
            </a:endParaRPr>
          </a:p>
        </p:txBody>
      </p:sp>
      <p:sp>
        <p:nvSpPr>
          <p:cNvPr id="5" name="TextBox 4"/>
          <p:cNvSpPr txBox="1"/>
          <p:nvPr/>
        </p:nvSpPr>
        <p:spPr>
          <a:xfrm rot="21109971">
            <a:off x="6000980" y="2532426"/>
            <a:ext cx="2159365" cy="646331"/>
          </a:xfrm>
          <a:prstGeom prst="rect">
            <a:avLst/>
          </a:prstGeom>
          <a:noFill/>
        </p:spPr>
        <p:txBody>
          <a:bodyPr wrap="none" rtlCol="0">
            <a:spAutoFit/>
          </a:bodyPr>
          <a:lstStyle/>
          <a:p>
            <a:r>
              <a:rPr lang="en-US" sz="3600" dirty="0" smtClean="0">
                <a:solidFill>
                  <a:schemeClr val="accent2">
                    <a:lumMod val="60000"/>
                    <a:lumOff val="40000"/>
                  </a:schemeClr>
                </a:solidFill>
                <a:latin typeface="Times"/>
                <a:cs typeface="Times"/>
              </a:rPr>
              <a:t>Functional</a:t>
            </a:r>
            <a:endParaRPr lang="en-US" sz="3600" dirty="0">
              <a:solidFill>
                <a:schemeClr val="accent2">
                  <a:lumMod val="60000"/>
                  <a:lumOff val="40000"/>
                </a:schemeClr>
              </a:solidFill>
              <a:latin typeface="Times"/>
              <a:cs typeface="Times"/>
            </a:endParaRPr>
          </a:p>
        </p:txBody>
      </p:sp>
      <p:sp>
        <p:nvSpPr>
          <p:cNvPr id="6" name="TextBox 5"/>
          <p:cNvSpPr txBox="1"/>
          <p:nvPr/>
        </p:nvSpPr>
        <p:spPr>
          <a:xfrm rot="239514">
            <a:off x="1849045" y="2538710"/>
            <a:ext cx="1997286" cy="646331"/>
          </a:xfrm>
          <a:prstGeom prst="rect">
            <a:avLst/>
          </a:prstGeom>
          <a:noFill/>
        </p:spPr>
        <p:txBody>
          <a:bodyPr wrap="none" rtlCol="0">
            <a:spAutoFit/>
          </a:bodyPr>
          <a:lstStyle/>
          <a:p>
            <a:r>
              <a:rPr lang="en-US" sz="3600" dirty="0" smtClean="0">
                <a:solidFill>
                  <a:schemeClr val="accent2">
                    <a:lumMod val="60000"/>
                    <a:lumOff val="40000"/>
                  </a:schemeClr>
                </a:solidFill>
                <a:latin typeface="Times"/>
                <a:cs typeface="Times"/>
              </a:rPr>
              <a:t>Volitional</a:t>
            </a:r>
            <a:endParaRPr lang="en-US" sz="3600" dirty="0">
              <a:solidFill>
                <a:schemeClr val="accent2">
                  <a:lumMod val="60000"/>
                  <a:lumOff val="40000"/>
                </a:schemeClr>
              </a:solidFill>
              <a:latin typeface="Times"/>
              <a:cs typeface="Times"/>
            </a:endParaRPr>
          </a:p>
        </p:txBody>
      </p:sp>
      <p:sp>
        <p:nvSpPr>
          <p:cNvPr id="7" name="TextBox 6"/>
          <p:cNvSpPr txBox="1"/>
          <p:nvPr/>
        </p:nvSpPr>
        <p:spPr>
          <a:xfrm rot="602061">
            <a:off x="7123596" y="330201"/>
            <a:ext cx="1748871" cy="646331"/>
          </a:xfrm>
          <a:prstGeom prst="rect">
            <a:avLst/>
          </a:prstGeom>
          <a:noFill/>
        </p:spPr>
        <p:txBody>
          <a:bodyPr wrap="none" rtlCol="0">
            <a:spAutoFit/>
          </a:bodyPr>
          <a:lstStyle/>
          <a:p>
            <a:r>
              <a:rPr lang="en-US" sz="3600" dirty="0" smtClean="0">
                <a:solidFill>
                  <a:schemeClr val="accent2">
                    <a:lumMod val="60000"/>
                    <a:lumOff val="40000"/>
                  </a:schemeClr>
                </a:solidFill>
                <a:latin typeface="Times"/>
                <a:cs typeface="Times"/>
              </a:rPr>
              <a:t>Rational</a:t>
            </a:r>
            <a:endParaRPr lang="en-US" sz="3600" dirty="0">
              <a:solidFill>
                <a:schemeClr val="accent2">
                  <a:lumMod val="60000"/>
                  <a:lumOff val="40000"/>
                </a:schemeClr>
              </a:solidFill>
              <a:latin typeface="Times"/>
              <a:cs typeface="Time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57200" y="171450"/>
            <a:ext cx="8435975" cy="3539431"/>
          </a:xfrm>
          <a:prstGeom prst="rect">
            <a:avLst/>
          </a:prstGeom>
          <a:noFill/>
          <a:ln w="9525">
            <a:noFill/>
            <a:miter lim="800000"/>
            <a:headEnd/>
            <a:tailEnd/>
          </a:ln>
          <a:effectLst/>
        </p:spPr>
        <p:txBody>
          <a:bodyPr wrap="square">
            <a:prstTxWarp prst="textNoShape">
              <a:avLst/>
            </a:prstTxWarp>
            <a:spAutoFit/>
          </a:bodyPr>
          <a:lstStyle/>
          <a:p>
            <a:r>
              <a:rPr lang="en-US" sz="2800" dirty="0" smtClean="0">
                <a:effectLst/>
              </a:rPr>
              <a:t>“Just </a:t>
            </a:r>
            <a:r>
              <a:rPr lang="en-US" sz="2800" dirty="0">
                <a:effectLst/>
              </a:rPr>
              <a:t>as powerful earthly kings, to indicate their claim to dominion, erect an image of themselves in the provinces of their empire where they do not personally appear, so </a:t>
            </a:r>
            <a:r>
              <a:rPr lang="en-US" sz="2800" dirty="0">
                <a:solidFill>
                  <a:srgbClr val="D99694"/>
                </a:solidFill>
                <a:effectLst/>
              </a:rPr>
              <a:t>man is placed upon earth in God's image as </a:t>
            </a:r>
            <a:r>
              <a:rPr lang="en-US" sz="2800" dirty="0" smtClean="0">
                <a:solidFill>
                  <a:srgbClr val="D99694"/>
                </a:solidFill>
                <a:effectLst/>
              </a:rPr>
              <a:t>God’s sovereign </a:t>
            </a:r>
            <a:r>
              <a:rPr lang="en-US" sz="2800" dirty="0">
                <a:solidFill>
                  <a:srgbClr val="D99694"/>
                </a:solidFill>
                <a:effectLst/>
              </a:rPr>
              <a:t>emblem</a:t>
            </a:r>
            <a:r>
              <a:rPr lang="en-US" sz="2800" dirty="0">
                <a:effectLst/>
              </a:rPr>
              <a:t>. He is really only </a:t>
            </a:r>
            <a:r>
              <a:rPr lang="en-US" sz="2800" dirty="0" smtClean="0">
                <a:solidFill>
                  <a:srgbClr val="D99694"/>
                </a:solidFill>
                <a:effectLst/>
              </a:rPr>
              <a:t>God’s representative</a:t>
            </a:r>
            <a:r>
              <a:rPr lang="en-US" sz="2800" dirty="0">
                <a:effectLst/>
              </a:rPr>
              <a:t>, summoned to maintain and enforce God's claim to dominion over the earth</a:t>
            </a:r>
            <a:r>
              <a:rPr lang="en-US" sz="2800" dirty="0" smtClean="0">
                <a:effectLst/>
              </a:rPr>
              <a:t>.”</a:t>
            </a:r>
            <a:endParaRPr lang="en-US" sz="2800" dirty="0" smtClean="0">
              <a:effectLst>
                <a:outerShdw blurRad="38100" dist="38100" dir="2700000" algn="tl">
                  <a:srgbClr val="000000"/>
                </a:outerShdw>
              </a:effectLst>
            </a:endParaRPr>
          </a:p>
          <a:p>
            <a:pPr algn="r"/>
            <a:r>
              <a:rPr lang="en-US" sz="2000" dirty="0" smtClean="0">
                <a:solidFill>
                  <a:srgbClr val="FFFFFF"/>
                </a:solidFill>
                <a:effectLst/>
              </a:rPr>
              <a:t>- G</a:t>
            </a:r>
            <a:r>
              <a:rPr lang="en-US" sz="2000" dirty="0">
                <a:solidFill>
                  <a:srgbClr val="FFFFFF"/>
                </a:solidFill>
                <a:effectLst/>
              </a:rPr>
              <a:t>. Von </a:t>
            </a:r>
            <a:r>
              <a:rPr lang="en-US" sz="2000" dirty="0" err="1">
                <a:solidFill>
                  <a:srgbClr val="FFFFFF"/>
                </a:solidFill>
                <a:effectLst/>
              </a:rPr>
              <a:t>Rad</a:t>
            </a:r>
            <a:endParaRPr lang="en-US" sz="2000" dirty="0">
              <a:solidFill>
                <a:srgbClr val="FFFFFF"/>
              </a:solidFill>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Isosceles Triangle 2"/>
          <p:cNvSpPr/>
          <p:nvPr/>
        </p:nvSpPr>
        <p:spPr>
          <a:xfrm>
            <a:off x="2881226" y="895350"/>
            <a:ext cx="3733800" cy="262890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42520" y="171450"/>
            <a:ext cx="3831548" cy="461665"/>
          </a:xfrm>
          <a:prstGeom prst="rect">
            <a:avLst/>
          </a:prstGeom>
          <a:noFill/>
        </p:spPr>
        <p:txBody>
          <a:bodyPr wrap="none" rtlCol="0">
            <a:spAutoFit/>
          </a:bodyPr>
          <a:lstStyle/>
          <a:p>
            <a:r>
              <a:rPr lang="en-US" sz="2400" dirty="0" smtClean="0">
                <a:solidFill>
                  <a:schemeClr val="tx1">
                    <a:lumMod val="75000"/>
                  </a:schemeClr>
                </a:solidFill>
              </a:rPr>
              <a:t>Man’s Essential Relationships</a:t>
            </a:r>
            <a:endParaRPr lang="en-US" sz="2400" dirty="0">
              <a:solidFill>
                <a:schemeClr val="tx1">
                  <a:lumMod val="75000"/>
                </a:schemeClr>
              </a:solidFill>
            </a:endParaRPr>
          </a:p>
        </p:txBody>
      </p:sp>
      <p:sp>
        <p:nvSpPr>
          <p:cNvPr id="5" name="TextBox 4"/>
          <p:cNvSpPr txBox="1"/>
          <p:nvPr/>
        </p:nvSpPr>
        <p:spPr>
          <a:xfrm>
            <a:off x="4219678" y="285750"/>
            <a:ext cx="961922" cy="646331"/>
          </a:xfrm>
          <a:prstGeom prst="rect">
            <a:avLst/>
          </a:prstGeom>
          <a:noFill/>
        </p:spPr>
        <p:txBody>
          <a:bodyPr wrap="none" rtlCol="0">
            <a:spAutoFit/>
          </a:bodyPr>
          <a:lstStyle/>
          <a:p>
            <a:r>
              <a:rPr lang="en-US" sz="3600" dirty="0" smtClean="0"/>
              <a:t>God</a:t>
            </a:r>
            <a:endParaRPr lang="en-US" sz="3600" dirty="0"/>
          </a:p>
        </p:txBody>
      </p:sp>
      <p:sp>
        <p:nvSpPr>
          <p:cNvPr id="6" name="TextBox 5"/>
          <p:cNvSpPr txBox="1"/>
          <p:nvPr/>
        </p:nvSpPr>
        <p:spPr>
          <a:xfrm>
            <a:off x="4290927" y="2209800"/>
            <a:ext cx="877163" cy="646331"/>
          </a:xfrm>
          <a:prstGeom prst="rect">
            <a:avLst/>
          </a:prstGeom>
          <a:noFill/>
        </p:spPr>
        <p:txBody>
          <a:bodyPr wrap="none" rtlCol="0">
            <a:spAutoFit/>
          </a:bodyPr>
          <a:lstStyle/>
          <a:p>
            <a:r>
              <a:rPr lang="en-US" sz="3600" dirty="0" smtClean="0"/>
              <a:t>Self</a:t>
            </a:r>
            <a:endParaRPr lang="en-US" sz="3600" dirty="0"/>
          </a:p>
        </p:txBody>
      </p:sp>
      <p:sp>
        <p:nvSpPr>
          <p:cNvPr id="7" name="TextBox 6"/>
          <p:cNvSpPr txBox="1"/>
          <p:nvPr/>
        </p:nvSpPr>
        <p:spPr>
          <a:xfrm>
            <a:off x="6629400" y="3220819"/>
            <a:ext cx="1043074" cy="646331"/>
          </a:xfrm>
          <a:prstGeom prst="rect">
            <a:avLst/>
          </a:prstGeom>
          <a:noFill/>
        </p:spPr>
        <p:txBody>
          <a:bodyPr wrap="none" rtlCol="0">
            <a:spAutoFit/>
          </a:bodyPr>
          <a:lstStyle/>
          <a:p>
            <a:r>
              <a:rPr lang="en-US" sz="3600" dirty="0" smtClean="0"/>
              <a:t>Man</a:t>
            </a:r>
            <a:endParaRPr lang="en-US" sz="3600" dirty="0"/>
          </a:p>
        </p:txBody>
      </p:sp>
      <p:sp>
        <p:nvSpPr>
          <p:cNvPr id="8" name="TextBox 7"/>
          <p:cNvSpPr txBox="1"/>
          <p:nvPr/>
        </p:nvSpPr>
        <p:spPr>
          <a:xfrm>
            <a:off x="1438018" y="3281876"/>
            <a:ext cx="1328909" cy="646331"/>
          </a:xfrm>
          <a:prstGeom prst="rect">
            <a:avLst/>
          </a:prstGeom>
          <a:noFill/>
        </p:spPr>
        <p:txBody>
          <a:bodyPr wrap="none" rtlCol="0">
            <a:spAutoFit/>
          </a:bodyPr>
          <a:lstStyle/>
          <a:p>
            <a:r>
              <a:rPr lang="en-US" sz="3600" dirty="0" smtClean="0"/>
              <a:t>World</a:t>
            </a:r>
            <a:endParaRPr lang="en-US" sz="36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Isosceles Triangle 2"/>
          <p:cNvSpPr/>
          <p:nvPr/>
        </p:nvSpPr>
        <p:spPr>
          <a:xfrm>
            <a:off x="2881226" y="895350"/>
            <a:ext cx="3733800" cy="262890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42520" y="171450"/>
            <a:ext cx="3831548" cy="461665"/>
          </a:xfrm>
          <a:prstGeom prst="rect">
            <a:avLst/>
          </a:prstGeom>
          <a:noFill/>
        </p:spPr>
        <p:txBody>
          <a:bodyPr wrap="none" rtlCol="0">
            <a:spAutoFit/>
          </a:bodyPr>
          <a:lstStyle/>
          <a:p>
            <a:r>
              <a:rPr lang="en-US" sz="2400" dirty="0" smtClean="0">
                <a:solidFill>
                  <a:schemeClr val="tx1">
                    <a:lumMod val="75000"/>
                  </a:schemeClr>
                </a:solidFill>
              </a:rPr>
              <a:t>Man’s Essential Relationships</a:t>
            </a:r>
            <a:endParaRPr lang="en-US" sz="2400" dirty="0">
              <a:solidFill>
                <a:schemeClr val="tx1">
                  <a:lumMod val="75000"/>
                </a:schemeClr>
              </a:solidFill>
            </a:endParaRPr>
          </a:p>
        </p:txBody>
      </p:sp>
      <p:sp>
        <p:nvSpPr>
          <p:cNvPr id="5" name="TextBox 4"/>
          <p:cNvSpPr txBox="1"/>
          <p:nvPr/>
        </p:nvSpPr>
        <p:spPr>
          <a:xfrm>
            <a:off x="4219678" y="285750"/>
            <a:ext cx="961922" cy="646331"/>
          </a:xfrm>
          <a:prstGeom prst="rect">
            <a:avLst/>
          </a:prstGeom>
          <a:noFill/>
        </p:spPr>
        <p:txBody>
          <a:bodyPr wrap="none" rtlCol="0">
            <a:spAutoFit/>
          </a:bodyPr>
          <a:lstStyle/>
          <a:p>
            <a:r>
              <a:rPr lang="en-US" sz="3600" dirty="0" smtClean="0">
                <a:solidFill>
                  <a:schemeClr val="accent2">
                    <a:lumMod val="60000"/>
                    <a:lumOff val="40000"/>
                  </a:schemeClr>
                </a:solidFill>
              </a:rPr>
              <a:t>God</a:t>
            </a:r>
            <a:endParaRPr lang="en-US" sz="3600" dirty="0">
              <a:solidFill>
                <a:schemeClr val="accent2">
                  <a:lumMod val="60000"/>
                  <a:lumOff val="40000"/>
                </a:schemeClr>
              </a:solidFill>
            </a:endParaRPr>
          </a:p>
        </p:txBody>
      </p:sp>
      <p:sp>
        <p:nvSpPr>
          <p:cNvPr id="6" name="TextBox 5"/>
          <p:cNvSpPr txBox="1"/>
          <p:nvPr/>
        </p:nvSpPr>
        <p:spPr>
          <a:xfrm>
            <a:off x="4290927" y="2209800"/>
            <a:ext cx="877163" cy="646331"/>
          </a:xfrm>
          <a:prstGeom prst="rect">
            <a:avLst/>
          </a:prstGeom>
          <a:noFill/>
        </p:spPr>
        <p:txBody>
          <a:bodyPr wrap="none" rtlCol="0">
            <a:spAutoFit/>
          </a:bodyPr>
          <a:lstStyle/>
          <a:p>
            <a:r>
              <a:rPr lang="en-US" sz="3600" dirty="0" smtClean="0">
                <a:solidFill>
                  <a:srgbClr val="D99694"/>
                </a:solidFill>
              </a:rPr>
              <a:t>Self</a:t>
            </a:r>
            <a:endParaRPr lang="en-US" sz="3600" dirty="0">
              <a:solidFill>
                <a:srgbClr val="D99694"/>
              </a:solidFill>
            </a:endParaRPr>
          </a:p>
        </p:txBody>
      </p:sp>
      <p:sp>
        <p:nvSpPr>
          <p:cNvPr id="7" name="TextBox 6"/>
          <p:cNvSpPr txBox="1"/>
          <p:nvPr/>
        </p:nvSpPr>
        <p:spPr>
          <a:xfrm>
            <a:off x="6629400" y="3220819"/>
            <a:ext cx="1043074" cy="646331"/>
          </a:xfrm>
          <a:prstGeom prst="rect">
            <a:avLst/>
          </a:prstGeom>
          <a:noFill/>
        </p:spPr>
        <p:txBody>
          <a:bodyPr wrap="none" rtlCol="0">
            <a:spAutoFit/>
          </a:bodyPr>
          <a:lstStyle/>
          <a:p>
            <a:r>
              <a:rPr lang="en-US" sz="3600" dirty="0" smtClean="0"/>
              <a:t>Man</a:t>
            </a:r>
            <a:endParaRPr lang="en-US" sz="3600" dirty="0"/>
          </a:p>
        </p:txBody>
      </p:sp>
      <p:sp>
        <p:nvSpPr>
          <p:cNvPr id="8" name="TextBox 7"/>
          <p:cNvSpPr txBox="1"/>
          <p:nvPr/>
        </p:nvSpPr>
        <p:spPr>
          <a:xfrm>
            <a:off x="1438018" y="3281876"/>
            <a:ext cx="1328909" cy="646331"/>
          </a:xfrm>
          <a:prstGeom prst="rect">
            <a:avLst/>
          </a:prstGeom>
          <a:noFill/>
        </p:spPr>
        <p:txBody>
          <a:bodyPr wrap="none" rtlCol="0">
            <a:spAutoFit/>
          </a:bodyPr>
          <a:lstStyle/>
          <a:p>
            <a:r>
              <a:rPr lang="en-US" sz="3600" dirty="0" smtClean="0"/>
              <a:t>World</a:t>
            </a:r>
            <a:endParaRPr lang="en-US" sz="36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Isosceles Triangle 2"/>
          <p:cNvSpPr/>
          <p:nvPr/>
        </p:nvSpPr>
        <p:spPr>
          <a:xfrm>
            <a:off x="3124200" y="590550"/>
            <a:ext cx="2986174" cy="181862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42520" y="171450"/>
            <a:ext cx="3831548" cy="461665"/>
          </a:xfrm>
          <a:prstGeom prst="rect">
            <a:avLst/>
          </a:prstGeom>
          <a:noFill/>
        </p:spPr>
        <p:txBody>
          <a:bodyPr wrap="none" rtlCol="0">
            <a:spAutoFit/>
          </a:bodyPr>
          <a:lstStyle/>
          <a:p>
            <a:r>
              <a:rPr lang="en-US" sz="2400" dirty="0" smtClean="0">
                <a:solidFill>
                  <a:schemeClr val="tx1">
                    <a:lumMod val="75000"/>
                  </a:schemeClr>
                </a:solidFill>
              </a:rPr>
              <a:t>Man’s Essential Relationships</a:t>
            </a:r>
            <a:endParaRPr lang="en-US" sz="2400" dirty="0">
              <a:solidFill>
                <a:schemeClr val="tx1">
                  <a:lumMod val="75000"/>
                </a:schemeClr>
              </a:solidFill>
            </a:endParaRPr>
          </a:p>
        </p:txBody>
      </p:sp>
      <p:sp>
        <p:nvSpPr>
          <p:cNvPr id="5" name="TextBox 4"/>
          <p:cNvSpPr txBox="1"/>
          <p:nvPr/>
        </p:nvSpPr>
        <p:spPr>
          <a:xfrm>
            <a:off x="4191000" y="143530"/>
            <a:ext cx="789198" cy="523220"/>
          </a:xfrm>
          <a:prstGeom prst="rect">
            <a:avLst/>
          </a:prstGeom>
          <a:noFill/>
        </p:spPr>
        <p:txBody>
          <a:bodyPr wrap="none" rtlCol="0">
            <a:spAutoFit/>
          </a:bodyPr>
          <a:lstStyle/>
          <a:p>
            <a:r>
              <a:rPr lang="en-US" sz="2800" dirty="0" smtClean="0">
                <a:solidFill>
                  <a:srgbClr val="D99694"/>
                </a:solidFill>
              </a:rPr>
              <a:t>God</a:t>
            </a:r>
            <a:endParaRPr lang="en-US" sz="2800" dirty="0">
              <a:solidFill>
                <a:srgbClr val="D99694"/>
              </a:solidFill>
            </a:endParaRPr>
          </a:p>
        </p:txBody>
      </p:sp>
      <p:sp>
        <p:nvSpPr>
          <p:cNvPr id="6" name="TextBox 5"/>
          <p:cNvSpPr txBox="1"/>
          <p:nvPr/>
        </p:nvSpPr>
        <p:spPr>
          <a:xfrm>
            <a:off x="4290927" y="1362730"/>
            <a:ext cx="723275" cy="523220"/>
          </a:xfrm>
          <a:prstGeom prst="rect">
            <a:avLst/>
          </a:prstGeom>
          <a:noFill/>
        </p:spPr>
        <p:txBody>
          <a:bodyPr wrap="none" rtlCol="0">
            <a:spAutoFit/>
          </a:bodyPr>
          <a:lstStyle/>
          <a:p>
            <a:r>
              <a:rPr lang="en-US" sz="2800" dirty="0" smtClean="0">
                <a:solidFill>
                  <a:srgbClr val="D99694"/>
                </a:solidFill>
              </a:rPr>
              <a:t>Self</a:t>
            </a:r>
            <a:endParaRPr lang="en-US" sz="2800" dirty="0">
              <a:solidFill>
                <a:srgbClr val="D99694"/>
              </a:solidFill>
            </a:endParaRPr>
          </a:p>
        </p:txBody>
      </p:sp>
      <p:sp>
        <p:nvSpPr>
          <p:cNvPr id="7" name="TextBox 6"/>
          <p:cNvSpPr txBox="1"/>
          <p:nvPr/>
        </p:nvSpPr>
        <p:spPr>
          <a:xfrm>
            <a:off x="6096000" y="2038350"/>
            <a:ext cx="1043074" cy="646331"/>
          </a:xfrm>
          <a:prstGeom prst="rect">
            <a:avLst/>
          </a:prstGeom>
          <a:noFill/>
        </p:spPr>
        <p:txBody>
          <a:bodyPr wrap="none" rtlCol="0">
            <a:spAutoFit/>
          </a:bodyPr>
          <a:lstStyle/>
          <a:p>
            <a:r>
              <a:rPr lang="en-US" sz="3600" dirty="0" smtClean="0">
                <a:solidFill>
                  <a:srgbClr val="B3A2C7"/>
                </a:solidFill>
              </a:rPr>
              <a:t>Man</a:t>
            </a:r>
            <a:endParaRPr lang="en-US" sz="3600" dirty="0">
              <a:solidFill>
                <a:srgbClr val="B3A2C7"/>
              </a:solidFill>
            </a:endParaRPr>
          </a:p>
        </p:txBody>
      </p:sp>
      <p:sp>
        <p:nvSpPr>
          <p:cNvPr id="8" name="TextBox 7"/>
          <p:cNvSpPr txBox="1"/>
          <p:nvPr/>
        </p:nvSpPr>
        <p:spPr>
          <a:xfrm>
            <a:off x="1871491" y="2077819"/>
            <a:ext cx="1328909" cy="646331"/>
          </a:xfrm>
          <a:prstGeom prst="rect">
            <a:avLst/>
          </a:prstGeom>
          <a:noFill/>
        </p:spPr>
        <p:txBody>
          <a:bodyPr wrap="none" rtlCol="0">
            <a:spAutoFit/>
          </a:bodyPr>
          <a:lstStyle/>
          <a:p>
            <a:r>
              <a:rPr lang="en-US" sz="3600" dirty="0" smtClean="0">
                <a:solidFill>
                  <a:schemeClr val="accent1">
                    <a:lumMod val="60000"/>
                    <a:lumOff val="40000"/>
                  </a:schemeClr>
                </a:solidFill>
              </a:rPr>
              <a:t>World</a:t>
            </a:r>
            <a:endParaRPr lang="en-US" sz="3600" dirty="0">
              <a:solidFill>
                <a:schemeClr val="accent1">
                  <a:lumMod val="60000"/>
                  <a:lumOff val="40000"/>
                </a:schemeClr>
              </a:solidFill>
            </a:endParaRPr>
          </a:p>
        </p:txBody>
      </p:sp>
      <p:sp>
        <p:nvSpPr>
          <p:cNvPr id="9" name="TextBox 8"/>
          <p:cNvSpPr txBox="1"/>
          <p:nvPr/>
        </p:nvSpPr>
        <p:spPr>
          <a:xfrm>
            <a:off x="2743200" y="2571750"/>
            <a:ext cx="1078540" cy="584776"/>
          </a:xfrm>
          <a:prstGeom prst="rect">
            <a:avLst/>
          </a:prstGeom>
          <a:noFill/>
        </p:spPr>
        <p:txBody>
          <a:bodyPr wrap="none" rtlCol="0">
            <a:spAutoFit/>
          </a:bodyPr>
          <a:lstStyle/>
          <a:p>
            <a:r>
              <a:rPr lang="en-US" sz="3200" dirty="0" smtClean="0">
                <a:solidFill>
                  <a:srgbClr val="95B3D7"/>
                </a:solidFill>
              </a:rPr>
              <a:t>Work</a:t>
            </a:r>
            <a:endParaRPr lang="en-US" sz="3200" dirty="0">
              <a:solidFill>
                <a:srgbClr val="95B3D7"/>
              </a:solidFill>
            </a:endParaRPr>
          </a:p>
        </p:txBody>
      </p:sp>
      <p:sp>
        <p:nvSpPr>
          <p:cNvPr id="10" name="TextBox 9"/>
          <p:cNvSpPr txBox="1"/>
          <p:nvPr/>
        </p:nvSpPr>
        <p:spPr>
          <a:xfrm>
            <a:off x="759678" y="2571750"/>
            <a:ext cx="1602522" cy="584776"/>
          </a:xfrm>
          <a:prstGeom prst="rect">
            <a:avLst/>
          </a:prstGeom>
          <a:noFill/>
        </p:spPr>
        <p:txBody>
          <a:bodyPr wrap="none" rtlCol="0">
            <a:spAutoFit/>
          </a:bodyPr>
          <a:lstStyle/>
          <a:p>
            <a:r>
              <a:rPr lang="en-US" sz="3200" dirty="0" smtClean="0">
                <a:solidFill>
                  <a:srgbClr val="95B3D7"/>
                </a:solidFill>
              </a:rPr>
              <a:t>Creation</a:t>
            </a:r>
            <a:endParaRPr lang="en-US" sz="3200" dirty="0">
              <a:solidFill>
                <a:srgbClr val="95B3D7"/>
              </a:solidFill>
            </a:endParaRPr>
          </a:p>
        </p:txBody>
      </p:sp>
      <p:sp>
        <p:nvSpPr>
          <p:cNvPr id="11" name="TextBox 10"/>
          <p:cNvSpPr txBox="1"/>
          <p:nvPr/>
        </p:nvSpPr>
        <p:spPr>
          <a:xfrm>
            <a:off x="6781800" y="2571750"/>
            <a:ext cx="1654820" cy="584776"/>
          </a:xfrm>
          <a:prstGeom prst="rect">
            <a:avLst/>
          </a:prstGeom>
          <a:noFill/>
        </p:spPr>
        <p:txBody>
          <a:bodyPr wrap="none" rtlCol="0">
            <a:spAutoFit/>
          </a:bodyPr>
          <a:lstStyle/>
          <a:p>
            <a:r>
              <a:rPr lang="en-US" sz="3200" dirty="0" smtClean="0">
                <a:solidFill>
                  <a:schemeClr val="accent4">
                    <a:lumMod val="60000"/>
                    <a:lumOff val="40000"/>
                  </a:schemeClr>
                </a:solidFill>
              </a:rPr>
              <a:t>Societies</a:t>
            </a:r>
            <a:endParaRPr lang="en-US" sz="3200" dirty="0">
              <a:solidFill>
                <a:schemeClr val="accent4">
                  <a:lumMod val="60000"/>
                  <a:lumOff val="40000"/>
                </a:schemeClr>
              </a:solidFill>
            </a:endParaRPr>
          </a:p>
        </p:txBody>
      </p:sp>
      <p:sp>
        <p:nvSpPr>
          <p:cNvPr id="12" name="TextBox 11"/>
          <p:cNvSpPr txBox="1"/>
          <p:nvPr/>
        </p:nvSpPr>
        <p:spPr>
          <a:xfrm>
            <a:off x="4152984" y="2571750"/>
            <a:ext cx="2400216" cy="584776"/>
          </a:xfrm>
          <a:prstGeom prst="rect">
            <a:avLst/>
          </a:prstGeom>
          <a:noFill/>
        </p:spPr>
        <p:txBody>
          <a:bodyPr wrap="none" rtlCol="0">
            <a:spAutoFit/>
          </a:bodyPr>
          <a:lstStyle/>
          <a:p>
            <a:r>
              <a:rPr lang="en-US" sz="3200" dirty="0" smtClean="0">
                <a:solidFill>
                  <a:srgbClr val="B3A2C7"/>
                </a:solidFill>
              </a:rPr>
              <a:t>Relationships</a:t>
            </a:r>
            <a:endParaRPr lang="en-US" sz="3200" dirty="0">
              <a:solidFill>
                <a:srgbClr val="B3A2C7"/>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28600" y="209550"/>
            <a:ext cx="8675687" cy="2616101"/>
          </a:xfrm>
          <a:prstGeom prst="rect">
            <a:avLst/>
          </a:prstGeom>
          <a:noFill/>
          <a:ln w="9525">
            <a:noFill/>
            <a:miter lim="800000"/>
            <a:headEnd/>
            <a:tailEnd/>
          </a:ln>
          <a:effectLst/>
        </p:spPr>
        <p:txBody>
          <a:bodyPr wrap="square">
            <a:prstTxWarp prst="textNoShape">
              <a:avLst/>
            </a:prstTxWarp>
            <a:spAutoFit/>
          </a:bodyPr>
          <a:lstStyle/>
          <a:p>
            <a:r>
              <a:rPr lang="en-US" sz="3600" dirty="0" smtClean="0"/>
              <a:t>He </a:t>
            </a:r>
            <a:r>
              <a:rPr lang="en-US" sz="3200" dirty="0" smtClean="0"/>
              <a:t>(offspring of the woman) </a:t>
            </a:r>
            <a:r>
              <a:rPr lang="en-US" sz="3600" dirty="0" smtClean="0"/>
              <a:t>will</a:t>
            </a:r>
          </a:p>
          <a:p>
            <a:r>
              <a:rPr lang="en-US" sz="3600" dirty="0" smtClean="0"/>
              <a:t>crush your </a:t>
            </a:r>
            <a:r>
              <a:rPr lang="en-US" sz="3200" dirty="0" smtClean="0"/>
              <a:t>(serpent) </a:t>
            </a:r>
            <a:r>
              <a:rPr lang="en-US" sz="3600" u="sng" dirty="0" smtClean="0"/>
              <a:t>head</a:t>
            </a:r>
            <a:r>
              <a:rPr lang="en-US" sz="3600" dirty="0" smtClean="0"/>
              <a:t>, </a:t>
            </a:r>
          </a:p>
          <a:p>
            <a:r>
              <a:rPr lang="en-US" sz="3600" dirty="0" smtClean="0"/>
              <a:t>and you </a:t>
            </a:r>
            <a:r>
              <a:rPr lang="en-US" sz="3200" dirty="0" smtClean="0"/>
              <a:t>(serpent) </a:t>
            </a:r>
            <a:r>
              <a:rPr lang="en-US" sz="3600" dirty="0" smtClean="0"/>
              <a:t>shall strike his </a:t>
            </a:r>
            <a:r>
              <a:rPr lang="en-US" sz="3600" u="sng" dirty="0" smtClean="0"/>
              <a:t>heel</a:t>
            </a:r>
            <a:r>
              <a:rPr lang="en-US" sz="3600" dirty="0" smtClean="0"/>
              <a:t>.</a:t>
            </a:r>
          </a:p>
          <a:p>
            <a:pPr algn="r"/>
            <a:endParaRPr lang="en-US" sz="2800" dirty="0" smtClean="0">
              <a:solidFill>
                <a:srgbClr val="FFFFFF"/>
              </a:solidFill>
            </a:endParaRPr>
          </a:p>
          <a:p>
            <a:pPr algn="r"/>
            <a:r>
              <a:rPr lang="en-US" sz="2800" dirty="0" smtClean="0">
                <a:solidFill>
                  <a:srgbClr val="FFFFFF"/>
                </a:solidFill>
              </a:rPr>
              <a:t>Genesis 3:15</a:t>
            </a:r>
            <a:endParaRPr lang="en-US" sz="2800" dirty="0">
              <a:solidFill>
                <a:srgbClr val="FFFFFF"/>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28600" y="57150"/>
            <a:ext cx="8675687" cy="4339650"/>
          </a:xfrm>
          <a:prstGeom prst="rect">
            <a:avLst/>
          </a:prstGeom>
          <a:noFill/>
          <a:ln w="9525">
            <a:noFill/>
            <a:miter lim="800000"/>
            <a:headEnd/>
            <a:tailEnd/>
          </a:ln>
          <a:effectLst/>
        </p:spPr>
        <p:txBody>
          <a:bodyPr wrap="square">
            <a:prstTxWarp prst="textNoShape">
              <a:avLst/>
            </a:prstTxWarp>
            <a:spAutoFit/>
          </a:bodyPr>
          <a:lstStyle/>
          <a:p>
            <a:r>
              <a:rPr lang="en-US" sz="2800" dirty="0" smtClean="0"/>
              <a:t>“</a:t>
            </a:r>
            <a:r>
              <a:rPr lang="en-US" sz="2800" dirty="0" smtClean="0"/>
              <a:t>That is why </a:t>
            </a:r>
            <a:r>
              <a:rPr lang="en-US" sz="2800" u="sng" dirty="0" smtClean="0"/>
              <a:t>faith</a:t>
            </a:r>
            <a:r>
              <a:rPr lang="en-US" sz="2800" dirty="0" smtClean="0"/>
              <a:t>, wherever it develops into </a:t>
            </a:r>
            <a:r>
              <a:rPr lang="en-US" sz="2800" u="sng" dirty="0" smtClean="0"/>
              <a:t>hope</a:t>
            </a:r>
            <a:r>
              <a:rPr lang="en-US" sz="2800" dirty="0" smtClean="0"/>
              <a:t>, causes not rest but </a:t>
            </a:r>
            <a:r>
              <a:rPr lang="en-US" sz="2800" dirty="0" smtClean="0">
                <a:solidFill>
                  <a:schemeClr val="accent2">
                    <a:lumMod val="60000"/>
                    <a:lumOff val="40000"/>
                  </a:schemeClr>
                </a:solidFill>
              </a:rPr>
              <a:t>unrest</a:t>
            </a:r>
            <a:r>
              <a:rPr lang="en-US" sz="2800" dirty="0" smtClean="0"/>
              <a:t>, not patience but </a:t>
            </a:r>
            <a:r>
              <a:rPr lang="en-US" sz="2800" dirty="0" smtClean="0">
                <a:solidFill>
                  <a:srgbClr val="D99694"/>
                </a:solidFill>
              </a:rPr>
              <a:t>impatience</a:t>
            </a:r>
            <a:r>
              <a:rPr lang="en-US" sz="2800" dirty="0" smtClean="0"/>
              <a:t>. It does not calm the unquiet heart, but is itself this </a:t>
            </a:r>
            <a:r>
              <a:rPr lang="en-US" sz="2800" dirty="0" smtClean="0">
                <a:solidFill>
                  <a:srgbClr val="D99694"/>
                </a:solidFill>
              </a:rPr>
              <a:t>unquiet heart </a:t>
            </a:r>
            <a:r>
              <a:rPr lang="en-US" sz="2800" dirty="0" smtClean="0"/>
              <a:t>in man. Those who hope in Christ can </a:t>
            </a:r>
            <a:r>
              <a:rPr lang="en-US" sz="2800" dirty="0" smtClean="0">
                <a:solidFill>
                  <a:srgbClr val="D99694"/>
                </a:solidFill>
              </a:rPr>
              <a:t>no longer put up with reality as it is</a:t>
            </a:r>
            <a:r>
              <a:rPr lang="en-US" sz="2800" dirty="0" smtClean="0"/>
              <a:t>, but begin to </a:t>
            </a:r>
            <a:r>
              <a:rPr lang="en-US" sz="2800" dirty="0" smtClean="0">
                <a:solidFill>
                  <a:srgbClr val="D99694"/>
                </a:solidFill>
              </a:rPr>
              <a:t>suffer </a:t>
            </a:r>
            <a:r>
              <a:rPr lang="en-US" sz="2800" dirty="0" smtClean="0"/>
              <a:t>under it, </a:t>
            </a:r>
            <a:r>
              <a:rPr lang="en-US" sz="2800" dirty="0" smtClean="0"/>
              <a:t>to </a:t>
            </a:r>
            <a:r>
              <a:rPr lang="en-US" sz="2800" dirty="0" smtClean="0">
                <a:solidFill>
                  <a:srgbClr val="D99694"/>
                </a:solidFill>
              </a:rPr>
              <a:t>contradict </a:t>
            </a:r>
            <a:r>
              <a:rPr lang="en-US" sz="2800" dirty="0" smtClean="0"/>
              <a:t>it. Peace with God means conflict with the world, for </a:t>
            </a:r>
            <a:r>
              <a:rPr lang="en-US" sz="2800" dirty="0" smtClean="0">
                <a:solidFill>
                  <a:srgbClr val="D99694"/>
                </a:solidFill>
              </a:rPr>
              <a:t>the goad of the promised future stabs inexorably into the flesh of every unfulfilled present</a:t>
            </a:r>
            <a:r>
              <a:rPr lang="en-US" sz="2800" dirty="0" smtClean="0"/>
              <a:t>.</a:t>
            </a:r>
            <a:r>
              <a:rPr lang="en-US" sz="2800" dirty="0" smtClean="0"/>
              <a:t>”</a:t>
            </a:r>
          </a:p>
          <a:p>
            <a:endParaRPr lang="en-US" sz="2800" dirty="0" smtClean="0">
              <a:solidFill>
                <a:schemeClr val="hlink"/>
              </a:solidFill>
            </a:endParaRPr>
          </a:p>
          <a:p>
            <a:pPr algn="r"/>
            <a:r>
              <a:rPr lang="en-US" sz="2400" dirty="0" smtClean="0">
                <a:solidFill>
                  <a:srgbClr val="FFFFFF"/>
                </a:solidFill>
              </a:rPr>
              <a:t>-</a:t>
            </a:r>
            <a:r>
              <a:rPr lang="en-US" sz="2400" dirty="0" smtClean="0">
                <a:solidFill>
                  <a:srgbClr val="FFFFFF"/>
                </a:solidFill>
              </a:rPr>
              <a:t> </a:t>
            </a:r>
            <a:r>
              <a:rPr lang="en-US" sz="2400" dirty="0" err="1" smtClean="0"/>
              <a:t>Jürgen</a:t>
            </a:r>
            <a:r>
              <a:rPr lang="en-US" sz="2400" dirty="0" smtClean="0"/>
              <a:t> </a:t>
            </a:r>
            <a:r>
              <a:rPr lang="en-US" sz="2400" dirty="0" err="1" smtClean="0">
                <a:solidFill>
                  <a:srgbClr val="FFFFFF"/>
                </a:solidFill>
              </a:rPr>
              <a:t>Moltmann</a:t>
            </a:r>
            <a:endParaRPr lang="en-US" sz="2400" dirty="0">
              <a:solidFill>
                <a:srgbClr val="FFFFFF"/>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1479</TotalTime>
  <Words>487</Words>
  <Application>Microsoft Macintosh PowerPoint</Application>
  <PresentationFormat>On-screen Show (16:9)</PresentationFormat>
  <Paragraphs>55</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Creation and the Fall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Melanie Lim</dc:creator>
  <cp:lastModifiedBy>Melanie Lim</cp:lastModifiedBy>
  <cp:revision>46</cp:revision>
  <dcterms:created xsi:type="dcterms:W3CDTF">2018-07-28T13:16:31Z</dcterms:created>
  <dcterms:modified xsi:type="dcterms:W3CDTF">2018-07-28T13:22:40Z</dcterms:modified>
</cp:coreProperties>
</file>