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4075" y="11493"/>
            <a:ext cx="12213675" cy="718109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Rectangle 5"/>
          <p:cNvSpPr/>
          <p:nvPr/>
        </p:nvSpPr>
        <p:spPr>
          <a:xfrm>
            <a:off x="190500" y="3052763"/>
            <a:ext cx="5130800" cy="36028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" name="TextBox 3"/>
          <p:cNvSpPr txBox="1"/>
          <p:nvPr/>
        </p:nvSpPr>
        <p:spPr>
          <a:xfrm>
            <a:off x="319360" y="3042579"/>
            <a:ext cx="5613403" cy="39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700">
                <a:solidFill>
                  <a:srgbClr val="1FFFD4"/>
                </a:solidFill>
              </a:defRPr>
            </a:pPr>
            <a:r>
              <a:t>THE CHURCH’S MISSION</a:t>
            </a:r>
          </a:p>
          <a:p>
            <a:pPr algn="ctr">
              <a:defRPr sz="3700">
                <a:solidFill>
                  <a:srgbClr val="1FFFD4"/>
                </a:solidFill>
              </a:defRPr>
            </a:pPr>
            <a:r>
              <a:t>is to present Christ </a:t>
            </a:r>
          </a:p>
          <a:p>
            <a:pPr algn="ctr">
              <a:defRPr sz="3700">
                <a:solidFill>
                  <a:srgbClr val="1FFFD4"/>
                </a:solidFill>
              </a:defRPr>
            </a:pPr>
            <a:r>
              <a:t>to the world while He presents to the same world, </a:t>
            </a:r>
          </a:p>
          <a:p>
            <a:pPr algn="ctr">
              <a:defRPr sz="3700">
                <a:solidFill>
                  <a:srgbClr val="1FFFD4"/>
                </a:solidFill>
              </a:defRPr>
            </a:pPr>
            <a:r>
              <a:t>His rescuing work in and through the church </a:t>
            </a:r>
          </a:p>
        </p:txBody>
      </p:sp>
      <p:pic>
        <p:nvPicPr>
          <p:cNvPr id="11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14215" t="61545" r="58749" b="5914"/>
          <a:stretch>
            <a:fillRect/>
          </a:stretch>
        </p:blipFill>
        <p:spPr>
          <a:xfrm>
            <a:off x="9238129" y="4631768"/>
            <a:ext cx="2859742" cy="2023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7630" t="0" r="13555" b="0"/>
          <a:stretch>
            <a:fillRect/>
          </a:stretch>
        </p:blipFill>
        <p:spPr>
          <a:xfrm>
            <a:off x="-304801" y="0"/>
            <a:ext cx="87545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Box 4"/>
          <p:cNvSpPr txBox="1"/>
          <p:nvPr/>
        </p:nvSpPr>
        <p:spPr>
          <a:xfrm>
            <a:off x="9279466" y="1760841"/>
            <a:ext cx="2709334" cy="489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3600"/>
            </a:lvl1pPr>
          </a:lstStyle>
          <a:p>
            <a:pPr/>
            <a:r>
              <a:t>The fast that God has appointed involves reaching the poor and needy, and to help them.</a:t>
            </a:r>
          </a:p>
        </p:txBody>
      </p:sp>
      <p:sp>
        <p:nvSpPr>
          <p:cNvPr id="169" name="Rectangle 1"/>
          <p:cNvSpPr/>
          <p:nvPr/>
        </p:nvSpPr>
        <p:spPr>
          <a:xfrm>
            <a:off x="3615266" y="1037566"/>
            <a:ext cx="8373535" cy="723276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0" name="TextBox 5"/>
          <p:cNvSpPr txBox="1"/>
          <p:nvPr/>
        </p:nvSpPr>
        <p:spPr>
          <a:xfrm>
            <a:off x="2714664" y="314292"/>
            <a:ext cx="9274137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b="1" sz="4400">
                <a:solidFill>
                  <a:srgbClr val="FF0000"/>
                </a:solidFill>
              </a:defRPr>
            </a:pPr>
            <a:r>
              <a:t>DO NOT HIDE </a:t>
            </a:r>
          </a:p>
          <a:p>
            <a:pPr algn="r">
              <a:defRPr b="1" sz="4400">
                <a:solidFill>
                  <a:srgbClr val="FF0000"/>
                </a:solidFill>
              </a:defRPr>
            </a:pPr>
            <a:r>
              <a:t>YOURSELF FROM YOUR OWN FLESH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Picture 23" descr="Picture 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548" y="0"/>
            <a:ext cx="10329318" cy="688622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 1"/>
          <p:cNvSpPr/>
          <p:nvPr/>
        </p:nvSpPr>
        <p:spPr>
          <a:xfrm>
            <a:off x="8679050" y="5176432"/>
            <a:ext cx="3332136" cy="5114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Rectangle 4"/>
          <p:cNvSpPr/>
          <p:nvPr/>
        </p:nvSpPr>
        <p:spPr>
          <a:xfrm>
            <a:off x="3797083" y="5764874"/>
            <a:ext cx="8394918" cy="5894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TextBox 2"/>
          <p:cNvSpPr txBox="1"/>
          <p:nvPr/>
        </p:nvSpPr>
        <p:spPr>
          <a:xfrm>
            <a:off x="2917864" y="5025776"/>
            <a:ext cx="9274137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b="1" sz="4400">
                <a:solidFill>
                  <a:srgbClr val="FF0000"/>
                </a:solidFill>
              </a:defRPr>
            </a:pPr>
            <a:r>
              <a:t>DO NOT HIDE </a:t>
            </a:r>
          </a:p>
          <a:p>
            <a:pPr algn="r">
              <a:defRPr b="1" sz="4400">
                <a:solidFill>
                  <a:srgbClr val="FF0000"/>
                </a:solidFill>
              </a:defRPr>
            </a:pPr>
            <a:r>
              <a:t>YOURSELF FROM YOUR OWN FLESH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02112"/>
            <a:ext cx="12192000" cy="505588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4"/>
          <p:cNvSpPr txBox="1"/>
          <p:nvPr/>
        </p:nvSpPr>
        <p:spPr>
          <a:xfrm>
            <a:off x="1537444" y="491066"/>
            <a:ext cx="1009110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5400">
                <a:solidFill>
                  <a:srgbClr val="FFFFFF"/>
                </a:solidFill>
              </a:defRPr>
            </a:lvl1pPr>
          </a:lstStyle>
          <a:p>
            <a:pPr/>
            <a:r>
              <a:t>Are we in touch with the poor?</a:t>
            </a:r>
          </a:p>
        </p:txBody>
      </p:sp>
      <p:sp>
        <p:nvSpPr>
          <p:cNvPr id="182" name="Rectangle 1"/>
          <p:cNvSpPr/>
          <p:nvPr/>
        </p:nvSpPr>
        <p:spPr>
          <a:xfrm>
            <a:off x="-233082" y="499995"/>
            <a:ext cx="12729882" cy="914401"/>
          </a:xfrm>
          <a:prstGeom prst="rect">
            <a:avLst/>
          </a:prstGeom>
          <a:ln w="38100">
            <a:solidFill>
              <a:srgbClr val="C5FF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8"/>
          <p:cNvSpPr/>
          <p:nvPr/>
        </p:nvSpPr>
        <p:spPr>
          <a:xfrm>
            <a:off x="0" y="4551078"/>
            <a:ext cx="5740400" cy="2306923"/>
          </a:xfrm>
          <a:prstGeom prst="rect">
            <a:avLst/>
          </a:prstGeom>
          <a:solidFill>
            <a:srgbClr val="FFE69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5" name="TextBox 4"/>
          <p:cNvSpPr txBox="1"/>
          <p:nvPr/>
        </p:nvSpPr>
        <p:spPr>
          <a:xfrm>
            <a:off x="251759" y="4796597"/>
            <a:ext cx="4826001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800"/>
            </a:lvl1pPr>
          </a:lstStyle>
          <a:p>
            <a:pPr/>
            <a:r>
              <a:t>Mrs Cheryl Tan grew up in the Cathedral and now worships with her husband, Joel, at the 9am and 11.30am Services. </a:t>
            </a:r>
          </a:p>
        </p:txBody>
      </p:sp>
      <p:sp>
        <p:nvSpPr>
          <p:cNvPr id="186" name="TextBox 5"/>
          <p:cNvSpPr txBox="1"/>
          <p:nvPr/>
        </p:nvSpPr>
        <p:spPr>
          <a:xfrm>
            <a:off x="520700" y="259603"/>
            <a:ext cx="5384800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C00000"/>
                </a:solidFill>
              </a:defRPr>
            </a:pPr>
            <a:r>
              <a:t>“Just imagine </a:t>
            </a:r>
            <a:r>
              <a:t>–</a:t>
            </a:r>
            <a:r>
              <a:t>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if each of us befriended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one person in need today,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how many more people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would experience Jesus’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love, care and compassion,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and receive the invitation </a:t>
            </a:r>
          </a:p>
          <a:p>
            <a:pPr>
              <a:defRPr sz="3200">
                <a:solidFill>
                  <a:srgbClr val="C00000"/>
                </a:solidFill>
              </a:defRPr>
            </a:pPr>
            <a:r>
              <a:t>to be part of His family!”</a:t>
            </a:r>
          </a:p>
        </p:txBody>
      </p:sp>
      <p:pic>
        <p:nvPicPr>
          <p:cNvPr id="18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16892" t="0" r="20468" b="0"/>
          <a:stretch>
            <a:fillRect/>
          </a:stretch>
        </p:blipFill>
        <p:spPr>
          <a:xfrm>
            <a:off x="5740400" y="0"/>
            <a:ext cx="6451600" cy="6869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91285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7"/>
          <p:cNvSpPr txBox="1"/>
          <p:nvPr/>
        </p:nvSpPr>
        <p:spPr>
          <a:xfrm>
            <a:off x="623935" y="3075138"/>
            <a:ext cx="4532266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/>
            </a:pPr>
            <a:r>
              <a:t>God appointed Ezekiel as a watchman for the people of Israel.  </a:t>
            </a:r>
          </a:p>
          <a:p>
            <a:pPr>
              <a:defRPr sz="3600"/>
            </a:pPr>
            <a:r>
              <a:t>He was commissioned to ‘warn the wicked to </a:t>
            </a:r>
            <a:r>
              <a:rPr i="1"/>
              <a:t>turn</a:t>
            </a:r>
            <a:r>
              <a:t> from their ways’.</a:t>
            </a:r>
          </a:p>
        </p:txBody>
      </p:sp>
      <p:sp>
        <p:nvSpPr>
          <p:cNvPr id="191" name="TextBox 8"/>
          <p:cNvSpPr txBox="1"/>
          <p:nvPr/>
        </p:nvSpPr>
        <p:spPr>
          <a:xfrm>
            <a:off x="6222999" y="3629137"/>
            <a:ext cx="5511801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/>
            </a:pPr>
            <a:r>
              <a:t>In the same way, </a:t>
            </a:r>
          </a:p>
          <a:p>
            <a:pPr>
              <a:defRPr sz="3600"/>
            </a:pPr>
            <a:r>
              <a:t>we are called to bring the message of Christ to people, giving them an opportunity to turn to Him.</a:t>
            </a:r>
            <a:r>
              <a:t> </a:t>
            </a:r>
          </a:p>
        </p:txBody>
      </p:sp>
      <p:sp>
        <p:nvSpPr>
          <p:cNvPr id="192" name="TextBox 1"/>
          <p:cNvSpPr txBox="1"/>
          <p:nvPr/>
        </p:nvSpPr>
        <p:spPr>
          <a:xfrm>
            <a:off x="2008236" y="380999"/>
            <a:ext cx="10183764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C00000"/>
                </a:solidFill>
              </a:defRPr>
            </a:pPr>
            <a:r>
              <a:t>DO NOT WORRY </a:t>
            </a:r>
          </a:p>
          <a:p>
            <a:pPr>
              <a:defRPr b="1" sz="4800">
                <a:solidFill>
                  <a:srgbClr val="C00000"/>
                </a:solidFill>
              </a:defRPr>
            </a:pPr>
            <a:r>
              <a:t>ABOUT THE OUTCOME</a:t>
            </a:r>
          </a:p>
          <a:p>
            <a:pPr>
              <a:defRPr sz="3000">
                <a:solidFill>
                  <a:srgbClr val="C00000"/>
                </a:solidFill>
              </a:defRPr>
            </a:pPr>
            <a:r>
              <a:t>JOYFULLY DISPLAY THE LORD TO OTHERS.  </a:t>
            </a:r>
            <a:r>
              <a:rPr sz="2400"/>
              <a:t>EZEKIEL 33:1-8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28142" t="14375" r="33307" b="29701"/>
          <a:stretch>
            <a:fillRect/>
          </a:stretch>
        </p:blipFill>
        <p:spPr>
          <a:xfrm>
            <a:off x="1143000" y="-1"/>
            <a:ext cx="10210800" cy="701096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Box 4"/>
          <p:cNvSpPr txBox="1"/>
          <p:nvPr/>
        </p:nvSpPr>
        <p:spPr>
          <a:xfrm>
            <a:off x="4467450" y="103514"/>
            <a:ext cx="662023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Straits Times, Friday, 17 November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600" y="1346199"/>
            <a:ext cx="4571442" cy="4463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11487" t="24297" r="33107" b="8543"/>
          <a:stretch>
            <a:fillRect/>
          </a:stretch>
        </p:blipFill>
        <p:spPr>
          <a:xfrm>
            <a:off x="-1" y="-46467"/>
            <a:ext cx="4966448" cy="699608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Box 4"/>
          <p:cNvSpPr txBox="1"/>
          <p:nvPr/>
        </p:nvSpPr>
        <p:spPr>
          <a:xfrm>
            <a:off x="5504329" y="340657"/>
            <a:ext cx="6347012" cy="645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5400">
                <a:solidFill>
                  <a:srgbClr val="C00000"/>
                </a:solidFill>
              </a:defRPr>
            </a:pPr>
            <a:r>
              <a:t>MR &amp; MRS </a:t>
            </a:r>
          </a:p>
          <a:p>
            <a:pPr>
              <a:defRPr b="1" sz="5400">
                <a:solidFill>
                  <a:srgbClr val="C00000"/>
                </a:solidFill>
              </a:defRPr>
            </a:pPr>
            <a:r>
              <a:t>LIM KENG BOON</a:t>
            </a:r>
          </a:p>
          <a:p>
            <a:pPr>
              <a:defRPr sz="2000">
                <a:solidFill>
                  <a:srgbClr val="C00000"/>
                </a:solidFill>
              </a:defRPr>
            </a:pPr>
          </a:p>
          <a:p>
            <a:pPr>
              <a:defRPr sz="4000">
                <a:solidFill>
                  <a:srgbClr val="C00000"/>
                </a:solidFill>
              </a:defRPr>
            </a:pPr>
            <a:r>
              <a:t>In 2014, Keng Boon celebrated his 80</a:t>
            </a:r>
            <a:r>
              <a:rPr baseline="30000"/>
              <a:t>th</a:t>
            </a:r>
            <a:r>
              <a:t> Birthday while he and Bee Leng were on a PKH Tour in Cambodia.</a:t>
            </a:r>
          </a:p>
          <a:p>
            <a:pPr>
              <a:defRPr sz="2000">
                <a:solidFill>
                  <a:srgbClr val="C00000"/>
                </a:solidFill>
              </a:defRPr>
            </a:pPr>
          </a:p>
          <a:p>
            <a:pPr>
              <a:defRPr sz="4000">
                <a:solidFill>
                  <a:srgbClr val="C00000"/>
                </a:solidFill>
              </a:defRPr>
            </a:pPr>
            <a:r>
              <a:t>Bee Leng went home to the Lord on 5 Nov 2017.</a:t>
            </a:r>
          </a:p>
        </p:txBody>
      </p:sp>
      <p:pic>
        <p:nvPicPr>
          <p:cNvPr id="20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97251" y="5961476"/>
            <a:ext cx="1494749" cy="896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4551" y="2704912"/>
            <a:ext cx="5537449" cy="415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20980" t="0" r="0" b="0"/>
          <a:stretch>
            <a:fillRect/>
          </a:stretch>
        </p:blipFill>
        <p:spPr>
          <a:xfrm>
            <a:off x="0" y="0"/>
            <a:ext cx="72255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Box 7"/>
          <p:cNvSpPr txBox="1"/>
          <p:nvPr/>
        </p:nvSpPr>
        <p:spPr>
          <a:xfrm>
            <a:off x="7671423" y="215152"/>
            <a:ext cx="4782107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4800">
                <a:solidFill>
                  <a:srgbClr val="C00000"/>
                </a:solidFill>
              </a:defRPr>
            </a:pPr>
            <a:r>
              <a:t>LIM KENG BOON</a:t>
            </a:r>
          </a:p>
          <a:p>
            <a:pPr>
              <a:defRPr b="1" sz="4000">
                <a:solidFill>
                  <a:srgbClr val="C00000"/>
                </a:solidFill>
              </a:defRPr>
            </a:pPr>
            <a:r>
              <a:t>at the PKH Centre </a:t>
            </a:r>
          </a:p>
          <a:p>
            <a:pPr>
              <a:defRPr b="1" sz="4000">
                <a:solidFill>
                  <a:srgbClr val="C00000"/>
                </a:solidFill>
              </a:defRPr>
            </a:pPr>
            <a:r>
              <a:t>in 2015</a:t>
            </a:r>
          </a:p>
        </p:txBody>
      </p:sp>
      <p:pic>
        <p:nvPicPr>
          <p:cNvPr id="20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71423" y="2277254"/>
            <a:ext cx="1823575" cy="1093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FFFD4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482"/>
          <a:stretch>
            <a:fillRect/>
          </a:stretch>
        </p:blipFill>
        <p:spPr>
          <a:xfrm>
            <a:off x="0" y="-55454"/>
            <a:ext cx="6454589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4"/>
          <p:cNvSpPr txBox="1"/>
          <p:nvPr/>
        </p:nvSpPr>
        <p:spPr>
          <a:xfrm>
            <a:off x="6711695" y="302357"/>
            <a:ext cx="5136389" cy="677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solidFill>
                  <a:srgbClr val="C00000"/>
                </a:solidFill>
              </a:defRPr>
            </a:pPr>
            <a:r>
              <a:t>“</a:t>
            </a:r>
            <a:r>
              <a:t>…</a:t>
            </a:r>
            <a:r>
              <a:t> </a:t>
            </a:r>
            <a:r>
              <a:t>in spite of itself, </a:t>
            </a:r>
          </a:p>
          <a:p>
            <a:pPr algn="ctr">
              <a:defRPr sz="4000">
                <a:solidFill>
                  <a:srgbClr val="C00000"/>
                </a:solidFill>
              </a:defRPr>
            </a:pPr>
            <a:r>
              <a:t>(St Andrew’s must) become a missionary congregation – </a:t>
            </a:r>
          </a:p>
          <a:p>
            <a:pPr algn="ctr">
              <a:defRPr sz="4000">
                <a:solidFill>
                  <a:srgbClr val="C00000"/>
                </a:solidFill>
              </a:defRPr>
            </a:pPr>
            <a:r>
              <a:t>a centre of diffusing to others the light and comfort and peace of the knowledge of Christ and Him crucified.”</a:t>
            </a:r>
          </a:p>
          <a:p>
            <a:pPr algn="ctr">
              <a:defRPr sz="1600"/>
            </a:pPr>
            <a:r>
              <a:t> </a:t>
            </a:r>
          </a:p>
          <a:p>
            <a:pPr algn="ctr">
              <a:defRPr b="1" sz="3200">
                <a:solidFill>
                  <a:srgbClr val="C00000"/>
                </a:solidFill>
              </a:defRPr>
            </a:pPr>
            <a:r>
              <a:t>Pentecost Sunday, 1856</a:t>
            </a:r>
          </a:p>
        </p:txBody>
      </p:sp>
      <p:pic>
        <p:nvPicPr>
          <p:cNvPr id="12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4215" t="61545" r="58749" b="5914"/>
          <a:stretch>
            <a:fillRect/>
          </a:stretch>
        </p:blipFill>
        <p:spPr>
          <a:xfrm>
            <a:off x="555811" y="3783105"/>
            <a:ext cx="5289178" cy="3074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0" t="0" r="4651" b="0"/>
          <a:stretch>
            <a:fillRect/>
          </a:stretch>
        </p:blipFill>
        <p:spPr>
          <a:xfrm>
            <a:off x="0" y="-7726"/>
            <a:ext cx="8331202" cy="686572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4"/>
          <p:cNvSpPr txBox="1"/>
          <p:nvPr/>
        </p:nvSpPr>
        <p:spPr>
          <a:xfrm>
            <a:off x="8585200" y="141138"/>
            <a:ext cx="3606801" cy="620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600">
                <a:solidFill>
                  <a:srgbClr val="FF0000"/>
                </a:solidFill>
              </a:defRPr>
            </a:pPr>
            <a:r>
              <a:t>ANDREW</a:t>
            </a:r>
          </a:p>
          <a:p>
            <a:pPr>
              <a:defRPr sz="3600"/>
            </a:pPr>
            <a:r>
              <a:t>brought </a:t>
            </a:r>
          </a:p>
          <a:p>
            <a:pPr>
              <a:defRPr sz="3600"/>
            </a:pPr>
            <a:r>
              <a:t>his brother to Christ.</a:t>
            </a:r>
          </a:p>
          <a:p>
            <a:pPr>
              <a:defRPr sz="1600"/>
            </a:pPr>
          </a:p>
          <a:p>
            <a:pPr>
              <a:defRPr sz="3600"/>
            </a:pPr>
            <a:r>
              <a:t>His example is most meaningful to ordinary Christians with a zeal in bringing people to the Lord.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577" y="1117553"/>
            <a:ext cx="6720570" cy="418775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4"/>
          <p:cNvSpPr txBox="1"/>
          <p:nvPr/>
        </p:nvSpPr>
        <p:spPr>
          <a:xfrm>
            <a:off x="1371722" y="347195"/>
            <a:ext cx="3996614" cy="592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400">
                <a:solidFill>
                  <a:srgbClr val="C00000"/>
                </a:solidFill>
              </a:defRPr>
            </a:pPr>
            <a:r>
              <a:t>WILLIAM COLGATE,</a:t>
            </a:r>
          </a:p>
          <a:p>
            <a:pPr>
              <a:defRPr sz="4400">
                <a:solidFill>
                  <a:srgbClr val="C00000"/>
                </a:solidFill>
              </a:defRPr>
            </a:pPr>
            <a:r>
              <a:t>the soap and toothpaste manufacturer that was first </a:t>
            </a:r>
          </a:p>
          <a:p>
            <a:pPr>
              <a:defRPr sz="4400">
                <a:solidFill>
                  <a:srgbClr val="C00000"/>
                </a:solidFill>
              </a:defRPr>
            </a:pPr>
            <a:r>
              <a:t>to put toothpaste </a:t>
            </a:r>
          </a:p>
          <a:p>
            <a:pPr>
              <a:defRPr sz="4400">
                <a:solidFill>
                  <a:srgbClr val="C00000"/>
                </a:solidFill>
              </a:defRPr>
            </a:pPr>
            <a:r>
              <a:t>in a tube.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EE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Oval 5"/>
          <p:cNvSpPr/>
          <p:nvPr/>
        </p:nvSpPr>
        <p:spPr>
          <a:xfrm>
            <a:off x="-2432305" y="1115772"/>
            <a:ext cx="16570962" cy="4758268"/>
          </a:xfrm>
          <a:prstGeom prst="ellipse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6" name="Oval 4"/>
          <p:cNvSpPr/>
          <p:nvPr/>
        </p:nvSpPr>
        <p:spPr>
          <a:xfrm>
            <a:off x="-715688" y="3781721"/>
            <a:ext cx="13937912" cy="4758267"/>
          </a:xfrm>
          <a:prstGeom prst="ellipse">
            <a:avLst/>
          </a:prstGeom>
          <a:solidFill>
            <a:srgbClr val="C5FF0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7" name="Oval 6"/>
          <p:cNvSpPr/>
          <p:nvPr/>
        </p:nvSpPr>
        <p:spPr>
          <a:xfrm>
            <a:off x="-93750" y="5020734"/>
            <a:ext cx="12513734" cy="4758268"/>
          </a:xfrm>
          <a:prstGeom prst="ellipse">
            <a:avLst/>
          </a:prstGeom>
          <a:solidFill>
            <a:srgbClr val="FF7F3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344" y="575732"/>
            <a:ext cx="4552086" cy="5892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8"/>
          <p:cNvSpPr txBox="1"/>
          <p:nvPr/>
        </p:nvSpPr>
        <p:spPr>
          <a:xfrm>
            <a:off x="5508957" y="4300490"/>
            <a:ext cx="638324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/>
            </a:pPr>
            <a:r>
              <a:t>St Andrew’s Day on 30</a:t>
            </a:r>
            <a:r>
              <a:rPr baseline="30000"/>
              <a:t>th</a:t>
            </a:r>
            <a:r>
              <a:t> November </a:t>
            </a:r>
          </a:p>
        </p:txBody>
      </p:sp>
      <p:sp>
        <p:nvSpPr>
          <p:cNvPr id="220" name="TextBox 9"/>
          <p:cNvSpPr txBox="1"/>
          <p:nvPr/>
        </p:nvSpPr>
        <p:spPr>
          <a:xfrm>
            <a:off x="5870762" y="1925246"/>
            <a:ext cx="4136523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600">
                <a:solidFill>
                  <a:srgbClr val="FF0000"/>
                </a:solidFill>
              </a:defRPr>
            </a:pPr>
            <a:r>
              <a:t>BE AN</a:t>
            </a:r>
          </a:p>
          <a:p>
            <a:pPr algn="ctr">
              <a:defRPr b="1" sz="6000">
                <a:solidFill>
                  <a:srgbClr val="FF0000"/>
                </a:solidFill>
              </a:defRPr>
            </a:pPr>
            <a:r>
              <a:t>ANDREW!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ADFF80">
            <a:alpha val="4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8376" t="5926" r="38228" b="42805"/>
          <a:stretch>
            <a:fillRect/>
          </a:stretch>
        </p:blipFill>
        <p:spPr>
          <a:xfrm>
            <a:off x="6759387" y="-1"/>
            <a:ext cx="5432614" cy="6871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4"/>
          <p:cNvSpPr txBox="1"/>
          <p:nvPr/>
        </p:nvSpPr>
        <p:spPr>
          <a:xfrm>
            <a:off x="143434" y="228600"/>
            <a:ext cx="6442638" cy="461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4800">
                <a:solidFill>
                  <a:srgbClr val="C00000"/>
                </a:solidFill>
              </a:defRPr>
            </a:pPr>
            <a:r>
              <a:t>‘LIVING IN THEIR MIDST’</a:t>
            </a:r>
          </a:p>
          <a:p>
            <a:pPr algn="ctr">
              <a:defRPr b="1" sz="300"/>
            </a:pPr>
          </a:p>
          <a:p>
            <a:pPr algn="ctr">
              <a:defRPr sz="4200">
                <a:solidFill>
                  <a:srgbClr val="C00000"/>
                </a:solidFill>
              </a:defRPr>
            </a:pPr>
            <a:r>
              <a:t>Bishop Raphael Samuel, our missionary who has been serving in Bolivia, South America for 24 years. </a:t>
            </a:r>
          </a:p>
        </p:txBody>
      </p:sp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4215" t="61545" r="58749" b="5914"/>
          <a:stretch>
            <a:fillRect/>
          </a:stretch>
        </p:blipFill>
        <p:spPr>
          <a:xfrm>
            <a:off x="1120587" y="3829586"/>
            <a:ext cx="4488331" cy="302841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 1"/>
          <p:cNvSpPr/>
          <p:nvPr/>
        </p:nvSpPr>
        <p:spPr>
          <a:xfrm>
            <a:off x="-1" y="3829586"/>
            <a:ext cx="986120" cy="30284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Rectangle 6"/>
          <p:cNvSpPr/>
          <p:nvPr/>
        </p:nvSpPr>
        <p:spPr>
          <a:xfrm>
            <a:off x="5734422" y="3829586"/>
            <a:ext cx="986119" cy="30284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rcRect l="787" t="1052" r="0" b="8418"/>
          <a:stretch>
            <a:fillRect/>
          </a:stretch>
        </p:blipFill>
        <p:spPr>
          <a:xfrm>
            <a:off x="338666" y="-1"/>
            <a:ext cx="11853336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6"/>
          <p:cNvSpPr/>
          <p:nvPr/>
        </p:nvSpPr>
        <p:spPr>
          <a:xfrm>
            <a:off x="7696200" y="5109045"/>
            <a:ext cx="4385734" cy="584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3200">
                <a:solidFill>
                  <a:srgbClr val="FF0000"/>
                </a:solidFill>
              </a:defRPr>
            </a:pPr>
          </a:p>
        </p:txBody>
      </p:sp>
      <p:sp>
        <p:nvSpPr>
          <p:cNvPr id="131" name="Straight Connector 10"/>
          <p:cNvSpPr/>
          <p:nvPr/>
        </p:nvSpPr>
        <p:spPr>
          <a:xfrm>
            <a:off x="4691403" y="169333"/>
            <a:ext cx="50802" cy="6688668"/>
          </a:xfrm>
          <a:prstGeom prst="line">
            <a:avLst/>
          </a:prstGeom>
          <a:ln w="571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2" name="Straight Connector 5"/>
          <p:cNvSpPr/>
          <p:nvPr/>
        </p:nvSpPr>
        <p:spPr>
          <a:xfrm>
            <a:off x="4297703" y="169333"/>
            <a:ext cx="50802" cy="6688668"/>
          </a:xfrm>
          <a:prstGeom prst="line">
            <a:avLst/>
          </a:prstGeom>
          <a:ln w="571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3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14215" t="61545" r="58749" b="5914"/>
          <a:stretch>
            <a:fillRect/>
          </a:stretch>
        </p:blipFill>
        <p:spPr>
          <a:xfrm>
            <a:off x="8023815" y="484561"/>
            <a:ext cx="3654457" cy="258623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tangle 1"/>
          <p:cNvSpPr/>
          <p:nvPr/>
        </p:nvSpPr>
        <p:spPr>
          <a:xfrm>
            <a:off x="338666" y="484561"/>
            <a:ext cx="4321422" cy="2240709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TextBox 8"/>
          <p:cNvSpPr txBox="1"/>
          <p:nvPr/>
        </p:nvSpPr>
        <p:spPr>
          <a:xfrm>
            <a:off x="573739" y="762468"/>
            <a:ext cx="4105837" cy="276796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600">
                <a:solidFill>
                  <a:srgbClr val="FF0000"/>
                </a:solidFill>
              </a:defRPr>
            </a:pPr>
            <a:r>
              <a:t>27 Anglican parishes in Singapore but none, yet, </a:t>
            </a:r>
          </a:p>
          <a:p>
            <a:pPr algn="r">
              <a:defRPr sz="3600">
                <a:solidFill>
                  <a:srgbClr val="FF0000"/>
                </a:solidFill>
              </a:defRPr>
            </a:pPr>
            <a:r>
              <a:t>in the West.</a:t>
            </a:r>
          </a:p>
        </p:txBody>
      </p:sp>
      <p:sp>
        <p:nvSpPr>
          <p:cNvPr id="136" name="Rectangle 9"/>
          <p:cNvSpPr/>
          <p:nvPr/>
        </p:nvSpPr>
        <p:spPr>
          <a:xfrm>
            <a:off x="7924096" y="5509007"/>
            <a:ext cx="3929943" cy="18061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22A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144" y="-128016"/>
            <a:ext cx="11072373" cy="6986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>
            <a:alpha val="87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7"/>
          <p:cNvSpPr/>
          <p:nvPr/>
        </p:nvSpPr>
        <p:spPr>
          <a:xfrm>
            <a:off x="-1" y="-31193"/>
            <a:ext cx="6265336" cy="6889192"/>
          </a:xfrm>
          <a:prstGeom prst="rect">
            <a:avLst/>
          </a:prstGeom>
          <a:solidFill>
            <a:srgbClr val="C5FF08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" name="TextBox 3"/>
          <p:cNvSpPr txBox="1"/>
          <p:nvPr/>
        </p:nvSpPr>
        <p:spPr>
          <a:xfrm>
            <a:off x="-355600" y="148470"/>
            <a:ext cx="6180665" cy="630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b="1" sz="4000">
                <a:solidFill>
                  <a:srgbClr val="FF0000"/>
                </a:solidFill>
              </a:defRPr>
            </a:pPr>
            <a:r>
              <a:t>In 2016,  </a:t>
            </a:r>
          </a:p>
          <a:p>
            <a:pPr algn="r">
              <a:defRPr b="1" sz="4000">
                <a:solidFill>
                  <a:srgbClr val="FF0000"/>
                </a:solidFill>
              </a:defRPr>
            </a:pPr>
            <a:r>
              <a:t>25% of the Cathedral’s general income was used for the works of missions </a:t>
            </a:r>
          </a:p>
          <a:p>
            <a:pPr algn="r">
              <a:defRPr sz="3200"/>
            </a:pPr>
            <a:r>
              <a:t>About half of this amount plus donations received for specific projects were used for the Cathedral’s missions ministries, </a:t>
            </a:r>
          </a:p>
          <a:p>
            <a:pPr algn="r">
              <a:defRPr sz="3200"/>
            </a:pPr>
            <a:r>
              <a:t>and the rest for the support of works carried out by </a:t>
            </a:r>
          </a:p>
          <a:p>
            <a:pPr algn="r">
              <a:defRPr sz="3200"/>
            </a:pPr>
            <a:r>
              <a:t>the Diocese of Singapore </a:t>
            </a:r>
          </a:p>
          <a:p>
            <a:pPr algn="r">
              <a:defRPr sz="3200"/>
            </a:pPr>
            <a:r>
              <a:t>and missions agencies</a:t>
            </a:r>
            <a:r>
              <a:rPr sz="3600"/>
              <a:t> </a:t>
            </a:r>
          </a:p>
        </p:txBody>
      </p:sp>
      <p:pic>
        <p:nvPicPr>
          <p:cNvPr id="14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0933" y="-176551"/>
            <a:ext cx="5588001" cy="558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6"/>
          <p:cNvSpPr txBox="1"/>
          <p:nvPr/>
        </p:nvSpPr>
        <p:spPr>
          <a:xfrm>
            <a:off x="6265333" y="5411449"/>
            <a:ext cx="6011333" cy="1386841"/>
          </a:xfrm>
          <a:prstGeom prst="rect">
            <a:avLst/>
          </a:prstGeom>
          <a:solidFill>
            <a:srgbClr val="C5FF0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400"/>
            </a:pPr>
            <a:r>
              <a:t>       </a:t>
            </a:r>
            <a:r>
              <a:rPr>
                <a:solidFill>
                  <a:srgbClr val="FF0000"/>
                </a:solidFill>
              </a:rPr>
              <a:t>SAC MISSIONS </a:t>
            </a:r>
            <a:endParaRPr>
              <a:solidFill>
                <a:srgbClr val="FF0000"/>
              </a:solidFill>
            </a:endParaRPr>
          </a:p>
          <a:p>
            <a:pPr>
              <a:defRPr b="1" sz="4400">
                <a:solidFill>
                  <a:srgbClr val="FF0000"/>
                </a:solidFill>
              </a:defRPr>
            </a:pPr>
            <a:r>
              <a:t>       EXPENDITURE</a:t>
            </a:r>
          </a:p>
        </p:txBody>
      </p:sp>
      <p:sp>
        <p:nvSpPr>
          <p:cNvPr id="145" name="Rectangle 8"/>
          <p:cNvSpPr/>
          <p:nvPr/>
        </p:nvSpPr>
        <p:spPr>
          <a:xfrm>
            <a:off x="10447865" y="4497049"/>
            <a:ext cx="2438402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93472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Rectangle 1"/>
          <p:cNvSpPr/>
          <p:nvPr/>
        </p:nvSpPr>
        <p:spPr>
          <a:xfrm>
            <a:off x="1779722" y="0"/>
            <a:ext cx="1742699" cy="698652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TextBox 5"/>
          <p:cNvSpPr txBox="1"/>
          <p:nvPr/>
        </p:nvSpPr>
        <p:spPr>
          <a:xfrm>
            <a:off x="0" y="0"/>
            <a:ext cx="3285641" cy="80924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800"/>
            </a:pPr>
          </a:p>
          <a:p>
            <a:pPr algn="r">
              <a:defRPr sz="3600">
                <a:solidFill>
                  <a:srgbClr val="F6FFCB"/>
                </a:solidFill>
              </a:defRPr>
            </a:pPr>
            <a:r>
              <a:t>Let us touch the dying, the poor, the lonely and the unwanted according to the graces we have received and </a:t>
            </a:r>
          </a:p>
          <a:p>
            <a:pPr algn="r">
              <a:defRPr sz="3600">
                <a:solidFill>
                  <a:srgbClr val="F6FFCB"/>
                </a:solidFill>
              </a:defRPr>
            </a:pPr>
            <a:r>
              <a:t>let us not be ashamed or </a:t>
            </a:r>
          </a:p>
          <a:p>
            <a:pPr algn="r">
              <a:defRPr sz="3600">
                <a:solidFill>
                  <a:srgbClr val="F6FFCB"/>
                </a:solidFill>
              </a:defRPr>
            </a:pPr>
            <a:r>
              <a:t>slow to do the humble work.   </a:t>
            </a:r>
          </a:p>
          <a:p>
            <a:pPr algn="r">
              <a:defRPr sz="3600">
                <a:solidFill>
                  <a:srgbClr val="F6FFCB"/>
                </a:solidFill>
              </a:defRPr>
            </a:pPr>
            <a:r>
              <a:t>- </a:t>
            </a:r>
            <a:r>
              <a:rPr sz="2800"/>
              <a:t>Mother Teresa</a:t>
            </a:r>
            <a:endParaRPr sz="2800"/>
          </a:p>
        </p:txBody>
      </p:sp>
      <p:sp>
        <p:nvSpPr>
          <p:cNvPr id="150" name="Rectangle 2"/>
          <p:cNvSpPr/>
          <p:nvPr/>
        </p:nvSpPr>
        <p:spPr>
          <a:xfrm>
            <a:off x="3624376" y="5942674"/>
            <a:ext cx="6892441" cy="68940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Rectangle 7"/>
          <p:cNvSpPr/>
          <p:nvPr/>
        </p:nvSpPr>
        <p:spPr>
          <a:xfrm>
            <a:off x="3624376" y="5392279"/>
            <a:ext cx="2799165" cy="6894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" name="TextBox 4"/>
          <p:cNvSpPr txBox="1"/>
          <p:nvPr/>
        </p:nvSpPr>
        <p:spPr>
          <a:xfrm>
            <a:off x="3638255" y="5392279"/>
            <a:ext cx="7295396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600">
                <a:solidFill>
                  <a:srgbClr val="FFFF00"/>
                </a:solidFill>
              </a:defRPr>
            </a:pPr>
            <a:r>
              <a:t>DO NOT HIDE </a:t>
            </a:r>
          </a:p>
          <a:p>
            <a:pPr>
              <a:defRPr b="1" sz="3600">
                <a:solidFill>
                  <a:srgbClr val="FFFF00"/>
                </a:solidFill>
              </a:defRPr>
            </a:pPr>
            <a:r>
              <a:t>YOURSELF FROM YOUR OWN FLESH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5333" y="0"/>
            <a:ext cx="48090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tangle 4"/>
          <p:cNvSpPr/>
          <p:nvPr/>
        </p:nvSpPr>
        <p:spPr>
          <a:xfrm>
            <a:off x="47648" y="5718874"/>
            <a:ext cx="914401" cy="914401"/>
          </a:xfrm>
          <a:prstGeom prst="rect">
            <a:avLst/>
          </a:prstGeom>
          <a:solidFill>
            <a:srgbClr val="C5FF0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" name="Rectangle 5"/>
          <p:cNvSpPr/>
          <p:nvPr/>
        </p:nvSpPr>
        <p:spPr>
          <a:xfrm>
            <a:off x="2586788" y="5718874"/>
            <a:ext cx="914401" cy="914401"/>
          </a:xfrm>
          <a:prstGeom prst="rect">
            <a:avLst/>
          </a:prstGeom>
          <a:solidFill>
            <a:srgbClr val="C5FF0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" name="Rectangle 6"/>
          <p:cNvSpPr/>
          <p:nvPr/>
        </p:nvSpPr>
        <p:spPr>
          <a:xfrm>
            <a:off x="1317218" y="5718874"/>
            <a:ext cx="914401" cy="914401"/>
          </a:xfrm>
          <a:prstGeom prst="rect">
            <a:avLst/>
          </a:prstGeom>
          <a:solidFill>
            <a:srgbClr val="C5FF0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" name="Rectangle 7"/>
          <p:cNvSpPr/>
          <p:nvPr/>
        </p:nvSpPr>
        <p:spPr>
          <a:xfrm>
            <a:off x="1317218" y="4448014"/>
            <a:ext cx="914401" cy="914401"/>
          </a:xfrm>
          <a:prstGeom prst="rect">
            <a:avLst/>
          </a:prstGeom>
          <a:solidFill>
            <a:srgbClr val="C5FF0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" name="Rectangle 8"/>
          <p:cNvSpPr/>
          <p:nvPr/>
        </p:nvSpPr>
        <p:spPr>
          <a:xfrm>
            <a:off x="2586788" y="4448014"/>
            <a:ext cx="914401" cy="914401"/>
          </a:xfrm>
          <a:prstGeom prst="rect">
            <a:avLst/>
          </a:prstGeom>
          <a:solidFill>
            <a:srgbClr val="C5FF0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529" y="4393617"/>
            <a:ext cx="3944471" cy="2365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2815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ctangle 1"/>
          <p:cNvSpPr/>
          <p:nvPr/>
        </p:nvSpPr>
        <p:spPr>
          <a:xfrm>
            <a:off x="6144767" y="5317066"/>
            <a:ext cx="4681730" cy="696908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" name="Rectangle 5"/>
          <p:cNvSpPr/>
          <p:nvPr/>
        </p:nvSpPr>
        <p:spPr>
          <a:xfrm>
            <a:off x="9692640" y="6013974"/>
            <a:ext cx="2499361" cy="696907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" name="TextBox 4"/>
          <p:cNvSpPr txBox="1"/>
          <p:nvPr/>
        </p:nvSpPr>
        <p:spPr>
          <a:xfrm>
            <a:off x="5316727" y="5317066"/>
            <a:ext cx="6857961" cy="128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b="1" sz="4000">
                <a:solidFill>
                  <a:srgbClr val="C00000"/>
                </a:solidFill>
              </a:defRPr>
            </a:pPr>
            <a:r>
              <a:t>Street kids in Phnom Penh, </a:t>
            </a:r>
          </a:p>
          <a:p>
            <a:pPr algn="r">
              <a:defRPr b="1" sz="4000">
                <a:solidFill>
                  <a:srgbClr val="C00000"/>
                </a:solidFill>
              </a:defRPr>
            </a:pPr>
            <a:r>
              <a:t>Cambodia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