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06" r:id="rId2"/>
    <p:sldId id="312" r:id="rId3"/>
    <p:sldId id="311" r:id="rId4"/>
    <p:sldId id="256" r:id="rId5"/>
    <p:sldId id="336" r:id="rId6"/>
    <p:sldId id="337" r:id="rId7"/>
    <p:sldId id="314" r:id="rId8"/>
    <p:sldId id="338" r:id="rId9"/>
    <p:sldId id="316" r:id="rId10"/>
    <p:sldId id="318" r:id="rId11"/>
    <p:sldId id="313" r:id="rId12"/>
    <p:sldId id="315" r:id="rId13"/>
    <p:sldId id="340" r:id="rId14"/>
    <p:sldId id="320" r:id="rId15"/>
    <p:sldId id="321" r:id="rId16"/>
    <p:sldId id="319" r:id="rId17"/>
    <p:sldId id="341" r:id="rId18"/>
    <p:sldId id="335" r:id="rId19"/>
    <p:sldId id="322" r:id="rId20"/>
    <p:sldId id="323" r:id="rId21"/>
    <p:sldId id="325" r:id="rId22"/>
    <p:sldId id="310" r:id="rId23"/>
    <p:sldId id="326" r:id="rId24"/>
    <p:sldId id="329" r:id="rId25"/>
    <p:sldId id="328" r:id="rId26"/>
    <p:sldId id="330" r:id="rId27"/>
    <p:sldId id="331" r:id="rId28"/>
    <p:sldId id="333" r:id="rId29"/>
    <p:sldId id="334" r:id="rId30"/>
    <p:sldId id="332" r:id="rId31"/>
    <p:sldId id="33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729"/>
  </p:normalViewPr>
  <p:slideViewPr>
    <p:cSldViewPr snapToObjects="1">
      <p:cViewPr varScale="1">
        <p:scale>
          <a:sx n="145" d="100"/>
          <a:sy n="145" d="100"/>
        </p:scale>
        <p:origin x="1224" y="176"/>
      </p:cViewPr>
      <p:guideLst>
        <p:guide orient="horz" pos="162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18A65-5D6B-6C4C-BCB7-EF0B47C1B7E3}" type="datetimeFigureOut">
              <a:rPr lang="en-US" smtClean="0"/>
              <a:t>8/5/18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2B47A-C835-2E46-9031-2B5FE074558C}" type="slidenum">
              <a:rPr lang="en-US" smtClean="0"/>
              <a:t>‹#›</a:t>
            </a:fld>
            <a:endParaRPr lang="en-US"/>
          </a:p>
        </p:txBody>
      </p:sp>
    </p:spTree>
    <p:extLst>
      <p:ext uri="{BB962C8B-B14F-4D97-AF65-F5344CB8AC3E}">
        <p14:creationId xmlns:p14="http://schemas.microsoft.com/office/powerpoint/2010/main" val="16032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A8454-6D6D-7049-8EAA-088A4C49F233}"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8454-6D6D-7049-8EAA-088A4C49F233}"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8454-6D6D-7049-8EAA-088A4C49F233}"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8454-6D6D-7049-8EAA-088A4C49F233}"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A8454-6D6D-7049-8EAA-088A4C49F233}" type="datetimeFigureOut">
              <a:rPr lang="en-US" smtClean="0"/>
              <a:pPr/>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A8454-6D6D-7049-8EAA-088A4C49F233}" type="datetimeFigureOut">
              <a:rPr lang="en-US" smtClean="0"/>
              <a:pPr/>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A8454-6D6D-7049-8EAA-088A4C49F233}" type="datetimeFigureOut">
              <a:rPr lang="en-US" smtClean="0"/>
              <a:pPr/>
              <a:t>8/5/18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A8454-6D6D-7049-8EAA-088A4C49F233}" type="datetimeFigureOut">
              <a:rPr lang="en-US" smtClean="0"/>
              <a:pPr/>
              <a:t>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A8454-6D6D-7049-8EAA-088A4C49F233}" type="datetimeFigureOut">
              <a:rPr lang="en-US" smtClean="0"/>
              <a:pPr/>
              <a:t>8/5/18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8454-6D6D-7049-8EAA-088A4C49F233}" type="datetimeFigureOut">
              <a:rPr lang="en-US" smtClean="0"/>
              <a:pPr/>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8454-6D6D-7049-8EAA-088A4C49F233}" type="datetimeFigureOut">
              <a:rPr lang="en-US" smtClean="0"/>
              <a:pPr/>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D7BA-A60E-0E4E-95A9-2582B9DCB4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BA8454-6D6D-7049-8EAA-088A4C49F233}" type="datetimeFigureOut">
              <a:rPr lang="en-US" smtClean="0"/>
              <a:pPr/>
              <a:t>8/5/18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E5D7BA-A60E-0E4E-95A9-2582B9DCB4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4" y="171450"/>
            <a:ext cx="8435975" cy="3970318"/>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lumMod val="60000"/>
                    <a:lumOff val="40000"/>
                  </a:schemeClr>
                </a:solidFill>
              </a:rPr>
              <a:t>29 Jul 2018 		Creation and the Fall</a:t>
            </a:r>
          </a:p>
          <a:p>
            <a:r>
              <a:rPr lang="en-US" sz="2800" dirty="0" smtClean="0">
                <a:solidFill>
                  <a:schemeClr val="accent2">
                    <a:lumMod val="60000"/>
                    <a:lumOff val="40000"/>
                  </a:schemeClr>
                </a:solidFill>
              </a:rPr>
              <a:t>5 Aug 2018 		A Kingdom and Its Fall</a:t>
            </a:r>
          </a:p>
          <a:p>
            <a:r>
              <a:rPr lang="en-US" sz="2800" dirty="0" smtClean="0">
                <a:solidFill>
                  <a:schemeClr val="accent2">
                    <a:lumMod val="60000"/>
                    <a:lumOff val="40000"/>
                  </a:schemeClr>
                </a:solidFill>
              </a:rPr>
              <a:t>12 Aug 2018 	The Church and Her King</a:t>
            </a:r>
          </a:p>
          <a:p>
            <a:r>
              <a:rPr lang="en-US" sz="2800" dirty="0" smtClean="0"/>
              <a:t>19 Aug 2018 	God &amp; Family</a:t>
            </a:r>
          </a:p>
          <a:p>
            <a:r>
              <a:rPr lang="en-US" sz="2800" dirty="0" smtClean="0"/>
              <a:t>26 Aug 2018 	God &amp; Education</a:t>
            </a:r>
          </a:p>
          <a:p>
            <a:r>
              <a:rPr lang="en-US" sz="2800" dirty="0" smtClean="0"/>
              <a:t>2 Sep 2018 		God &amp; Money</a:t>
            </a:r>
          </a:p>
          <a:p>
            <a:r>
              <a:rPr lang="en-US" sz="2800" dirty="0" smtClean="0"/>
              <a:t>9 Sep 2018 		God &amp; the Arts</a:t>
            </a:r>
          </a:p>
          <a:p>
            <a:r>
              <a:rPr lang="en-US" sz="2800" dirty="0" smtClean="0"/>
              <a:t>16 Sep 2018 	God &amp; Government</a:t>
            </a:r>
          </a:p>
          <a:p>
            <a:r>
              <a:rPr lang="en-US" sz="2800" dirty="0" smtClean="0"/>
              <a:t>23 Sep 2018 	God &amp; Healthcare</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71287">
            <a:off x="2963922" y="809880"/>
            <a:ext cx="3316582" cy="2512738"/>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42520" y="171452"/>
            <a:ext cx="3831548" cy="461665"/>
          </a:xfrm>
          <a:prstGeom prst="rect">
            <a:avLst/>
          </a:prstGeom>
          <a:noFill/>
        </p:spPr>
        <p:txBody>
          <a:bodyPr wrap="none" rtlCol="0">
            <a:spAutoFit/>
          </a:bodyPr>
          <a:lstStyle/>
          <a:p>
            <a:r>
              <a:rPr lang="en-US" sz="2400" dirty="0" smtClean="0">
                <a:solidFill>
                  <a:schemeClr val="tx1">
                    <a:lumMod val="75000"/>
                  </a:schemeClr>
                </a:solidFill>
              </a:rPr>
              <a:t>Man’s Essential Relationships</a:t>
            </a:r>
            <a:endParaRPr lang="en-US" sz="2400" dirty="0">
              <a:solidFill>
                <a:schemeClr val="tx1">
                  <a:lumMod val="75000"/>
                </a:schemeClr>
              </a:solidFill>
            </a:endParaRPr>
          </a:p>
        </p:txBody>
      </p:sp>
      <p:sp>
        <p:nvSpPr>
          <p:cNvPr id="6" name="TextBox 5"/>
          <p:cNvSpPr txBox="1"/>
          <p:nvPr/>
        </p:nvSpPr>
        <p:spPr>
          <a:xfrm>
            <a:off x="4191004" y="1819932"/>
            <a:ext cx="877163" cy="646331"/>
          </a:xfrm>
          <a:prstGeom prst="rect">
            <a:avLst/>
          </a:prstGeom>
          <a:noFill/>
        </p:spPr>
        <p:txBody>
          <a:bodyPr wrap="none" rtlCol="0">
            <a:spAutoFit/>
          </a:bodyPr>
          <a:lstStyle/>
          <a:p>
            <a:r>
              <a:rPr lang="en-US" sz="3600" dirty="0" smtClean="0">
                <a:solidFill>
                  <a:srgbClr val="D99694"/>
                </a:solidFill>
              </a:rPr>
              <a:t>Self</a:t>
            </a:r>
            <a:endParaRPr lang="en-US" sz="3600" dirty="0">
              <a:solidFill>
                <a:srgbClr val="D99694"/>
              </a:solidFill>
            </a:endParaRPr>
          </a:p>
        </p:txBody>
      </p:sp>
      <p:sp>
        <p:nvSpPr>
          <p:cNvPr id="7" name="TextBox 6"/>
          <p:cNvSpPr txBox="1"/>
          <p:nvPr/>
        </p:nvSpPr>
        <p:spPr>
          <a:xfrm rot="20387051">
            <a:off x="6567511" y="3264285"/>
            <a:ext cx="1043074" cy="646331"/>
          </a:xfrm>
          <a:prstGeom prst="rect">
            <a:avLst/>
          </a:prstGeom>
          <a:noFill/>
        </p:spPr>
        <p:txBody>
          <a:bodyPr wrap="none" rtlCol="0">
            <a:spAutoFit/>
          </a:bodyPr>
          <a:lstStyle/>
          <a:p>
            <a:r>
              <a:rPr lang="en-US" sz="3600" dirty="0" smtClean="0">
                <a:solidFill>
                  <a:srgbClr val="B3A2C7"/>
                </a:solidFill>
              </a:rPr>
              <a:t>Man</a:t>
            </a:r>
            <a:endParaRPr lang="en-US" sz="3600" dirty="0">
              <a:solidFill>
                <a:srgbClr val="B3A2C7"/>
              </a:solidFill>
            </a:endParaRPr>
          </a:p>
        </p:txBody>
      </p:sp>
      <p:sp>
        <p:nvSpPr>
          <p:cNvPr id="8" name="TextBox 7"/>
          <p:cNvSpPr txBox="1"/>
          <p:nvPr/>
        </p:nvSpPr>
        <p:spPr>
          <a:xfrm rot="274911">
            <a:off x="1771603" y="3367433"/>
            <a:ext cx="1328909" cy="646331"/>
          </a:xfrm>
          <a:prstGeom prst="rect">
            <a:avLst/>
          </a:prstGeom>
          <a:noFill/>
        </p:spPr>
        <p:txBody>
          <a:bodyPr wrap="none" rtlCol="0">
            <a:spAutoFit/>
          </a:bodyPr>
          <a:lstStyle/>
          <a:p>
            <a:r>
              <a:rPr lang="en-US" sz="3600" dirty="0" smtClean="0">
                <a:solidFill>
                  <a:schemeClr val="accent1">
                    <a:lumMod val="60000"/>
                    <a:lumOff val="40000"/>
                  </a:schemeClr>
                </a:solidFill>
              </a:rPr>
              <a:t>World</a:t>
            </a:r>
            <a:endParaRPr lang="en-US" sz="3600" dirty="0">
              <a:solidFill>
                <a:schemeClr val="accent1">
                  <a:lumMod val="60000"/>
                  <a:lumOff val="40000"/>
                </a:schemeClr>
              </a:solidFill>
            </a:endParaRPr>
          </a:p>
        </p:txBody>
      </p:sp>
      <p:sp>
        <p:nvSpPr>
          <p:cNvPr id="9" name="TextBox 8"/>
          <p:cNvSpPr txBox="1"/>
          <p:nvPr/>
        </p:nvSpPr>
        <p:spPr>
          <a:xfrm rot="1046706">
            <a:off x="3049609" y="4091571"/>
            <a:ext cx="1078540" cy="584776"/>
          </a:xfrm>
          <a:prstGeom prst="rect">
            <a:avLst/>
          </a:prstGeom>
          <a:noFill/>
        </p:spPr>
        <p:txBody>
          <a:bodyPr wrap="none" rtlCol="0">
            <a:spAutoFit/>
          </a:bodyPr>
          <a:lstStyle/>
          <a:p>
            <a:r>
              <a:rPr lang="en-US" sz="3200" dirty="0" smtClean="0">
                <a:solidFill>
                  <a:srgbClr val="95B3D7"/>
                </a:solidFill>
              </a:rPr>
              <a:t>Work</a:t>
            </a:r>
            <a:endParaRPr lang="en-US" sz="3200" dirty="0">
              <a:solidFill>
                <a:srgbClr val="95B3D7"/>
              </a:solidFill>
            </a:endParaRPr>
          </a:p>
        </p:txBody>
      </p:sp>
      <p:sp>
        <p:nvSpPr>
          <p:cNvPr id="10" name="TextBox 9"/>
          <p:cNvSpPr txBox="1"/>
          <p:nvPr/>
        </p:nvSpPr>
        <p:spPr>
          <a:xfrm rot="20858184">
            <a:off x="759679" y="4075011"/>
            <a:ext cx="1602522" cy="584776"/>
          </a:xfrm>
          <a:prstGeom prst="rect">
            <a:avLst/>
          </a:prstGeom>
          <a:noFill/>
        </p:spPr>
        <p:txBody>
          <a:bodyPr wrap="none" rtlCol="0">
            <a:spAutoFit/>
          </a:bodyPr>
          <a:lstStyle/>
          <a:p>
            <a:r>
              <a:rPr lang="en-US" sz="3200" dirty="0" smtClean="0">
                <a:solidFill>
                  <a:srgbClr val="95B3D7"/>
                </a:solidFill>
              </a:rPr>
              <a:t>Creation</a:t>
            </a:r>
            <a:endParaRPr lang="en-US" sz="3200" dirty="0">
              <a:solidFill>
                <a:srgbClr val="95B3D7"/>
              </a:solidFill>
            </a:endParaRPr>
          </a:p>
        </p:txBody>
      </p:sp>
      <p:sp>
        <p:nvSpPr>
          <p:cNvPr id="11" name="TextBox 10"/>
          <p:cNvSpPr txBox="1"/>
          <p:nvPr/>
        </p:nvSpPr>
        <p:spPr>
          <a:xfrm rot="1224031">
            <a:off x="7139074" y="4070926"/>
            <a:ext cx="1654820" cy="584776"/>
          </a:xfrm>
          <a:prstGeom prst="rect">
            <a:avLst/>
          </a:prstGeom>
          <a:noFill/>
        </p:spPr>
        <p:txBody>
          <a:bodyPr wrap="none" rtlCol="0">
            <a:spAutoFit/>
          </a:bodyPr>
          <a:lstStyle/>
          <a:p>
            <a:r>
              <a:rPr lang="en-US" sz="3200" dirty="0" smtClean="0">
                <a:solidFill>
                  <a:schemeClr val="accent4">
                    <a:lumMod val="60000"/>
                    <a:lumOff val="40000"/>
                  </a:schemeClr>
                </a:solidFill>
              </a:rPr>
              <a:t>Societies</a:t>
            </a:r>
            <a:endParaRPr lang="en-US" sz="3200" dirty="0">
              <a:solidFill>
                <a:schemeClr val="accent4">
                  <a:lumMod val="60000"/>
                  <a:lumOff val="40000"/>
                </a:schemeClr>
              </a:solidFill>
            </a:endParaRPr>
          </a:p>
        </p:txBody>
      </p:sp>
      <p:sp>
        <p:nvSpPr>
          <p:cNvPr id="12" name="TextBox 11"/>
          <p:cNvSpPr txBox="1"/>
          <p:nvPr/>
        </p:nvSpPr>
        <p:spPr>
          <a:xfrm rot="21346482">
            <a:off x="4670552" y="4030978"/>
            <a:ext cx="2400216" cy="584776"/>
          </a:xfrm>
          <a:prstGeom prst="rect">
            <a:avLst/>
          </a:prstGeom>
          <a:noFill/>
        </p:spPr>
        <p:txBody>
          <a:bodyPr wrap="none" rtlCol="0">
            <a:spAutoFit/>
          </a:bodyPr>
          <a:lstStyle/>
          <a:p>
            <a:r>
              <a:rPr lang="en-US" sz="3200" dirty="0" smtClean="0">
                <a:solidFill>
                  <a:srgbClr val="B3A2C7"/>
                </a:solidFill>
              </a:rPr>
              <a:t>Relationships</a:t>
            </a:r>
            <a:endParaRPr lang="en-US" sz="3200" dirty="0">
              <a:solidFill>
                <a:srgbClr val="B3A2C7"/>
              </a:solidFill>
            </a:endParaRPr>
          </a:p>
        </p:txBody>
      </p:sp>
      <p:cxnSp>
        <p:nvCxnSpPr>
          <p:cNvPr id="14" name="Straight Connector 13"/>
          <p:cNvCxnSpPr/>
          <p:nvPr/>
        </p:nvCxnSpPr>
        <p:spPr>
          <a:xfrm>
            <a:off x="457200" y="2190750"/>
            <a:ext cx="8382000"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4" y="171452"/>
            <a:ext cx="8435975" cy="3170099"/>
          </a:xfrm>
          <a:prstGeom prst="rect">
            <a:avLst/>
          </a:prstGeom>
          <a:noFill/>
          <a:ln w="9525">
            <a:noFill/>
            <a:miter lim="800000"/>
            <a:headEnd/>
            <a:tailEnd/>
          </a:ln>
          <a:effectLst/>
        </p:spPr>
        <p:txBody>
          <a:bodyPr wrap="square">
            <a:prstTxWarp prst="textNoShape">
              <a:avLst/>
            </a:prstTxWarp>
            <a:spAutoFit/>
          </a:bodyPr>
          <a:lstStyle/>
          <a:p>
            <a:r>
              <a:rPr lang="en-US" sz="3600" dirty="0" smtClean="0">
                <a:effectLst/>
              </a:rPr>
              <a:t>“</a:t>
            </a:r>
            <a:r>
              <a:rPr lang="en-US" sz="3600" dirty="0" smtClean="0"/>
              <a:t>The LORD saw that the wickedness of man was great in the earth, and that every intention of the thoughts of his heart was only evil continually. </a:t>
            </a:r>
            <a:r>
              <a:rPr lang="en-US" sz="3600" dirty="0" smtClean="0">
                <a:effectLst/>
              </a:rPr>
              <a:t>”</a:t>
            </a:r>
            <a:endParaRPr lang="en-US" sz="3600" dirty="0" smtClean="0">
              <a:effectLst>
                <a:outerShdw blurRad="38100" dist="38100" dir="2700000" algn="tl">
                  <a:srgbClr val="000000"/>
                </a:outerShdw>
              </a:effectLst>
            </a:endParaRPr>
          </a:p>
          <a:p>
            <a:pPr algn="r"/>
            <a:endParaRPr lang="en-US" sz="2800" dirty="0" smtClean="0">
              <a:solidFill>
                <a:srgbClr val="FFFFFF"/>
              </a:solidFill>
              <a:effectLst/>
            </a:endParaRPr>
          </a:p>
          <a:p>
            <a:pPr algn="r"/>
            <a:r>
              <a:rPr lang="en-US" sz="2800" dirty="0" smtClean="0">
                <a:solidFill>
                  <a:srgbClr val="FFFFFF"/>
                </a:solidFill>
                <a:effectLst/>
              </a:rPr>
              <a:t>Genesis 6:5</a:t>
            </a:r>
            <a:endParaRPr lang="en-US" sz="2800" dirty="0">
              <a:solidFill>
                <a:srgbClr val="FFFFFF"/>
              </a:solidFill>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4" y="171452"/>
            <a:ext cx="8435975" cy="3170099"/>
          </a:xfrm>
          <a:prstGeom prst="rect">
            <a:avLst/>
          </a:prstGeom>
          <a:noFill/>
          <a:ln w="9525">
            <a:noFill/>
            <a:miter lim="800000"/>
            <a:headEnd/>
            <a:tailEnd/>
          </a:ln>
          <a:effectLst/>
        </p:spPr>
        <p:txBody>
          <a:bodyPr wrap="square">
            <a:prstTxWarp prst="textNoShape">
              <a:avLst/>
            </a:prstTxWarp>
            <a:spAutoFit/>
          </a:bodyPr>
          <a:lstStyle/>
          <a:p>
            <a:r>
              <a:rPr lang="en-US" sz="3600" dirty="0" smtClean="0">
                <a:effectLst/>
              </a:rPr>
              <a:t>“</a:t>
            </a:r>
            <a:r>
              <a:rPr lang="en-US" sz="3600" dirty="0" smtClean="0"/>
              <a:t>Come, let us build ourselves a city and a tower with its top in the heavens, and let us </a:t>
            </a:r>
            <a:r>
              <a:rPr lang="en-US" sz="3600" dirty="0" smtClean="0">
                <a:solidFill>
                  <a:schemeClr val="accent2">
                    <a:lumMod val="60000"/>
                    <a:lumOff val="40000"/>
                  </a:schemeClr>
                </a:solidFill>
              </a:rPr>
              <a:t>make a name for ourselves</a:t>
            </a:r>
            <a:r>
              <a:rPr lang="en-US" sz="3600" dirty="0" smtClean="0"/>
              <a:t>, lest we be dispersed over the face of the whole earth.</a:t>
            </a:r>
            <a:r>
              <a:rPr lang="en-US" sz="3600" dirty="0" smtClean="0">
                <a:effectLst/>
              </a:rPr>
              <a:t>”</a:t>
            </a:r>
            <a:endParaRPr lang="en-US" sz="3600" dirty="0" smtClean="0">
              <a:effectLst>
                <a:outerShdw blurRad="38100" dist="38100" dir="2700000" algn="tl">
                  <a:srgbClr val="000000"/>
                </a:outerShdw>
              </a:effectLst>
            </a:endParaRPr>
          </a:p>
          <a:p>
            <a:pPr algn="r"/>
            <a:endParaRPr lang="en-US" sz="2800" dirty="0" smtClean="0">
              <a:solidFill>
                <a:srgbClr val="FFFFFF"/>
              </a:solidFill>
              <a:effectLst/>
            </a:endParaRPr>
          </a:p>
          <a:p>
            <a:pPr algn="r"/>
            <a:r>
              <a:rPr lang="en-US" sz="2800" dirty="0" smtClean="0">
                <a:solidFill>
                  <a:srgbClr val="FFFFFF"/>
                </a:solidFill>
                <a:effectLst/>
              </a:rPr>
              <a:t>Genesis 11:</a:t>
            </a:r>
            <a:r>
              <a:rPr lang="en-US" sz="2800" dirty="0" smtClean="0">
                <a:solidFill>
                  <a:srgbClr val="FFFFFF"/>
                </a:solidFill>
              </a:rPr>
              <a:t>4</a:t>
            </a:r>
            <a:endParaRPr lang="en-US" sz="2800" dirty="0">
              <a:solidFill>
                <a:srgbClr val="FFFFFF"/>
              </a:solidFill>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391"/>
            <a:ext cx="1600200" cy="1026317"/>
          </a:xfrm>
        </p:spPr>
        <p:txBody>
          <a:bodyPr>
            <a:noAutofit/>
          </a:bodyPr>
          <a:lstStyle/>
          <a:p>
            <a:r>
              <a:rPr lang="en-US" sz="2800" dirty="0" smtClean="0">
                <a:latin typeface="Avenir Next Condensed Medium"/>
                <a:cs typeface="Avenir Next Condensed Medium"/>
              </a:rPr>
              <a:t>Adam</a:t>
            </a:r>
            <a:br>
              <a:rPr lang="en-US" sz="2800" dirty="0" smtClean="0">
                <a:latin typeface="Avenir Next Condensed Medium"/>
                <a:cs typeface="Avenir Next Condensed Medium"/>
              </a:rPr>
            </a:br>
            <a:r>
              <a:rPr lang="en-US" sz="2800" dirty="0" smtClean="0">
                <a:latin typeface="Avenir Next Condensed Medium"/>
                <a:cs typeface="Avenir Next Condensed Medium"/>
              </a:rPr>
              <a:t> and Eve</a:t>
            </a:r>
            <a:endParaRPr lang="en-US" sz="2800" i="1" dirty="0">
              <a:latin typeface="Avenir Next Condensed Medium"/>
              <a:cs typeface="Avenir Next Condensed Medium"/>
            </a:endParaRPr>
          </a:p>
        </p:txBody>
      </p:sp>
      <p:sp>
        <p:nvSpPr>
          <p:cNvPr id="5" name="Title 1"/>
          <p:cNvSpPr txBox="1">
            <a:spLocks/>
          </p:cNvSpPr>
          <p:nvPr/>
        </p:nvSpPr>
        <p:spPr>
          <a:xfrm>
            <a:off x="12954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sngStrike" kern="1200" cap="none" spc="0" normalizeH="0" baseline="0" noProof="0" dirty="0" smtClean="0">
                <a:ln>
                  <a:noFill/>
                </a:ln>
                <a:solidFill>
                  <a:schemeClr val="tx1"/>
                </a:solidFill>
                <a:effectLst/>
                <a:uLnTx/>
                <a:uFillTx/>
                <a:latin typeface="Avenir Next Condensed Medium"/>
                <a:ea typeface="+mj-ea"/>
                <a:cs typeface="Avenir Next Condensed Medium"/>
              </a:rPr>
              <a:t>Abel</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r>
            <a:b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b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and Cain</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cxnSp>
        <p:nvCxnSpPr>
          <p:cNvPr id="7" name="Straight Arrow Connector 6"/>
          <p:cNvCxnSpPr/>
          <p:nvPr/>
        </p:nvCxnSpPr>
        <p:spPr>
          <a:xfrm>
            <a:off x="152400" y="2114550"/>
            <a:ext cx="883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52600" y="133350"/>
            <a:ext cx="768148" cy="523220"/>
          </a:xfrm>
          <a:prstGeom prst="rect">
            <a:avLst/>
          </a:prstGeom>
          <a:noFill/>
        </p:spPr>
        <p:txBody>
          <a:bodyPr wrap="none" rtlCol="0">
            <a:spAutoFit/>
          </a:bodyPr>
          <a:lstStyle/>
          <a:p>
            <a:r>
              <a:rPr lang="en-US" sz="2800" dirty="0" smtClean="0">
                <a:latin typeface="Avenir Next Condensed Medium"/>
                <a:cs typeface="Avenir Next Condensed Medium"/>
              </a:rPr>
              <a:t>Seth</a:t>
            </a:r>
            <a:endParaRPr lang="en-US" sz="2800" dirty="0">
              <a:latin typeface="Avenir Next Condensed Medium"/>
              <a:cs typeface="Avenir Next Condensed Medium"/>
            </a:endParaRPr>
          </a:p>
        </p:txBody>
      </p:sp>
      <p:sp>
        <p:nvSpPr>
          <p:cNvPr id="8" name="Title 1"/>
          <p:cNvSpPr txBox="1">
            <a:spLocks/>
          </p:cNvSpPr>
          <p:nvPr/>
        </p:nvSpPr>
        <p:spPr>
          <a:xfrm>
            <a:off x="25146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Noah</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9" name="Title 1"/>
          <p:cNvSpPr txBox="1">
            <a:spLocks/>
          </p:cNvSpPr>
          <p:nvPr/>
        </p:nvSpPr>
        <p:spPr>
          <a:xfrm>
            <a:off x="2743200" y="1123950"/>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Tower of </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Babel</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0" name="Title 1"/>
          <p:cNvSpPr txBox="1">
            <a:spLocks/>
          </p:cNvSpPr>
          <p:nvPr/>
        </p:nvSpPr>
        <p:spPr>
          <a:xfrm>
            <a:off x="38862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Abraham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and Sarah</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1" name="Title 1"/>
          <p:cNvSpPr txBox="1">
            <a:spLocks/>
          </p:cNvSpPr>
          <p:nvPr/>
        </p:nvSpPr>
        <p:spPr>
          <a:xfrm>
            <a:off x="54864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Isaac – Jacob – Joseph </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
        <p:nvSpPr>
          <p:cNvPr id="12" name="Title 1"/>
          <p:cNvSpPr txBox="1">
            <a:spLocks/>
          </p:cNvSpPr>
          <p:nvPr/>
        </p:nvSpPr>
        <p:spPr>
          <a:xfrm>
            <a:off x="73152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Moses</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Tree>
    <p:extLst>
      <p:ext uri="{BB962C8B-B14F-4D97-AF65-F5344CB8AC3E}">
        <p14:creationId xmlns:p14="http://schemas.microsoft.com/office/powerpoint/2010/main" val="16468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4" y="133352"/>
            <a:ext cx="8893175" cy="3539431"/>
          </a:xfrm>
          <a:prstGeom prst="rect">
            <a:avLst/>
          </a:prstGeom>
          <a:noFill/>
          <a:ln w="9525">
            <a:noFill/>
            <a:miter lim="800000"/>
            <a:headEnd/>
            <a:tailEnd/>
          </a:ln>
          <a:effectLst/>
        </p:spPr>
        <p:txBody>
          <a:bodyPr wrap="square">
            <a:prstTxWarp prst="textNoShape">
              <a:avLst/>
            </a:prstTxWarp>
            <a:spAutoFit/>
          </a:bodyPr>
          <a:lstStyle/>
          <a:p>
            <a:r>
              <a:rPr lang="en-US" sz="2800" dirty="0" smtClean="0"/>
              <a:t>“Now the </a:t>
            </a:r>
            <a:r>
              <a:rPr lang="en-US" sz="2800" cap="small" dirty="0" smtClean="0"/>
              <a:t>Lord</a:t>
            </a:r>
            <a:r>
              <a:rPr lang="en-US" sz="2800" dirty="0" smtClean="0"/>
              <a:t> said to Abram, “Go from your country and your kindred and your father's house to the land that I will show you. And I will </a:t>
            </a:r>
            <a:r>
              <a:rPr lang="en-US" sz="2800" dirty="0" smtClean="0">
                <a:solidFill>
                  <a:srgbClr val="D99694"/>
                </a:solidFill>
              </a:rPr>
              <a:t>make of you a great nation</a:t>
            </a:r>
            <a:r>
              <a:rPr lang="en-US" sz="2800" dirty="0" smtClean="0"/>
              <a:t>, and I will </a:t>
            </a:r>
            <a:r>
              <a:rPr lang="en-US" sz="2800" dirty="0" smtClean="0">
                <a:solidFill>
                  <a:srgbClr val="D99694"/>
                </a:solidFill>
              </a:rPr>
              <a:t>bless you </a:t>
            </a:r>
            <a:r>
              <a:rPr lang="en-US" sz="2800" dirty="0" smtClean="0"/>
              <a:t>and </a:t>
            </a:r>
            <a:r>
              <a:rPr lang="en-US" sz="2800" dirty="0" smtClean="0">
                <a:solidFill>
                  <a:srgbClr val="D99694"/>
                </a:solidFill>
              </a:rPr>
              <a:t>make your name great</a:t>
            </a:r>
            <a:r>
              <a:rPr lang="en-US" sz="2800" dirty="0" smtClean="0"/>
              <a:t>, so that you will be a blessing. I will bless those who bless you, and him who dishonors you I will curse, and </a:t>
            </a:r>
            <a:r>
              <a:rPr lang="en-US" sz="2800" dirty="0" smtClean="0">
                <a:solidFill>
                  <a:srgbClr val="FFFFFF"/>
                </a:solidFill>
              </a:rPr>
              <a:t>in you all the families of the earth shall be blessed</a:t>
            </a:r>
            <a:r>
              <a:rPr lang="en-US" sz="2800" dirty="0" smtClean="0"/>
              <a:t>.”</a:t>
            </a:r>
            <a:endParaRPr lang="en-US" sz="2800" dirty="0" smtClean="0">
              <a:solidFill>
                <a:srgbClr val="FFFFFF"/>
              </a:solidFill>
              <a:effectLst/>
            </a:endParaRPr>
          </a:p>
          <a:p>
            <a:pPr algn="r"/>
            <a:r>
              <a:rPr lang="en-US" sz="2800" dirty="0" smtClean="0">
                <a:solidFill>
                  <a:srgbClr val="FFFFFF"/>
                </a:solidFill>
                <a:effectLst/>
              </a:rPr>
              <a:t>Genesis 12:</a:t>
            </a:r>
            <a:r>
              <a:rPr lang="en-US" sz="2800" dirty="0" smtClean="0">
                <a:solidFill>
                  <a:srgbClr val="FFFFFF"/>
                </a:solidFill>
              </a:rPr>
              <a:t>1-3</a:t>
            </a:r>
            <a:endParaRPr lang="en-US" sz="2800" dirty="0">
              <a:solidFill>
                <a:srgbClr val="FFFFFF"/>
              </a:solidFill>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4" y="133352"/>
            <a:ext cx="8893175" cy="3724097"/>
          </a:xfrm>
          <a:prstGeom prst="rect">
            <a:avLst/>
          </a:prstGeom>
          <a:noFill/>
          <a:ln w="9525">
            <a:noFill/>
            <a:miter lim="800000"/>
            <a:headEnd/>
            <a:tailEnd/>
          </a:ln>
          <a:effectLst/>
        </p:spPr>
        <p:txBody>
          <a:bodyPr wrap="square">
            <a:prstTxWarp prst="textNoShape">
              <a:avLst/>
            </a:prstTxWarp>
            <a:spAutoFit/>
          </a:bodyPr>
          <a:lstStyle/>
          <a:p>
            <a:r>
              <a:rPr lang="en-US" sz="2800" dirty="0" smtClean="0"/>
              <a:t>“Now the </a:t>
            </a:r>
            <a:r>
              <a:rPr lang="en-US" sz="2800" cap="small" dirty="0" smtClean="0"/>
              <a:t>Lord</a:t>
            </a:r>
            <a:r>
              <a:rPr lang="en-US" sz="2800" dirty="0" smtClean="0"/>
              <a:t> said to Abram, “Go from your country and your kindred and your father's house to the land that I will show you. And I will </a:t>
            </a:r>
            <a:r>
              <a:rPr lang="en-US" sz="2800" dirty="0" smtClean="0">
                <a:solidFill>
                  <a:srgbClr val="D99694"/>
                </a:solidFill>
              </a:rPr>
              <a:t>make of you a great nation</a:t>
            </a:r>
            <a:r>
              <a:rPr lang="en-US" sz="2800" dirty="0" smtClean="0"/>
              <a:t>, and I will </a:t>
            </a:r>
            <a:r>
              <a:rPr lang="en-US" sz="2800" dirty="0" smtClean="0">
                <a:solidFill>
                  <a:srgbClr val="D99694"/>
                </a:solidFill>
              </a:rPr>
              <a:t>bless you </a:t>
            </a:r>
            <a:r>
              <a:rPr lang="en-US" sz="2800" dirty="0" smtClean="0"/>
              <a:t>and </a:t>
            </a:r>
            <a:r>
              <a:rPr lang="en-US" sz="2800" dirty="0" smtClean="0">
                <a:solidFill>
                  <a:srgbClr val="D99694"/>
                </a:solidFill>
              </a:rPr>
              <a:t>make your name great</a:t>
            </a:r>
            <a:r>
              <a:rPr lang="en-US" sz="2800" dirty="0" smtClean="0"/>
              <a:t>, </a:t>
            </a:r>
            <a:r>
              <a:rPr lang="en-US" sz="4000" u="sng" dirty="0" smtClean="0"/>
              <a:t>so that</a:t>
            </a:r>
            <a:r>
              <a:rPr lang="en-US" sz="4000" dirty="0" smtClean="0"/>
              <a:t> </a:t>
            </a:r>
            <a:r>
              <a:rPr lang="en-US" sz="2800" dirty="0" smtClean="0">
                <a:solidFill>
                  <a:srgbClr val="D99694"/>
                </a:solidFill>
              </a:rPr>
              <a:t>you will be a blessing</a:t>
            </a:r>
            <a:r>
              <a:rPr lang="en-US" sz="2800" dirty="0" smtClean="0"/>
              <a:t>. I will bless those who bless you, and him who dishonors you I will curse, and </a:t>
            </a:r>
            <a:r>
              <a:rPr lang="en-US" sz="2800" dirty="0" smtClean="0">
                <a:solidFill>
                  <a:srgbClr val="D99694"/>
                </a:solidFill>
              </a:rPr>
              <a:t>in you all the families of the earth shall be blessed</a:t>
            </a:r>
            <a:r>
              <a:rPr lang="en-US" sz="2800" dirty="0" smtClean="0"/>
              <a:t>.”</a:t>
            </a:r>
            <a:endParaRPr lang="en-US" sz="2800" dirty="0" smtClean="0">
              <a:solidFill>
                <a:srgbClr val="FFFFFF"/>
              </a:solidFill>
              <a:effectLst/>
            </a:endParaRPr>
          </a:p>
          <a:p>
            <a:pPr algn="r"/>
            <a:r>
              <a:rPr lang="en-US" sz="2800" dirty="0" smtClean="0">
                <a:solidFill>
                  <a:srgbClr val="FFFFFF"/>
                </a:solidFill>
                <a:effectLst/>
              </a:rPr>
              <a:t>Genesis 12:</a:t>
            </a:r>
            <a:r>
              <a:rPr lang="en-US" sz="2800" dirty="0" smtClean="0">
                <a:solidFill>
                  <a:srgbClr val="FFFFFF"/>
                </a:solidFill>
              </a:rPr>
              <a:t>1-3</a:t>
            </a:r>
            <a:endParaRPr lang="en-US" sz="2800" dirty="0">
              <a:solidFill>
                <a:srgbClr val="FFFFFF"/>
              </a:solidFill>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4" y="133350"/>
            <a:ext cx="8893175" cy="3262432"/>
          </a:xfrm>
          <a:prstGeom prst="rect">
            <a:avLst/>
          </a:prstGeom>
          <a:noFill/>
          <a:ln w="9525">
            <a:noFill/>
            <a:miter lim="800000"/>
            <a:headEnd/>
            <a:tailEnd/>
          </a:ln>
          <a:effectLst/>
        </p:spPr>
        <p:txBody>
          <a:bodyPr wrap="square">
            <a:prstTxWarp prst="textNoShape">
              <a:avLst/>
            </a:prstTxWarp>
            <a:spAutoFit/>
          </a:bodyPr>
          <a:lstStyle/>
          <a:p>
            <a:r>
              <a:rPr lang="en-US" sz="2800" dirty="0" smtClean="0"/>
              <a:t>“Abraham, the father of faith for all three of the great monotheistic religions, discovered his purpose and exercised his faith in the simplest of life experiences. </a:t>
            </a:r>
          </a:p>
          <a:p>
            <a:endParaRPr lang="en-US" sz="1000" dirty="0" smtClean="0"/>
          </a:p>
          <a:p>
            <a:r>
              <a:rPr lang="en-US" sz="2800" dirty="0" smtClean="0">
                <a:solidFill>
                  <a:srgbClr val="D99694"/>
                </a:solidFill>
              </a:rPr>
              <a:t>He moved, and his wife had a baby. </a:t>
            </a:r>
          </a:p>
          <a:p>
            <a:r>
              <a:rPr lang="en-US" sz="2800" dirty="0" smtClean="0">
                <a:solidFill>
                  <a:srgbClr val="D99694"/>
                </a:solidFill>
              </a:rPr>
              <a:t>In those two events, he realized his purpose.</a:t>
            </a:r>
            <a:r>
              <a:rPr lang="en-US" sz="2800" dirty="0" smtClean="0"/>
              <a:t>”</a:t>
            </a:r>
          </a:p>
          <a:p>
            <a:endParaRPr lang="en-US" sz="2800" dirty="0" smtClean="0"/>
          </a:p>
          <a:p>
            <a:pPr algn="r"/>
            <a:r>
              <a:rPr lang="en-US" sz="2800" dirty="0" smtClean="0">
                <a:solidFill>
                  <a:srgbClr val="FFFFFF"/>
                </a:solidFill>
                <a:effectLst/>
              </a:rPr>
              <a:t>- Poe and Davis</a:t>
            </a:r>
            <a:endParaRPr lang="en-US" sz="2800" dirty="0">
              <a:solidFill>
                <a:srgbClr val="FFFFFF"/>
              </a:solidFill>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391"/>
            <a:ext cx="1600200" cy="1026317"/>
          </a:xfrm>
        </p:spPr>
        <p:txBody>
          <a:bodyPr>
            <a:noAutofit/>
          </a:bodyPr>
          <a:lstStyle/>
          <a:p>
            <a:r>
              <a:rPr lang="en-US" sz="2800" dirty="0" smtClean="0">
                <a:latin typeface="Avenir Next Condensed Medium"/>
                <a:cs typeface="Avenir Next Condensed Medium"/>
              </a:rPr>
              <a:t>Adam</a:t>
            </a:r>
            <a:br>
              <a:rPr lang="en-US" sz="2800" dirty="0" smtClean="0">
                <a:latin typeface="Avenir Next Condensed Medium"/>
                <a:cs typeface="Avenir Next Condensed Medium"/>
              </a:rPr>
            </a:br>
            <a:r>
              <a:rPr lang="en-US" sz="2800" dirty="0" smtClean="0">
                <a:latin typeface="Avenir Next Condensed Medium"/>
                <a:cs typeface="Avenir Next Condensed Medium"/>
              </a:rPr>
              <a:t> and Eve</a:t>
            </a:r>
            <a:endParaRPr lang="en-US" sz="2800" i="1" dirty="0">
              <a:latin typeface="Avenir Next Condensed Medium"/>
              <a:cs typeface="Avenir Next Condensed Medium"/>
            </a:endParaRPr>
          </a:p>
        </p:txBody>
      </p:sp>
      <p:sp>
        <p:nvSpPr>
          <p:cNvPr id="5" name="Title 1"/>
          <p:cNvSpPr txBox="1">
            <a:spLocks/>
          </p:cNvSpPr>
          <p:nvPr/>
        </p:nvSpPr>
        <p:spPr>
          <a:xfrm>
            <a:off x="12954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sngStrike" kern="1200" cap="none" spc="0" normalizeH="0" baseline="0" noProof="0" dirty="0" smtClean="0">
                <a:ln>
                  <a:noFill/>
                </a:ln>
                <a:solidFill>
                  <a:schemeClr val="tx1"/>
                </a:solidFill>
                <a:effectLst/>
                <a:uLnTx/>
                <a:uFillTx/>
                <a:latin typeface="Avenir Next Condensed Medium"/>
                <a:ea typeface="+mj-ea"/>
                <a:cs typeface="Avenir Next Condensed Medium"/>
              </a:rPr>
              <a:t>Abel</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r>
            <a:b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b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and Cain</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cxnSp>
        <p:nvCxnSpPr>
          <p:cNvPr id="7" name="Straight Arrow Connector 6"/>
          <p:cNvCxnSpPr/>
          <p:nvPr/>
        </p:nvCxnSpPr>
        <p:spPr>
          <a:xfrm>
            <a:off x="152400" y="2114550"/>
            <a:ext cx="883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52600" y="133350"/>
            <a:ext cx="768148" cy="523220"/>
          </a:xfrm>
          <a:prstGeom prst="rect">
            <a:avLst/>
          </a:prstGeom>
          <a:noFill/>
        </p:spPr>
        <p:txBody>
          <a:bodyPr wrap="none" rtlCol="0">
            <a:spAutoFit/>
          </a:bodyPr>
          <a:lstStyle/>
          <a:p>
            <a:r>
              <a:rPr lang="en-US" sz="2800" dirty="0" smtClean="0">
                <a:latin typeface="Avenir Next Condensed Medium"/>
                <a:cs typeface="Avenir Next Condensed Medium"/>
              </a:rPr>
              <a:t>Seth</a:t>
            </a:r>
            <a:endParaRPr lang="en-US" sz="2800" dirty="0">
              <a:latin typeface="Avenir Next Condensed Medium"/>
              <a:cs typeface="Avenir Next Condensed Medium"/>
            </a:endParaRPr>
          </a:p>
        </p:txBody>
      </p:sp>
      <p:sp>
        <p:nvSpPr>
          <p:cNvPr id="8" name="Title 1"/>
          <p:cNvSpPr txBox="1">
            <a:spLocks/>
          </p:cNvSpPr>
          <p:nvPr/>
        </p:nvSpPr>
        <p:spPr>
          <a:xfrm>
            <a:off x="25146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Noah</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9" name="Title 1"/>
          <p:cNvSpPr txBox="1">
            <a:spLocks/>
          </p:cNvSpPr>
          <p:nvPr/>
        </p:nvSpPr>
        <p:spPr>
          <a:xfrm>
            <a:off x="2743200" y="1123950"/>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Tower of </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Babel</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0" name="Title 1"/>
          <p:cNvSpPr txBox="1">
            <a:spLocks/>
          </p:cNvSpPr>
          <p:nvPr/>
        </p:nvSpPr>
        <p:spPr>
          <a:xfrm>
            <a:off x="38862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Abraham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and Sarah</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1" name="Title 1"/>
          <p:cNvSpPr txBox="1">
            <a:spLocks/>
          </p:cNvSpPr>
          <p:nvPr/>
        </p:nvSpPr>
        <p:spPr>
          <a:xfrm>
            <a:off x="54864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Isaac – Jacob – Joseph </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
        <p:nvSpPr>
          <p:cNvPr id="12" name="Title 1"/>
          <p:cNvSpPr txBox="1">
            <a:spLocks/>
          </p:cNvSpPr>
          <p:nvPr/>
        </p:nvSpPr>
        <p:spPr>
          <a:xfrm>
            <a:off x="73152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Moses</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Tree>
    <p:extLst>
      <p:ext uri="{BB962C8B-B14F-4D97-AF65-F5344CB8AC3E}">
        <p14:creationId xmlns:p14="http://schemas.microsoft.com/office/powerpoint/2010/main" val="11163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316832"/>
            <a:ext cx="8915400" cy="1102519"/>
          </a:xfrm>
        </p:spPr>
        <p:txBody>
          <a:bodyPr>
            <a:noAutofit/>
          </a:bodyPr>
          <a:lstStyle/>
          <a:p>
            <a:r>
              <a:rPr lang="en-US" sz="2800" dirty="0" smtClean="0"/>
              <a:t>“You yourselves have seen what I did to the Egyptians, and how I bore you on eagles' wings and </a:t>
            </a:r>
            <a:r>
              <a:rPr lang="en-US" sz="2800" u="sng" dirty="0" smtClean="0"/>
              <a:t>brought you to myself</a:t>
            </a:r>
            <a:r>
              <a:rPr lang="en-US" sz="2800" dirty="0" smtClean="0"/>
              <a:t>. </a:t>
            </a:r>
            <a:r>
              <a:rPr lang="en-US" sz="2800" dirty="0" smtClean="0">
                <a:solidFill>
                  <a:schemeClr val="accent2">
                    <a:lumMod val="60000"/>
                    <a:lumOff val="40000"/>
                  </a:schemeClr>
                </a:solidFill>
              </a:rPr>
              <a:t>Now therefore, if you will indeed obey my voice and keep my covenant</a:t>
            </a:r>
            <a:r>
              <a:rPr lang="en-US" sz="2800" dirty="0" smtClean="0">
                <a:solidFill>
                  <a:srgbClr val="D99694"/>
                </a:solidFill>
              </a:rPr>
              <a:t>,</a:t>
            </a:r>
            <a:r>
              <a:rPr lang="en-US" sz="2800" dirty="0" smtClean="0">
                <a:solidFill>
                  <a:srgbClr val="953735"/>
                </a:solidFill>
              </a:rPr>
              <a:t> </a:t>
            </a:r>
            <a:r>
              <a:rPr lang="en-US" sz="2800" dirty="0" smtClean="0"/>
              <a:t>you shall be my treasured possession among all peoples, for all the earth is mine; and you shall be to me a kingdom of priests and a holy nation.”</a:t>
            </a:r>
            <a:r>
              <a:rPr lang="en-US" sz="3200" dirty="0" smtClean="0">
                <a:latin typeface="Franklin Gothic Book"/>
                <a:cs typeface="Franklin Gothic Book"/>
              </a:rPr>
              <a:t/>
            </a:r>
            <a:br>
              <a:rPr lang="en-US" sz="3200" dirty="0" smtClean="0">
                <a:latin typeface="Franklin Gothic Book"/>
                <a:cs typeface="Franklin Gothic Book"/>
              </a:rPr>
            </a:br>
            <a:r>
              <a:rPr lang="en-US" sz="3200" dirty="0" smtClean="0">
                <a:latin typeface="Franklin Gothic Book"/>
                <a:cs typeface="Franklin Gothic Book"/>
              </a:rPr>
              <a:t/>
            </a:r>
            <a:br>
              <a:rPr lang="en-US" sz="3200" dirty="0" smtClean="0">
                <a:latin typeface="Franklin Gothic Book"/>
                <a:cs typeface="Franklin Gothic Book"/>
              </a:rPr>
            </a:br>
            <a:r>
              <a:rPr lang="en-US" sz="2400" dirty="0" smtClean="0">
                <a:cs typeface="Franklin Gothic Book"/>
              </a:rPr>
              <a:t>Exodus 19:3-6</a:t>
            </a:r>
            <a:endParaRPr lang="en-US" sz="2400" dirty="0">
              <a:cs typeface="Franklin Gothic Boo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316832"/>
            <a:ext cx="8915400" cy="1102519"/>
          </a:xfrm>
        </p:spPr>
        <p:txBody>
          <a:bodyPr>
            <a:noAutofit/>
          </a:bodyPr>
          <a:lstStyle/>
          <a:p>
            <a:r>
              <a:rPr lang="en-US" sz="2800" dirty="0" smtClean="0"/>
              <a:t>“You yourselves have seen what I did to the Egyptians, and how I bore you on eagles' wings and </a:t>
            </a:r>
            <a:r>
              <a:rPr lang="en-US" sz="2800" u="sng" dirty="0" smtClean="0"/>
              <a:t>brought you to myself</a:t>
            </a:r>
            <a:r>
              <a:rPr lang="en-US" sz="2800" dirty="0" smtClean="0"/>
              <a:t>. </a:t>
            </a:r>
            <a:r>
              <a:rPr lang="en-US" sz="2800" dirty="0" smtClean="0">
                <a:solidFill>
                  <a:schemeClr val="accent2">
                    <a:lumMod val="60000"/>
                    <a:lumOff val="40000"/>
                  </a:schemeClr>
                </a:solidFill>
              </a:rPr>
              <a:t>Now therefore, if you will indeed obey my voice and keep my covenant</a:t>
            </a:r>
            <a:r>
              <a:rPr lang="en-US" sz="2800" dirty="0" smtClean="0">
                <a:solidFill>
                  <a:srgbClr val="D99694"/>
                </a:solidFill>
              </a:rPr>
              <a:t>,</a:t>
            </a:r>
            <a:r>
              <a:rPr lang="en-US" sz="2800" dirty="0" smtClean="0">
                <a:solidFill>
                  <a:srgbClr val="953735"/>
                </a:solidFill>
              </a:rPr>
              <a:t> </a:t>
            </a:r>
            <a:r>
              <a:rPr lang="en-US" sz="2800" dirty="0" smtClean="0">
                <a:solidFill>
                  <a:schemeClr val="accent4">
                    <a:lumMod val="60000"/>
                    <a:lumOff val="40000"/>
                  </a:schemeClr>
                </a:solidFill>
              </a:rPr>
              <a:t>you shall be my treasured possession among all peoples</a:t>
            </a:r>
            <a:r>
              <a:rPr lang="en-US" sz="2800" dirty="0" smtClean="0"/>
              <a:t>, </a:t>
            </a:r>
            <a:r>
              <a:rPr lang="en-US" sz="2800" u="sng" dirty="0" smtClean="0"/>
              <a:t>for all the earth is mine</a:t>
            </a:r>
            <a:r>
              <a:rPr lang="en-US" sz="2800" dirty="0" smtClean="0"/>
              <a:t>; and </a:t>
            </a:r>
            <a:r>
              <a:rPr lang="en-US" sz="2800" dirty="0" smtClean="0">
                <a:solidFill>
                  <a:srgbClr val="B3A2C7"/>
                </a:solidFill>
              </a:rPr>
              <a:t>you shall be to me a kingdom of priests and a holy nation.”</a:t>
            </a:r>
            <a:r>
              <a:rPr lang="en-US" sz="3200" dirty="0" smtClean="0">
                <a:latin typeface="Franklin Gothic Book"/>
                <a:cs typeface="Franklin Gothic Book"/>
              </a:rPr>
              <a:t/>
            </a:r>
            <a:br>
              <a:rPr lang="en-US" sz="3200" dirty="0" smtClean="0">
                <a:latin typeface="Franklin Gothic Book"/>
                <a:cs typeface="Franklin Gothic Book"/>
              </a:rPr>
            </a:br>
            <a:r>
              <a:rPr lang="en-US" sz="3200" dirty="0" smtClean="0">
                <a:latin typeface="Franklin Gothic Book"/>
                <a:cs typeface="Franklin Gothic Book"/>
              </a:rPr>
              <a:t/>
            </a:r>
            <a:br>
              <a:rPr lang="en-US" sz="3200" dirty="0" smtClean="0">
                <a:latin typeface="Franklin Gothic Book"/>
                <a:cs typeface="Franklin Gothic Book"/>
              </a:rPr>
            </a:br>
            <a:r>
              <a:rPr lang="en-US" sz="2400" dirty="0" smtClean="0">
                <a:cs typeface="Franklin Gothic Book"/>
              </a:rPr>
              <a:t>Exodus 19:3-6</a:t>
            </a:r>
            <a:endParaRPr lang="en-US" sz="2400" dirty="0">
              <a:cs typeface="Franklin Gothic Boo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4" y="171450"/>
            <a:ext cx="8435975" cy="2185214"/>
          </a:xfrm>
          <a:prstGeom prst="rect">
            <a:avLst/>
          </a:prstGeom>
          <a:noFill/>
          <a:ln w="9525">
            <a:noFill/>
            <a:miter lim="800000"/>
            <a:headEnd/>
            <a:tailEnd/>
          </a:ln>
          <a:effectLst/>
        </p:spPr>
        <p:txBody>
          <a:bodyPr wrap="square">
            <a:prstTxWarp prst="textNoShape">
              <a:avLst/>
            </a:prstTxWarp>
            <a:spAutoFit/>
          </a:bodyPr>
          <a:lstStyle/>
          <a:p>
            <a:r>
              <a:rPr lang="en-US" sz="4000" dirty="0" smtClean="0">
                <a:effectLst/>
              </a:rPr>
              <a:t>“…the essence of sin is </a:t>
            </a:r>
          </a:p>
          <a:p>
            <a:r>
              <a:rPr lang="en-US" sz="4000" dirty="0" smtClean="0">
                <a:effectLst/>
              </a:rPr>
              <a:t>	man substituting himself for God…”</a:t>
            </a:r>
            <a:endParaRPr lang="en-US" sz="4000" dirty="0" smtClean="0">
              <a:effectLst>
                <a:outerShdw blurRad="38100" dist="38100" dir="2700000" algn="tl">
                  <a:srgbClr val="000000"/>
                </a:outerShdw>
              </a:effectLst>
            </a:endParaRPr>
          </a:p>
          <a:p>
            <a:pPr algn="r"/>
            <a:endParaRPr lang="en-US" sz="2800" dirty="0" smtClean="0">
              <a:solidFill>
                <a:srgbClr val="FFFFFF"/>
              </a:solidFill>
              <a:effectLst/>
            </a:endParaRPr>
          </a:p>
          <a:p>
            <a:pPr algn="r"/>
            <a:r>
              <a:rPr lang="en-US" sz="2800" dirty="0" smtClean="0">
                <a:solidFill>
                  <a:srgbClr val="FFFFFF"/>
                </a:solidFill>
                <a:effectLst/>
              </a:rPr>
              <a:t>- John Stott</a:t>
            </a:r>
            <a:endParaRPr lang="en-US" sz="2800" dirty="0">
              <a:solidFill>
                <a:srgbClr val="FFFFFF"/>
              </a:solidFill>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00151"/>
            <a:ext cx="8839200" cy="1102519"/>
          </a:xfrm>
        </p:spPr>
        <p:txBody>
          <a:bodyPr>
            <a:noAutofit/>
          </a:bodyPr>
          <a:lstStyle/>
          <a:p>
            <a:r>
              <a:rPr lang="en-US" sz="2800" dirty="0" smtClean="0"/>
              <a:t>All the people answered together and said, </a:t>
            </a:r>
            <a:br>
              <a:rPr lang="en-US" sz="2800" dirty="0" smtClean="0"/>
            </a:br>
            <a:r>
              <a:rPr lang="en-US" sz="2800" dirty="0" smtClean="0">
                <a:solidFill>
                  <a:schemeClr val="accent2">
                    <a:lumMod val="60000"/>
                    <a:lumOff val="40000"/>
                  </a:schemeClr>
                </a:solidFill>
              </a:rPr>
              <a:t>“All that the </a:t>
            </a:r>
            <a:r>
              <a:rPr lang="en-US" sz="2800" cap="small" dirty="0" smtClean="0">
                <a:solidFill>
                  <a:schemeClr val="accent2">
                    <a:lumMod val="60000"/>
                    <a:lumOff val="40000"/>
                  </a:schemeClr>
                </a:solidFill>
              </a:rPr>
              <a:t>Lord</a:t>
            </a:r>
            <a:r>
              <a:rPr lang="en-US" sz="2800" dirty="0" smtClean="0">
                <a:solidFill>
                  <a:schemeClr val="accent2">
                    <a:lumMod val="60000"/>
                    <a:lumOff val="40000"/>
                  </a:schemeClr>
                </a:solidFill>
              </a:rPr>
              <a:t> has spoken we will do.” </a:t>
            </a:r>
            <a:r>
              <a:rPr lang="en-US" sz="2800" dirty="0" smtClean="0">
                <a:solidFill>
                  <a:srgbClr val="604A7B"/>
                </a:solidFill>
              </a:rPr>
              <a:t/>
            </a:r>
            <a:br>
              <a:rPr lang="en-US" sz="2800" dirty="0" smtClean="0">
                <a:solidFill>
                  <a:srgbClr val="604A7B"/>
                </a:solidFill>
              </a:rPr>
            </a:br>
            <a:r>
              <a:rPr lang="en-US" sz="2400" dirty="0" smtClean="0">
                <a:cs typeface="Franklin Gothic Book"/>
              </a:rPr>
              <a:t>Exodus 19:8</a:t>
            </a:r>
            <a:r>
              <a:rPr lang="en-US" sz="2800" dirty="0" smtClean="0">
                <a:cs typeface="Franklin Gothic Book"/>
              </a:rPr>
              <a:t/>
            </a:r>
            <a:br>
              <a:rPr lang="en-US" sz="2800" dirty="0" smtClean="0">
                <a:cs typeface="Franklin Gothic Book"/>
              </a:rPr>
            </a:br>
            <a:r>
              <a:rPr lang="en-US" sz="2800" dirty="0" smtClean="0">
                <a:cs typeface="Franklin Gothic Book"/>
              </a:rPr>
              <a:t/>
            </a:r>
            <a:br>
              <a:rPr lang="en-US" sz="2800" dirty="0" smtClean="0">
                <a:cs typeface="Franklin Gothic Book"/>
              </a:rPr>
            </a:br>
            <a:r>
              <a:rPr lang="en-US" sz="2800" dirty="0" smtClean="0"/>
              <a:t>When Moses came and told the people all the words and ordinances of the LORD, they all responded with one voice: </a:t>
            </a:r>
            <a:r>
              <a:rPr lang="en-US" sz="2800" dirty="0" smtClean="0">
                <a:solidFill>
                  <a:srgbClr val="D99694"/>
                </a:solidFill>
              </a:rPr>
              <a:t>“All the words that the LORD has spoken, we will do.”</a:t>
            </a:r>
            <a:r>
              <a:rPr lang="en-US" sz="2800" dirty="0" smtClean="0"/>
              <a:t/>
            </a:r>
            <a:br>
              <a:rPr lang="en-US" sz="2800" dirty="0" smtClean="0"/>
            </a:br>
            <a:r>
              <a:rPr lang="en-US" sz="2400" dirty="0" smtClean="0">
                <a:cs typeface="Franklin Gothic Book"/>
              </a:rPr>
              <a:t>Exodus 24:3 </a:t>
            </a:r>
            <a:endParaRPr lang="en-US" sz="2400" dirty="0">
              <a:cs typeface="Franklin Gothic Book"/>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54831"/>
            <a:ext cx="8763000" cy="1102519"/>
          </a:xfrm>
        </p:spPr>
        <p:txBody>
          <a:bodyPr>
            <a:noAutofit/>
          </a:bodyPr>
          <a:lstStyle/>
          <a:p>
            <a:r>
              <a:rPr lang="en-US" sz="3200" dirty="0" smtClean="0"/>
              <a:t>Israel’s mission was to </a:t>
            </a:r>
            <a:r>
              <a:rPr lang="en-US" sz="3200" dirty="0" smtClean="0">
                <a:solidFill>
                  <a:srgbClr val="D99694"/>
                </a:solidFill>
              </a:rPr>
              <a:t>be something</a:t>
            </a:r>
            <a:r>
              <a:rPr lang="en-US" sz="3200" dirty="0" smtClean="0"/>
              <a:t>, </a:t>
            </a:r>
            <a:br>
              <a:rPr lang="en-US" sz="3200" dirty="0" smtClean="0"/>
            </a:br>
            <a:r>
              <a:rPr lang="en-US" sz="3200" dirty="0" smtClean="0"/>
              <a:t>not to go somewhere.</a:t>
            </a:r>
            <a:r>
              <a:rPr lang="en-US" sz="3600" dirty="0" smtClean="0">
                <a:latin typeface="Franklin Gothic Book"/>
                <a:cs typeface="Franklin Gothic Book"/>
              </a:rPr>
              <a:t/>
            </a:r>
            <a:br>
              <a:rPr lang="en-US" sz="3600" dirty="0" smtClean="0">
                <a:latin typeface="Franklin Gothic Book"/>
                <a:cs typeface="Franklin Gothic Book"/>
              </a:rPr>
            </a:br>
            <a:r>
              <a:rPr lang="en-US" sz="3600" dirty="0" smtClean="0">
                <a:latin typeface="Franklin Gothic Book"/>
                <a:cs typeface="Franklin Gothic Book"/>
              </a:rPr>
              <a:t/>
            </a:r>
            <a:br>
              <a:rPr lang="en-US" sz="3600" dirty="0" smtClean="0">
                <a:latin typeface="Franklin Gothic Book"/>
                <a:cs typeface="Franklin Gothic Book"/>
              </a:rPr>
            </a:br>
            <a:r>
              <a:rPr lang="en-US" sz="2400" dirty="0" smtClean="0">
                <a:cs typeface="Franklin Gothic Book"/>
              </a:rPr>
              <a:t>Christopher Wright </a:t>
            </a:r>
            <a:endParaRPr lang="en-US" sz="2400" dirty="0">
              <a:cs typeface="Franklin Gothic Book"/>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4" y="57150"/>
            <a:ext cx="8675687" cy="2862322"/>
          </a:xfrm>
          <a:prstGeom prst="rect">
            <a:avLst/>
          </a:prstGeom>
          <a:noFill/>
          <a:ln w="9525">
            <a:noFill/>
            <a:miter lim="800000"/>
            <a:headEnd/>
            <a:tailEnd/>
          </a:ln>
          <a:effectLst/>
        </p:spPr>
        <p:txBody>
          <a:bodyPr wrap="square">
            <a:prstTxWarp prst="textNoShape">
              <a:avLst/>
            </a:prstTxWarp>
            <a:spAutoFit/>
          </a:bodyPr>
          <a:lstStyle/>
          <a:p>
            <a:r>
              <a:rPr lang="en-US" sz="3200" dirty="0" smtClean="0"/>
              <a:t>But you are a chosen race, a royal priesthood, </a:t>
            </a:r>
          </a:p>
          <a:p>
            <a:r>
              <a:rPr lang="en-US" sz="3200" dirty="0" smtClean="0"/>
              <a:t>a holy nation, a people for his own possession, </a:t>
            </a:r>
          </a:p>
          <a:p>
            <a:r>
              <a:rPr lang="en-US" sz="3200" dirty="0" smtClean="0"/>
              <a:t>that you may proclaim the excellencies of him who called you out of darkness into his marvelous light. </a:t>
            </a:r>
          </a:p>
          <a:p>
            <a:endParaRPr lang="en-US" sz="2800" dirty="0" smtClean="0">
              <a:solidFill>
                <a:schemeClr val="hlink"/>
              </a:solidFill>
            </a:endParaRPr>
          </a:p>
          <a:p>
            <a:pPr algn="r"/>
            <a:r>
              <a:rPr lang="en-US" sz="2400" dirty="0" smtClean="0"/>
              <a:t>1 Peter 2:9</a:t>
            </a:r>
            <a:endParaRPr lang="en-US" sz="2400" dirty="0">
              <a:solidFill>
                <a:srgbClr val="FFFFFF"/>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432" y="469226"/>
            <a:ext cx="3048000" cy="1447800"/>
          </a:xfrm>
          <a:noFill/>
          <a:ln>
            <a:noFill/>
          </a:ln>
        </p:spPr>
        <p:style>
          <a:lnRef idx="3">
            <a:schemeClr val="lt1"/>
          </a:lnRef>
          <a:fillRef idx="1">
            <a:schemeClr val="accent5"/>
          </a:fillRef>
          <a:effectRef idx="1">
            <a:schemeClr val="accent5"/>
          </a:effectRef>
          <a:fontRef idx="minor">
            <a:schemeClr val="lt1"/>
          </a:fontRef>
        </p:style>
        <p:txBody>
          <a:bodyPr>
            <a:noAutofit/>
          </a:bodyPr>
          <a:lstStyle/>
          <a:p>
            <a:pPr>
              <a:spcAft>
                <a:spcPts val="1200"/>
              </a:spcAft>
            </a:pPr>
            <a:r>
              <a:rPr lang="en-US" sz="3600" dirty="0" smtClean="0"/>
              <a:t>1</a:t>
            </a:r>
            <a:br>
              <a:rPr lang="en-US" sz="3600" dirty="0" smtClean="0"/>
            </a:br>
            <a:r>
              <a:rPr lang="en-US" sz="3600" dirty="0" smtClean="0"/>
              <a:t>Know God</a:t>
            </a:r>
            <a:endParaRPr lang="en-US" sz="3600" dirty="0">
              <a:cs typeface="Franklin Gothic Book"/>
            </a:endParaRPr>
          </a:p>
        </p:txBody>
      </p:sp>
      <p:sp>
        <p:nvSpPr>
          <p:cNvPr id="4" name="Title 1"/>
          <p:cNvSpPr txBox="1">
            <a:spLocks/>
          </p:cNvSpPr>
          <p:nvPr/>
        </p:nvSpPr>
        <p:spPr>
          <a:xfrm>
            <a:off x="2524459" y="2412848"/>
            <a:ext cx="3190541" cy="318050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1200"/>
              </a:spcAft>
              <a:buClrTx/>
              <a:buSzTx/>
              <a:buFontTx/>
              <a:buNone/>
              <a:tabLst/>
              <a:defRPr/>
            </a:pPr>
            <a:r>
              <a:rPr lang="en-US" sz="3600" noProof="0" dirty="0" smtClean="0"/>
              <a:t>3</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
            </a:r>
            <a:br>
              <a:rPr kumimoji="0" lang="en-US" sz="3600" b="0" i="0" u="none" strike="noStrike" kern="1200" cap="none" spc="0" normalizeH="0" baseline="0" noProof="0" dirty="0" smtClean="0">
                <a:ln>
                  <a:noFill/>
                </a:ln>
                <a:solidFill>
                  <a:schemeClr val="lt1"/>
                </a:solidFill>
                <a:effectLst/>
                <a:uLnTx/>
                <a:uFillTx/>
                <a:latin typeface="+mn-lt"/>
                <a:ea typeface="+mn-ea"/>
                <a:cs typeface="+mn-cs"/>
              </a:rPr>
            </a:br>
            <a:r>
              <a:rPr kumimoji="0" lang="en-US" sz="3600" b="0" i="0" u="none" strike="noStrike" kern="1200" cap="none" spc="0" normalizeH="0" baseline="0" noProof="0" dirty="0" smtClean="0">
                <a:ln>
                  <a:noFill/>
                </a:ln>
                <a:solidFill>
                  <a:schemeClr val="lt1"/>
                </a:solidFill>
                <a:effectLst/>
                <a:uLnTx/>
                <a:uFillTx/>
                <a:latin typeface="+mn-lt"/>
                <a:ea typeface="+mn-ea"/>
                <a:cs typeface="+mn-cs"/>
              </a:rPr>
              <a:t>Attract the</a:t>
            </a:r>
            <a:r>
              <a:rPr kumimoji="0" lang="en-US" sz="3600" b="0" i="0" u="none" strike="noStrike" kern="1200" cap="none" spc="0" normalizeH="0" noProof="0" dirty="0" smtClean="0">
                <a:ln>
                  <a:noFill/>
                </a:ln>
                <a:solidFill>
                  <a:schemeClr val="lt1"/>
                </a:solidFill>
                <a:effectLst/>
                <a:uLnTx/>
                <a:uFillTx/>
                <a:latin typeface="+mn-lt"/>
                <a:ea typeface="+mn-ea"/>
                <a:cs typeface="+mn-cs"/>
              </a:rPr>
              <a:t> world to </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God</a:t>
            </a:r>
            <a:endParaRPr kumimoji="0" lang="en-US" sz="3600" b="0" i="0" u="none" strike="noStrike" kern="1200" cap="none" spc="0" normalizeH="0" baseline="0" noProof="0" dirty="0">
              <a:ln>
                <a:noFill/>
              </a:ln>
              <a:solidFill>
                <a:schemeClr val="lt1"/>
              </a:solidFill>
              <a:effectLst/>
              <a:uLnTx/>
              <a:uFillTx/>
              <a:latin typeface="+mn-lt"/>
              <a:ea typeface="+mn-ea"/>
              <a:cs typeface="Franklin Gothic Book"/>
            </a:endParaRPr>
          </a:p>
        </p:txBody>
      </p:sp>
      <p:sp>
        <p:nvSpPr>
          <p:cNvPr id="3" name="Title 1"/>
          <p:cNvSpPr txBox="1">
            <a:spLocks/>
          </p:cNvSpPr>
          <p:nvPr/>
        </p:nvSpPr>
        <p:spPr>
          <a:xfrm>
            <a:off x="5257800" y="2190750"/>
            <a:ext cx="4191000" cy="12192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buClrTx/>
              <a:buSzTx/>
              <a:buFontTx/>
              <a:buNone/>
              <a:tabLst/>
              <a:defRPr/>
            </a:pPr>
            <a:r>
              <a:rPr lang="en-US" sz="3600" dirty="0" smtClean="0">
                <a:solidFill>
                  <a:schemeClr val="tx1"/>
                </a:solidFill>
              </a:rPr>
              <a:t>2</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r>
            <a:br>
              <a:rPr kumimoji="0" lang="en-US" sz="3600" b="0" i="0" u="none" strike="noStrike" kern="1200" cap="none" spc="0" normalizeH="0" baseline="0" noProof="0" dirty="0" smtClean="0">
                <a:ln>
                  <a:noFill/>
                </a:ln>
                <a:solidFill>
                  <a:schemeClr val="tx1"/>
                </a:solidFill>
                <a:effectLst/>
                <a:uLnTx/>
                <a:uFillTx/>
                <a:latin typeface="+mn-lt"/>
                <a:ea typeface="+mn-ea"/>
                <a:cs typeface="+mn-cs"/>
              </a:rPr>
            </a:br>
            <a:r>
              <a:rPr kumimoji="0" lang="en-US" sz="3600" b="0" i="0" u="none" strike="noStrike" kern="1200" cap="none" spc="0" normalizeH="0" baseline="0" noProof="0" dirty="0" smtClean="0">
                <a:ln>
                  <a:noFill/>
                </a:ln>
                <a:solidFill>
                  <a:schemeClr val="tx1"/>
                </a:solidFill>
                <a:effectLst/>
                <a:uLnTx/>
                <a:uFillTx/>
                <a:latin typeface="+mn-lt"/>
                <a:ea typeface="+mn-ea"/>
                <a:cs typeface="+mn-cs"/>
              </a:rPr>
              <a:t>Represent</a:t>
            </a: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God</a:t>
            </a:r>
            <a:endParaRPr kumimoji="0" lang="en-US" sz="3600" b="0" i="0" u="none" strike="noStrike" kern="1200" cap="none" spc="0" normalizeH="0" baseline="0" noProof="0" dirty="0">
              <a:ln>
                <a:noFill/>
              </a:ln>
              <a:solidFill>
                <a:schemeClr val="tx1"/>
              </a:solidFill>
              <a:effectLst/>
              <a:uLnTx/>
              <a:uFillTx/>
              <a:latin typeface="+mn-lt"/>
              <a:ea typeface="+mn-ea"/>
              <a:cs typeface="Franklin Gothic Book"/>
            </a:endParaRPr>
          </a:p>
        </p:txBody>
      </p:sp>
      <p:sp>
        <p:nvSpPr>
          <p:cNvPr id="15" name="TextBox 14"/>
          <p:cNvSpPr txBox="1"/>
          <p:nvPr/>
        </p:nvSpPr>
        <p:spPr>
          <a:xfrm>
            <a:off x="1362168" y="1809750"/>
            <a:ext cx="2143032" cy="132343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600"/>
              </a:spcAft>
            </a:pP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venir Next Condensed Demi Bold"/>
                <a:cs typeface="Avenir Next Condensed Demi Bold"/>
              </a:rPr>
              <a:t>GOD</a:t>
            </a:r>
          </a:p>
        </p:txBody>
      </p:sp>
      <p:sp>
        <p:nvSpPr>
          <p:cNvPr id="18" name="TextBox 17"/>
          <p:cNvSpPr txBox="1"/>
          <p:nvPr/>
        </p:nvSpPr>
        <p:spPr>
          <a:xfrm>
            <a:off x="4038600" y="590550"/>
            <a:ext cx="3276600" cy="1697937"/>
          </a:xfrm>
          <a:prstGeom prst="rect">
            <a:avLst/>
          </a:prstGeom>
          <a:gradFill flip="none" rotWithShape="1">
            <a:gsLst>
              <a:gs pos="61000">
                <a:schemeClr val="tx1">
                  <a:alpha val="86000"/>
                </a:schemeClr>
              </a:gs>
              <a:gs pos="0">
                <a:schemeClr val="tx2">
                  <a:lumMod val="75000"/>
                  <a:alpha val="46000"/>
                </a:schemeClr>
              </a:gs>
            </a:gsLst>
            <a:lin ang="0" scaled="1"/>
            <a:tileRect/>
          </a:gradFill>
          <a:effectLst/>
          <a:scene3d>
            <a:camera prst="isometricLeftUp">
              <a:rot lat="2100000" lon="2700000" rev="0"/>
            </a:camera>
            <a:lightRig rig="threePt" dir="t"/>
          </a:scene3d>
          <a:sp3d extrusionH="38100" contourW="38100">
            <a:contourClr>
              <a:schemeClr val="tx1">
                <a:lumMod val="65000"/>
              </a:schemeClr>
            </a:contourClr>
          </a:sp3d>
        </p:spPr>
        <p:txBody>
          <a:bodyPr wrap="square" rtlCol="0">
            <a:noAutofit/>
          </a:bodyPr>
          <a:lstStyle/>
          <a:p>
            <a:pPr algn="ctr"/>
            <a:r>
              <a:rPr lang="en-US" sz="4000" dirty="0" smtClean="0">
                <a:solidFill>
                  <a:schemeClr val="bg1"/>
                </a:solidFill>
              </a:rPr>
              <a:t>People of </a:t>
            </a:r>
          </a:p>
          <a:p>
            <a:pPr algn="ctr"/>
            <a:r>
              <a:rPr lang="en-US" sz="4000" dirty="0" smtClean="0">
                <a:solidFill>
                  <a:schemeClr val="bg1"/>
                </a:solidFill>
              </a:rPr>
              <a:t>God</a:t>
            </a:r>
          </a:p>
        </p:txBody>
      </p:sp>
      <p:sp>
        <p:nvSpPr>
          <p:cNvPr id="12" name="Right Arrow 11"/>
          <p:cNvSpPr/>
          <p:nvPr/>
        </p:nvSpPr>
        <p:spPr>
          <a:xfrm rot="4451437">
            <a:off x="4667431" y="2781733"/>
            <a:ext cx="2030456" cy="308203"/>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20893267">
            <a:off x="3353014" y="1818636"/>
            <a:ext cx="1940902" cy="320341"/>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2900962">
            <a:off x="3349957" y="3212034"/>
            <a:ext cx="2396747" cy="252332"/>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fb-og.png"/>
          <p:cNvPicPr>
            <a:picLocks noChangeAspect="1"/>
          </p:cNvPicPr>
          <p:nvPr/>
        </p:nvPicPr>
        <p:blipFill>
          <a:blip r:embed="rId2"/>
          <a:stretch>
            <a:fillRect/>
          </a:stretch>
        </p:blipFill>
        <p:spPr>
          <a:xfrm>
            <a:off x="6301349" y="3409950"/>
            <a:ext cx="2401049" cy="1717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15" grpId="0"/>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124200" y="819150"/>
            <a:ext cx="2971800" cy="2362200"/>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42520" y="171452"/>
            <a:ext cx="3831548" cy="461665"/>
          </a:xfrm>
          <a:prstGeom prst="rect">
            <a:avLst/>
          </a:prstGeom>
          <a:noFill/>
        </p:spPr>
        <p:txBody>
          <a:bodyPr wrap="none" rtlCol="0">
            <a:spAutoFit/>
          </a:bodyPr>
          <a:lstStyle/>
          <a:p>
            <a:r>
              <a:rPr lang="en-US" sz="2400" dirty="0" smtClean="0">
                <a:solidFill>
                  <a:schemeClr val="tx1">
                    <a:lumMod val="75000"/>
                  </a:schemeClr>
                </a:solidFill>
              </a:rPr>
              <a:t>Man’s Essential Relationships</a:t>
            </a:r>
            <a:endParaRPr lang="en-US" sz="2400" dirty="0">
              <a:solidFill>
                <a:schemeClr val="tx1">
                  <a:lumMod val="75000"/>
                </a:schemeClr>
              </a:solidFill>
            </a:endParaRPr>
          </a:p>
        </p:txBody>
      </p:sp>
      <p:sp>
        <p:nvSpPr>
          <p:cNvPr id="5" name="TextBox 4"/>
          <p:cNvSpPr txBox="1"/>
          <p:nvPr/>
        </p:nvSpPr>
        <p:spPr>
          <a:xfrm>
            <a:off x="4114800" y="209552"/>
            <a:ext cx="961922" cy="646331"/>
          </a:xfrm>
          <a:prstGeom prst="rect">
            <a:avLst/>
          </a:prstGeom>
          <a:noFill/>
        </p:spPr>
        <p:txBody>
          <a:bodyPr wrap="none" rtlCol="0">
            <a:spAutoFit/>
          </a:bodyPr>
          <a:lstStyle/>
          <a:p>
            <a:r>
              <a:rPr lang="en-US" sz="3600" dirty="0" smtClean="0">
                <a:solidFill>
                  <a:srgbClr val="D99694"/>
                </a:solidFill>
              </a:rPr>
              <a:t>God</a:t>
            </a:r>
            <a:endParaRPr lang="en-US" sz="3600" dirty="0">
              <a:solidFill>
                <a:srgbClr val="D99694"/>
              </a:solidFill>
            </a:endParaRPr>
          </a:p>
        </p:txBody>
      </p:sp>
      <p:sp>
        <p:nvSpPr>
          <p:cNvPr id="6" name="TextBox 5"/>
          <p:cNvSpPr txBox="1"/>
          <p:nvPr/>
        </p:nvSpPr>
        <p:spPr>
          <a:xfrm>
            <a:off x="4191004" y="1819932"/>
            <a:ext cx="877163" cy="646331"/>
          </a:xfrm>
          <a:prstGeom prst="rect">
            <a:avLst/>
          </a:prstGeom>
          <a:noFill/>
        </p:spPr>
        <p:txBody>
          <a:bodyPr wrap="none" rtlCol="0">
            <a:spAutoFit/>
          </a:bodyPr>
          <a:lstStyle/>
          <a:p>
            <a:r>
              <a:rPr lang="en-US" sz="3600" dirty="0" smtClean="0">
                <a:solidFill>
                  <a:srgbClr val="D99694"/>
                </a:solidFill>
              </a:rPr>
              <a:t>Self</a:t>
            </a:r>
            <a:endParaRPr lang="en-US" sz="3600" dirty="0">
              <a:solidFill>
                <a:srgbClr val="D99694"/>
              </a:solidFill>
            </a:endParaRPr>
          </a:p>
        </p:txBody>
      </p:sp>
      <p:sp>
        <p:nvSpPr>
          <p:cNvPr id="7" name="TextBox 6"/>
          <p:cNvSpPr txBox="1"/>
          <p:nvPr/>
        </p:nvSpPr>
        <p:spPr>
          <a:xfrm>
            <a:off x="6096000" y="2952752"/>
            <a:ext cx="1043074" cy="646331"/>
          </a:xfrm>
          <a:prstGeom prst="rect">
            <a:avLst/>
          </a:prstGeom>
          <a:noFill/>
        </p:spPr>
        <p:txBody>
          <a:bodyPr wrap="none" rtlCol="0">
            <a:spAutoFit/>
          </a:bodyPr>
          <a:lstStyle/>
          <a:p>
            <a:r>
              <a:rPr lang="en-US" sz="3600" dirty="0" smtClean="0">
                <a:solidFill>
                  <a:srgbClr val="B3A2C7"/>
                </a:solidFill>
              </a:rPr>
              <a:t>Man</a:t>
            </a:r>
            <a:endParaRPr lang="en-US" sz="3600" dirty="0">
              <a:solidFill>
                <a:srgbClr val="B3A2C7"/>
              </a:solidFill>
            </a:endParaRPr>
          </a:p>
        </p:txBody>
      </p:sp>
      <p:sp>
        <p:nvSpPr>
          <p:cNvPr id="8" name="TextBox 7"/>
          <p:cNvSpPr txBox="1"/>
          <p:nvPr/>
        </p:nvSpPr>
        <p:spPr>
          <a:xfrm>
            <a:off x="1871495" y="2992221"/>
            <a:ext cx="1328909" cy="646331"/>
          </a:xfrm>
          <a:prstGeom prst="rect">
            <a:avLst/>
          </a:prstGeom>
          <a:noFill/>
        </p:spPr>
        <p:txBody>
          <a:bodyPr wrap="none" rtlCol="0">
            <a:spAutoFit/>
          </a:bodyPr>
          <a:lstStyle/>
          <a:p>
            <a:r>
              <a:rPr lang="en-US" sz="3600" dirty="0" smtClean="0">
                <a:solidFill>
                  <a:schemeClr val="accent1">
                    <a:lumMod val="60000"/>
                    <a:lumOff val="40000"/>
                  </a:schemeClr>
                </a:solidFill>
              </a:rPr>
              <a:t>World</a:t>
            </a:r>
            <a:endParaRPr lang="en-US" sz="3600" dirty="0">
              <a:solidFill>
                <a:schemeClr val="accent1">
                  <a:lumMod val="60000"/>
                  <a:lumOff val="40000"/>
                </a:schemeClr>
              </a:solidFill>
            </a:endParaRPr>
          </a:p>
        </p:txBody>
      </p:sp>
      <p:sp>
        <p:nvSpPr>
          <p:cNvPr id="9" name="TextBox 8"/>
          <p:cNvSpPr txBox="1"/>
          <p:nvPr/>
        </p:nvSpPr>
        <p:spPr>
          <a:xfrm>
            <a:off x="2743200" y="3486150"/>
            <a:ext cx="1078540" cy="584776"/>
          </a:xfrm>
          <a:prstGeom prst="rect">
            <a:avLst/>
          </a:prstGeom>
          <a:noFill/>
        </p:spPr>
        <p:txBody>
          <a:bodyPr wrap="none" rtlCol="0">
            <a:spAutoFit/>
          </a:bodyPr>
          <a:lstStyle/>
          <a:p>
            <a:r>
              <a:rPr lang="en-US" sz="3200" dirty="0" smtClean="0">
                <a:solidFill>
                  <a:srgbClr val="95B3D7"/>
                </a:solidFill>
              </a:rPr>
              <a:t>Work</a:t>
            </a:r>
            <a:endParaRPr lang="en-US" sz="3200" dirty="0">
              <a:solidFill>
                <a:srgbClr val="95B3D7"/>
              </a:solidFill>
            </a:endParaRPr>
          </a:p>
        </p:txBody>
      </p:sp>
      <p:sp>
        <p:nvSpPr>
          <p:cNvPr id="10" name="TextBox 9"/>
          <p:cNvSpPr txBox="1"/>
          <p:nvPr/>
        </p:nvSpPr>
        <p:spPr>
          <a:xfrm>
            <a:off x="759678" y="3486150"/>
            <a:ext cx="1602522" cy="584776"/>
          </a:xfrm>
          <a:prstGeom prst="rect">
            <a:avLst/>
          </a:prstGeom>
          <a:noFill/>
        </p:spPr>
        <p:txBody>
          <a:bodyPr wrap="none" rtlCol="0">
            <a:spAutoFit/>
          </a:bodyPr>
          <a:lstStyle/>
          <a:p>
            <a:r>
              <a:rPr lang="en-US" sz="3200" dirty="0" smtClean="0">
                <a:solidFill>
                  <a:srgbClr val="95B3D7"/>
                </a:solidFill>
              </a:rPr>
              <a:t>Creation</a:t>
            </a:r>
            <a:endParaRPr lang="en-US" sz="3200" dirty="0">
              <a:solidFill>
                <a:srgbClr val="95B3D7"/>
              </a:solidFill>
            </a:endParaRPr>
          </a:p>
        </p:txBody>
      </p:sp>
      <p:sp>
        <p:nvSpPr>
          <p:cNvPr id="11" name="TextBox 10"/>
          <p:cNvSpPr txBox="1"/>
          <p:nvPr/>
        </p:nvSpPr>
        <p:spPr>
          <a:xfrm>
            <a:off x="6781800" y="3486150"/>
            <a:ext cx="1654820" cy="584776"/>
          </a:xfrm>
          <a:prstGeom prst="rect">
            <a:avLst/>
          </a:prstGeom>
          <a:noFill/>
        </p:spPr>
        <p:txBody>
          <a:bodyPr wrap="none" rtlCol="0">
            <a:spAutoFit/>
          </a:bodyPr>
          <a:lstStyle/>
          <a:p>
            <a:r>
              <a:rPr lang="en-US" sz="3200" dirty="0" smtClean="0">
                <a:solidFill>
                  <a:schemeClr val="accent4">
                    <a:lumMod val="60000"/>
                    <a:lumOff val="40000"/>
                  </a:schemeClr>
                </a:solidFill>
              </a:rPr>
              <a:t>Societies</a:t>
            </a:r>
            <a:endParaRPr lang="en-US" sz="3200" dirty="0">
              <a:solidFill>
                <a:schemeClr val="accent4">
                  <a:lumMod val="60000"/>
                  <a:lumOff val="40000"/>
                </a:schemeClr>
              </a:solidFill>
            </a:endParaRPr>
          </a:p>
        </p:txBody>
      </p:sp>
      <p:sp>
        <p:nvSpPr>
          <p:cNvPr id="12" name="TextBox 11"/>
          <p:cNvSpPr txBox="1"/>
          <p:nvPr/>
        </p:nvSpPr>
        <p:spPr>
          <a:xfrm>
            <a:off x="4152984" y="3486150"/>
            <a:ext cx="2400216" cy="584776"/>
          </a:xfrm>
          <a:prstGeom prst="rect">
            <a:avLst/>
          </a:prstGeom>
          <a:noFill/>
        </p:spPr>
        <p:txBody>
          <a:bodyPr wrap="none" rtlCol="0">
            <a:spAutoFit/>
          </a:bodyPr>
          <a:lstStyle/>
          <a:p>
            <a:r>
              <a:rPr lang="en-US" sz="3200" dirty="0" smtClean="0">
                <a:solidFill>
                  <a:srgbClr val="B3A2C7"/>
                </a:solidFill>
              </a:rPr>
              <a:t>Relationships</a:t>
            </a:r>
            <a:endParaRPr lang="en-US" sz="3200" dirty="0">
              <a:solidFill>
                <a:srgbClr val="B3A2C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432" y="469226"/>
            <a:ext cx="3048000" cy="1447800"/>
          </a:xfrm>
          <a:noFill/>
          <a:ln>
            <a:noFill/>
          </a:ln>
        </p:spPr>
        <p:style>
          <a:lnRef idx="3">
            <a:schemeClr val="lt1"/>
          </a:lnRef>
          <a:fillRef idx="1">
            <a:schemeClr val="accent5"/>
          </a:fillRef>
          <a:effectRef idx="1">
            <a:schemeClr val="accent5"/>
          </a:effectRef>
          <a:fontRef idx="minor">
            <a:schemeClr val="lt1"/>
          </a:fontRef>
        </p:style>
        <p:txBody>
          <a:bodyPr>
            <a:noAutofit/>
          </a:bodyPr>
          <a:lstStyle/>
          <a:p>
            <a:pPr>
              <a:spcAft>
                <a:spcPts val="1200"/>
              </a:spcAft>
            </a:pPr>
            <a:r>
              <a:rPr lang="en-US" sz="3600" dirty="0" smtClean="0"/>
              <a:t>1</a:t>
            </a:r>
            <a:br>
              <a:rPr lang="en-US" sz="3600" dirty="0" smtClean="0"/>
            </a:br>
            <a:r>
              <a:rPr lang="en-US" sz="3600" dirty="0" smtClean="0"/>
              <a:t>Know God</a:t>
            </a:r>
            <a:endParaRPr lang="en-US" sz="3600" dirty="0">
              <a:cs typeface="Franklin Gothic Book"/>
            </a:endParaRPr>
          </a:p>
        </p:txBody>
      </p:sp>
      <p:sp>
        <p:nvSpPr>
          <p:cNvPr id="4" name="Title 1"/>
          <p:cNvSpPr txBox="1">
            <a:spLocks/>
          </p:cNvSpPr>
          <p:nvPr/>
        </p:nvSpPr>
        <p:spPr>
          <a:xfrm>
            <a:off x="2524459" y="2412848"/>
            <a:ext cx="3190541" cy="318050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1200"/>
              </a:spcAft>
              <a:buClrTx/>
              <a:buSzTx/>
              <a:buFontTx/>
              <a:buNone/>
              <a:tabLst/>
              <a:defRPr/>
            </a:pPr>
            <a:r>
              <a:rPr lang="en-US" sz="3600" noProof="0" dirty="0" smtClean="0"/>
              <a:t>3</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
            </a:r>
            <a:br>
              <a:rPr kumimoji="0" lang="en-US" sz="3600" b="0" i="0" u="none" strike="noStrike" kern="1200" cap="none" spc="0" normalizeH="0" baseline="0" noProof="0" dirty="0" smtClean="0">
                <a:ln>
                  <a:noFill/>
                </a:ln>
                <a:solidFill>
                  <a:schemeClr val="lt1"/>
                </a:solidFill>
                <a:effectLst/>
                <a:uLnTx/>
                <a:uFillTx/>
                <a:latin typeface="+mn-lt"/>
                <a:ea typeface="+mn-ea"/>
                <a:cs typeface="+mn-cs"/>
              </a:rPr>
            </a:br>
            <a:r>
              <a:rPr kumimoji="0" lang="en-US" sz="3600" b="0" i="0" u="none" strike="noStrike" kern="1200" cap="none" spc="0" normalizeH="0" baseline="0" noProof="0" dirty="0" smtClean="0">
                <a:ln>
                  <a:noFill/>
                </a:ln>
                <a:solidFill>
                  <a:schemeClr val="lt1"/>
                </a:solidFill>
                <a:effectLst/>
                <a:uLnTx/>
                <a:uFillTx/>
                <a:latin typeface="+mn-lt"/>
                <a:ea typeface="+mn-ea"/>
                <a:cs typeface="+mn-cs"/>
              </a:rPr>
              <a:t>Attract the</a:t>
            </a:r>
            <a:r>
              <a:rPr kumimoji="0" lang="en-US" sz="3600" b="0" i="0" u="none" strike="noStrike" kern="1200" cap="none" spc="0" normalizeH="0" noProof="0" dirty="0" smtClean="0">
                <a:ln>
                  <a:noFill/>
                </a:ln>
                <a:solidFill>
                  <a:schemeClr val="lt1"/>
                </a:solidFill>
                <a:effectLst/>
                <a:uLnTx/>
                <a:uFillTx/>
                <a:latin typeface="+mn-lt"/>
                <a:ea typeface="+mn-ea"/>
                <a:cs typeface="+mn-cs"/>
              </a:rPr>
              <a:t> world to </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God</a:t>
            </a:r>
            <a:endParaRPr kumimoji="0" lang="en-US" sz="3600" b="0" i="0" u="none" strike="noStrike" kern="1200" cap="none" spc="0" normalizeH="0" baseline="0" noProof="0" dirty="0">
              <a:ln>
                <a:noFill/>
              </a:ln>
              <a:solidFill>
                <a:schemeClr val="lt1"/>
              </a:solidFill>
              <a:effectLst/>
              <a:uLnTx/>
              <a:uFillTx/>
              <a:latin typeface="+mn-lt"/>
              <a:ea typeface="+mn-ea"/>
              <a:cs typeface="Franklin Gothic Book"/>
            </a:endParaRPr>
          </a:p>
        </p:txBody>
      </p:sp>
      <p:sp>
        <p:nvSpPr>
          <p:cNvPr id="3" name="Title 1"/>
          <p:cNvSpPr txBox="1">
            <a:spLocks/>
          </p:cNvSpPr>
          <p:nvPr/>
        </p:nvSpPr>
        <p:spPr>
          <a:xfrm>
            <a:off x="5257800" y="2190750"/>
            <a:ext cx="4191000" cy="12192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buClrTx/>
              <a:buSzTx/>
              <a:buFontTx/>
              <a:buNone/>
              <a:tabLst/>
              <a:defRPr/>
            </a:pPr>
            <a:r>
              <a:rPr lang="en-US" sz="3600" dirty="0" smtClean="0">
                <a:solidFill>
                  <a:schemeClr val="tx1"/>
                </a:solidFill>
              </a:rPr>
              <a:t>2</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r>
            <a:br>
              <a:rPr kumimoji="0" lang="en-US" sz="3600" b="0" i="0" u="none" strike="noStrike" kern="1200" cap="none" spc="0" normalizeH="0" baseline="0" noProof="0" dirty="0" smtClean="0">
                <a:ln>
                  <a:noFill/>
                </a:ln>
                <a:solidFill>
                  <a:schemeClr val="tx1"/>
                </a:solidFill>
                <a:effectLst/>
                <a:uLnTx/>
                <a:uFillTx/>
                <a:latin typeface="+mn-lt"/>
                <a:ea typeface="+mn-ea"/>
                <a:cs typeface="+mn-cs"/>
              </a:rPr>
            </a:br>
            <a:r>
              <a:rPr kumimoji="0" lang="en-US" sz="3600" b="0" i="0" u="none" strike="noStrike" kern="1200" cap="none" spc="0" normalizeH="0" baseline="0" noProof="0" dirty="0" smtClean="0">
                <a:ln>
                  <a:noFill/>
                </a:ln>
                <a:solidFill>
                  <a:schemeClr val="tx1"/>
                </a:solidFill>
                <a:effectLst/>
                <a:uLnTx/>
                <a:uFillTx/>
                <a:latin typeface="+mn-lt"/>
                <a:ea typeface="+mn-ea"/>
                <a:cs typeface="+mn-cs"/>
              </a:rPr>
              <a:t>Represent</a:t>
            </a: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God</a:t>
            </a:r>
            <a:endParaRPr kumimoji="0" lang="en-US" sz="3600" b="0" i="0" u="none" strike="noStrike" kern="1200" cap="none" spc="0" normalizeH="0" baseline="0" noProof="0" dirty="0">
              <a:ln>
                <a:noFill/>
              </a:ln>
              <a:solidFill>
                <a:schemeClr val="tx1"/>
              </a:solidFill>
              <a:effectLst/>
              <a:uLnTx/>
              <a:uFillTx/>
              <a:latin typeface="+mn-lt"/>
              <a:ea typeface="+mn-ea"/>
              <a:cs typeface="Franklin Gothic Book"/>
            </a:endParaRPr>
          </a:p>
        </p:txBody>
      </p:sp>
      <p:sp>
        <p:nvSpPr>
          <p:cNvPr id="15" name="TextBox 14"/>
          <p:cNvSpPr txBox="1"/>
          <p:nvPr/>
        </p:nvSpPr>
        <p:spPr>
          <a:xfrm>
            <a:off x="1362168" y="1809750"/>
            <a:ext cx="2143032" cy="132343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600"/>
              </a:spcAft>
            </a:pP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venir Next Condensed Demi Bold"/>
                <a:cs typeface="Avenir Next Condensed Demi Bold"/>
              </a:rPr>
              <a:t>GOD</a:t>
            </a:r>
          </a:p>
        </p:txBody>
      </p:sp>
      <p:sp>
        <p:nvSpPr>
          <p:cNvPr id="18" name="TextBox 17"/>
          <p:cNvSpPr txBox="1"/>
          <p:nvPr/>
        </p:nvSpPr>
        <p:spPr>
          <a:xfrm>
            <a:off x="4038600" y="590550"/>
            <a:ext cx="3276600" cy="1697937"/>
          </a:xfrm>
          <a:prstGeom prst="rect">
            <a:avLst/>
          </a:prstGeom>
          <a:gradFill flip="none" rotWithShape="1">
            <a:gsLst>
              <a:gs pos="61000">
                <a:schemeClr val="tx1">
                  <a:alpha val="86000"/>
                </a:schemeClr>
              </a:gs>
              <a:gs pos="0">
                <a:schemeClr val="tx2">
                  <a:lumMod val="75000"/>
                  <a:alpha val="46000"/>
                </a:schemeClr>
              </a:gs>
            </a:gsLst>
            <a:lin ang="0" scaled="1"/>
            <a:tileRect/>
          </a:gradFill>
          <a:effectLst/>
          <a:scene3d>
            <a:camera prst="isometricLeftUp">
              <a:rot lat="2100000" lon="2700000" rev="0"/>
            </a:camera>
            <a:lightRig rig="threePt" dir="t"/>
          </a:scene3d>
          <a:sp3d extrusionH="38100" contourW="38100">
            <a:contourClr>
              <a:schemeClr val="tx1">
                <a:lumMod val="50000"/>
              </a:schemeClr>
            </a:contourClr>
          </a:sp3d>
        </p:spPr>
        <p:txBody>
          <a:bodyPr wrap="square" rtlCol="0">
            <a:noAutofit/>
          </a:bodyPr>
          <a:lstStyle/>
          <a:p>
            <a:pPr algn="ctr"/>
            <a:r>
              <a:rPr lang="en-US" sz="4000" dirty="0" smtClean="0">
                <a:solidFill>
                  <a:schemeClr val="bg1"/>
                </a:solidFill>
              </a:rPr>
              <a:t>People of </a:t>
            </a:r>
          </a:p>
          <a:p>
            <a:pPr algn="ctr"/>
            <a:r>
              <a:rPr lang="en-US" sz="4000" dirty="0" smtClean="0">
                <a:solidFill>
                  <a:schemeClr val="bg1"/>
                </a:solidFill>
              </a:rPr>
              <a:t>God</a:t>
            </a:r>
          </a:p>
        </p:txBody>
      </p:sp>
      <p:sp>
        <p:nvSpPr>
          <p:cNvPr id="12" name="Right Arrow 11"/>
          <p:cNvSpPr/>
          <p:nvPr/>
        </p:nvSpPr>
        <p:spPr>
          <a:xfrm rot="4451437">
            <a:off x="4667431" y="2781733"/>
            <a:ext cx="2030456" cy="308203"/>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20893267">
            <a:off x="3353014" y="1818636"/>
            <a:ext cx="1940902" cy="320341"/>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2900962">
            <a:off x="3349957" y="3212034"/>
            <a:ext cx="2396747" cy="252332"/>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fb-og.png"/>
          <p:cNvPicPr>
            <a:picLocks noChangeAspect="1"/>
          </p:cNvPicPr>
          <p:nvPr/>
        </p:nvPicPr>
        <p:blipFill>
          <a:blip r:embed="rId2"/>
          <a:stretch>
            <a:fillRect/>
          </a:stretch>
        </p:blipFill>
        <p:spPr>
          <a:xfrm>
            <a:off x="6301349" y="3409950"/>
            <a:ext cx="2401049" cy="171730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432" y="469226"/>
            <a:ext cx="3048000" cy="1447800"/>
          </a:xfrm>
          <a:noFill/>
          <a:ln>
            <a:noFill/>
          </a:ln>
        </p:spPr>
        <p:style>
          <a:lnRef idx="3">
            <a:schemeClr val="lt1"/>
          </a:lnRef>
          <a:fillRef idx="1">
            <a:schemeClr val="accent5"/>
          </a:fillRef>
          <a:effectRef idx="1">
            <a:schemeClr val="accent5"/>
          </a:effectRef>
          <a:fontRef idx="minor">
            <a:schemeClr val="lt1"/>
          </a:fontRef>
        </p:style>
        <p:txBody>
          <a:bodyPr>
            <a:noAutofit/>
          </a:bodyPr>
          <a:lstStyle/>
          <a:p>
            <a:pPr>
              <a:spcAft>
                <a:spcPts val="1200"/>
              </a:spcAft>
            </a:pPr>
            <a:r>
              <a:rPr lang="en-US" sz="3600" dirty="0" smtClean="0"/>
              <a:t>1</a:t>
            </a:r>
            <a:br>
              <a:rPr lang="en-US" sz="3600" dirty="0" smtClean="0"/>
            </a:br>
            <a:r>
              <a:rPr lang="en-US" sz="3600" dirty="0" smtClean="0"/>
              <a:t>Know God</a:t>
            </a:r>
            <a:endParaRPr lang="en-US" sz="3600" dirty="0">
              <a:cs typeface="Franklin Gothic Book"/>
            </a:endParaRPr>
          </a:p>
        </p:txBody>
      </p:sp>
      <p:sp>
        <p:nvSpPr>
          <p:cNvPr id="4" name="Title 1"/>
          <p:cNvSpPr txBox="1">
            <a:spLocks/>
          </p:cNvSpPr>
          <p:nvPr/>
        </p:nvSpPr>
        <p:spPr>
          <a:xfrm>
            <a:off x="2524459" y="2412848"/>
            <a:ext cx="3190541" cy="318050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1200"/>
              </a:spcAft>
              <a:buClrTx/>
              <a:buSzTx/>
              <a:buFontTx/>
              <a:buNone/>
              <a:tabLst/>
              <a:defRPr/>
            </a:pPr>
            <a:r>
              <a:rPr lang="en-US" sz="3600" noProof="0" dirty="0" smtClean="0"/>
              <a:t>3</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
            </a:r>
            <a:br>
              <a:rPr kumimoji="0" lang="en-US" sz="3600" b="0" i="0" u="none" strike="noStrike" kern="1200" cap="none" spc="0" normalizeH="0" baseline="0" noProof="0" dirty="0" smtClean="0">
                <a:ln>
                  <a:noFill/>
                </a:ln>
                <a:solidFill>
                  <a:schemeClr val="lt1"/>
                </a:solidFill>
                <a:effectLst/>
                <a:uLnTx/>
                <a:uFillTx/>
                <a:latin typeface="+mn-lt"/>
                <a:ea typeface="+mn-ea"/>
                <a:cs typeface="+mn-cs"/>
              </a:rPr>
            </a:br>
            <a:r>
              <a:rPr kumimoji="0" lang="en-US" sz="3600" b="0" i="0" u="none" strike="noStrike" kern="1200" cap="none" spc="0" normalizeH="0" baseline="0" noProof="0" dirty="0" smtClean="0">
                <a:ln>
                  <a:noFill/>
                </a:ln>
                <a:solidFill>
                  <a:schemeClr val="lt1"/>
                </a:solidFill>
                <a:effectLst/>
                <a:uLnTx/>
                <a:uFillTx/>
                <a:latin typeface="+mn-lt"/>
                <a:ea typeface="+mn-ea"/>
                <a:cs typeface="+mn-cs"/>
              </a:rPr>
              <a:t>Attract the</a:t>
            </a:r>
            <a:r>
              <a:rPr kumimoji="0" lang="en-US" sz="3600" b="0" i="0" u="none" strike="noStrike" kern="1200" cap="none" spc="0" normalizeH="0" noProof="0" dirty="0" smtClean="0">
                <a:ln>
                  <a:noFill/>
                </a:ln>
                <a:solidFill>
                  <a:schemeClr val="lt1"/>
                </a:solidFill>
                <a:effectLst/>
                <a:uLnTx/>
                <a:uFillTx/>
                <a:latin typeface="+mn-lt"/>
                <a:ea typeface="+mn-ea"/>
                <a:cs typeface="+mn-cs"/>
              </a:rPr>
              <a:t> world to </a:t>
            </a:r>
            <a:r>
              <a:rPr kumimoji="0" lang="en-US" sz="3600" b="0" i="0" u="none" strike="noStrike" kern="1200" cap="none" spc="0" normalizeH="0" baseline="0" noProof="0" dirty="0" smtClean="0">
                <a:ln>
                  <a:noFill/>
                </a:ln>
                <a:solidFill>
                  <a:schemeClr val="lt1"/>
                </a:solidFill>
                <a:effectLst/>
                <a:uLnTx/>
                <a:uFillTx/>
                <a:latin typeface="+mn-lt"/>
                <a:ea typeface="+mn-ea"/>
                <a:cs typeface="+mn-cs"/>
              </a:rPr>
              <a:t>God</a:t>
            </a:r>
            <a:endParaRPr kumimoji="0" lang="en-US" sz="3600" b="0" i="0" u="none" strike="noStrike" kern="1200" cap="none" spc="0" normalizeH="0" baseline="0" noProof="0" dirty="0">
              <a:ln>
                <a:noFill/>
              </a:ln>
              <a:solidFill>
                <a:schemeClr val="lt1"/>
              </a:solidFill>
              <a:effectLst/>
              <a:uLnTx/>
              <a:uFillTx/>
              <a:latin typeface="+mn-lt"/>
              <a:ea typeface="+mn-ea"/>
              <a:cs typeface="Franklin Gothic Book"/>
            </a:endParaRPr>
          </a:p>
        </p:txBody>
      </p:sp>
      <p:sp>
        <p:nvSpPr>
          <p:cNvPr id="3" name="Title 1"/>
          <p:cNvSpPr txBox="1">
            <a:spLocks/>
          </p:cNvSpPr>
          <p:nvPr/>
        </p:nvSpPr>
        <p:spPr>
          <a:xfrm>
            <a:off x="5257800" y="2190750"/>
            <a:ext cx="4191000" cy="12192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buClrTx/>
              <a:buSzTx/>
              <a:buFontTx/>
              <a:buNone/>
              <a:tabLst/>
              <a:defRPr/>
            </a:pPr>
            <a:r>
              <a:rPr lang="en-US" sz="3600" dirty="0" smtClean="0">
                <a:solidFill>
                  <a:schemeClr val="tx1"/>
                </a:solidFill>
              </a:rPr>
              <a:t>2</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a:r>
            <a:br>
              <a:rPr kumimoji="0" lang="en-US" sz="3600" b="0" i="0" u="none" strike="noStrike" kern="1200" cap="none" spc="0" normalizeH="0" baseline="0" noProof="0" dirty="0" smtClean="0">
                <a:ln>
                  <a:noFill/>
                </a:ln>
                <a:solidFill>
                  <a:schemeClr val="tx1"/>
                </a:solidFill>
                <a:effectLst/>
                <a:uLnTx/>
                <a:uFillTx/>
                <a:latin typeface="+mn-lt"/>
                <a:ea typeface="+mn-ea"/>
                <a:cs typeface="+mn-cs"/>
              </a:rPr>
            </a:br>
            <a:r>
              <a:rPr kumimoji="0" lang="en-US" sz="3600" b="0" i="0" u="none" strike="noStrike" kern="1200" cap="none" spc="0" normalizeH="0" baseline="0" noProof="0" dirty="0" smtClean="0">
                <a:ln>
                  <a:noFill/>
                </a:ln>
                <a:solidFill>
                  <a:schemeClr val="tx1"/>
                </a:solidFill>
                <a:effectLst/>
                <a:uLnTx/>
                <a:uFillTx/>
                <a:latin typeface="+mn-lt"/>
                <a:ea typeface="+mn-ea"/>
                <a:cs typeface="+mn-cs"/>
              </a:rPr>
              <a:t>Represent</a:t>
            </a: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God</a:t>
            </a:r>
            <a:endParaRPr kumimoji="0" lang="en-US" sz="3600" b="0" i="0" u="none" strike="noStrike" kern="1200" cap="none" spc="0" normalizeH="0" baseline="0" noProof="0" dirty="0">
              <a:ln>
                <a:noFill/>
              </a:ln>
              <a:solidFill>
                <a:schemeClr val="tx1"/>
              </a:solidFill>
              <a:effectLst/>
              <a:uLnTx/>
              <a:uFillTx/>
              <a:latin typeface="+mn-lt"/>
              <a:ea typeface="+mn-ea"/>
              <a:cs typeface="Franklin Gothic Book"/>
            </a:endParaRPr>
          </a:p>
        </p:txBody>
      </p:sp>
      <p:sp>
        <p:nvSpPr>
          <p:cNvPr id="15" name="TextBox 14"/>
          <p:cNvSpPr txBox="1"/>
          <p:nvPr/>
        </p:nvSpPr>
        <p:spPr>
          <a:xfrm>
            <a:off x="1362168" y="1809750"/>
            <a:ext cx="2143032" cy="132343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spcAft>
                <a:spcPts val="600"/>
              </a:spcAft>
            </a:pPr>
            <a:r>
              <a:rPr lang="en-US" sz="8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venir Next Condensed Demi Bold"/>
                <a:cs typeface="Avenir Next Condensed Demi Bold"/>
              </a:rPr>
              <a:t>GOD</a:t>
            </a:r>
          </a:p>
        </p:txBody>
      </p:sp>
      <p:sp>
        <p:nvSpPr>
          <p:cNvPr id="12" name="Right Arrow 11"/>
          <p:cNvSpPr/>
          <p:nvPr/>
        </p:nvSpPr>
        <p:spPr>
          <a:xfrm rot="4451437">
            <a:off x="4667431" y="2781733"/>
            <a:ext cx="2030456" cy="308203"/>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20893267">
            <a:off x="3353014" y="1818636"/>
            <a:ext cx="1940902" cy="320341"/>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2900962">
            <a:off x="3349957" y="3212034"/>
            <a:ext cx="2396747" cy="252332"/>
          </a:xfrm>
          <a:prstGeom prst="rightArrow">
            <a:avLst>
              <a:gd name="adj1" fmla="val 22496"/>
              <a:gd name="adj2" fmla="val 92224"/>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fb-og.png"/>
          <p:cNvPicPr>
            <a:picLocks noChangeAspect="1"/>
          </p:cNvPicPr>
          <p:nvPr/>
        </p:nvPicPr>
        <p:blipFill>
          <a:blip r:embed="rId2"/>
          <a:stretch>
            <a:fillRect/>
          </a:stretch>
        </p:blipFill>
        <p:spPr>
          <a:xfrm>
            <a:off x="6301349" y="3409950"/>
            <a:ext cx="2401049" cy="1717306"/>
          </a:xfrm>
          <a:prstGeom prst="rect">
            <a:avLst/>
          </a:prstGeom>
        </p:spPr>
      </p:pic>
      <p:pic>
        <p:nvPicPr>
          <p:cNvPr id="11" name="Picture 10" descr="615394426-612x612.jpg"/>
          <p:cNvPicPr>
            <a:picLocks noChangeAspect="1"/>
          </p:cNvPicPr>
          <p:nvPr/>
        </p:nvPicPr>
        <p:blipFill>
          <a:blip r:embed="rId3"/>
          <a:stretch>
            <a:fillRect/>
          </a:stretch>
        </p:blipFill>
        <p:spPr>
          <a:xfrm>
            <a:off x="4431118" y="304532"/>
            <a:ext cx="2884082" cy="1983955"/>
          </a:xfrm>
          <a:prstGeom prst="rect">
            <a:avLst/>
          </a:prstGeom>
          <a:scene3d>
            <a:camera prst="isometricLeftUp">
              <a:rot lat="2100000" lon="2700000" rev="0"/>
            </a:camera>
            <a:lightRig rig="threePt" dir="t"/>
          </a:scene3d>
        </p:spPr>
      </p:pic>
      <p:sp>
        <p:nvSpPr>
          <p:cNvPr id="18" name="TextBox 17"/>
          <p:cNvSpPr txBox="1"/>
          <p:nvPr/>
        </p:nvSpPr>
        <p:spPr>
          <a:xfrm>
            <a:off x="4191000" y="590550"/>
            <a:ext cx="3276600" cy="1697937"/>
          </a:xfrm>
          <a:prstGeom prst="rect">
            <a:avLst/>
          </a:prstGeom>
          <a:noFill/>
          <a:ln>
            <a:noFill/>
          </a:ln>
          <a:effectLst/>
          <a:scene3d>
            <a:camera prst="isometricLeftUp">
              <a:rot lat="2100000" lon="2700000" rev="0"/>
            </a:camera>
            <a:lightRig rig="threePt" dir="t"/>
          </a:scene3d>
          <a:sp3d>
            <a:contourClr>
              <a:schemeClr val="accent4">
                <a:lumMod val="75000"/>
              </a:schemeClr>
            </a:contourClr>
          </a:sp3d>
        </p:spPr>
        <p:txBody>
          <a:bodyPr wrap="square" rtlCol="0">
            <a:no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People of </a:t>
            </a: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4" y="57150"/>
            <a:ext cx="8675687" cy="3108544"/>
          </a:xfrm>
          <a:prstGeom prst="rect">
            <a:avLst/>
          </a:prstGeom>
          <a:noFill/>
          <a:ln w="9525">
            <a:noFill/>
            <a:miter lim="800000"/>
            <a:headEnd/>
            <a:tailEnd/>
          </a:ln>
          <a:effectLst/>
        </p:spPr>
        <p:txBody>
          <a:bodyPr wrap="square">
            <a:prstTxWarp prst="textNoShape">
              <a:avLst/>
            </a:prstTxWarp>
            <a:spAutoFit/>
          </a:bodyPr>
          <a:lstStyle/>
          <a:p>
            <a:r>
              <a:rPr lang="en-US" sz="2800" dirty="0" smtClean="0"/>
              <a:t>When Israel was a child, I loved him,</a:t>
            </a:r>
            <a:br>
              <a:rPr lang="en-US" sz="2800" dirty="0" smtClean="0"/>
            </a:br>
            <a:r>
              <a:rPr lang="en-US" sz="2800" dirty="0" smtClean="0"/>
              <a:t>    and out of Egypt I called my son.</a:t>
            </a:r>
            <a:br>
              <a:rPr lang="en-US" sz="2800" dirty="0" smtClean="0"/>
            </a:br>
            <a:r>
              <a:rPr lang="en-US" sz="2800" dirty="0" smtClean="0"/>
              <a:t>The more they were called,</a:t>
            </a:r>
            <a:br>
              <a:rPr lang="en-US" sz="2800" dirty="0" smtClean="0"/>
            </a:br>
            <a:r>
              <a:rPr lang="en-US" sz="2800" dirty="0" smtClean="0"/>
              <a:t>    the more they went away;</a:t>
            </a:r>
            <a:br>
              <a:rPr lang="en-US" sz="2800" dirty="0" smtClean="0"/>
            </a:br>
            <a:r>
              <a:rPr lang="en-US" sz="2800" dirty="0" smtClean="0"/>
              <a:t>they kept sacrificing to the </a:t>
            </a:r>
            <a:r>
              <a:rPr lang="en-US" sz="2800" dirty="0" err="1" smtClean="0"/>
              <a:t>Baals</a:t>
            </a:r>
            <a:r>
              <a:rPr lang="en-US" sz="2800" dirty="0" smtClean="0"/>
              <a:t/>
            </a:r>
            <a:br>
              <a:rPr lang="en-US" sz="2800" dirty="0" smtClean="0"/>
            </a:br>
            <a:r>
              <a:rPr lang="en-US" sz="2800" dirty="0" smtClean="0"/>
              <a:t>    and burning offerings to idols.</a:t>
            </a:r>
          </a:p>
          <a:p>
            <a:pPr algn="r"/>
            <a:r>
              <a:rPr lang="en-US" sz="2800" dirty="0" smtClean="0"/>
              <a:t>Hosea 11:1-2</a:t>
            </a:r>
            <a:endParaRPr lang="en-US" sz="2800" dirty="0">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4" y="57150"/>
            <a:ext cx="8675687" cy="3970318"/>
          </a:xfrm>
          <a:prstGeom prst="rect">
            <a:avLst/>
          </a:prstGeom>
          <a:noFill/>
          <a:ln w="9525">
            <a:noFill/>
            <a:miter lim="800000"/>
            <a:headEnd/>
            <a:tailEnd/>
          </a:ln>
          <a:effectLst/>
        </p:spPr>
        <p:txBody>
          <a:bodyPr wrap="square">
            <a:prstTxWarp prst="textNoShape">
              <a:avLst/>
            </a:prstTxWarp>
            <a:spAutoFit/>
          </a:bodyPr>
          <a:lstStyle/>
          <a:p>
            <a:r>
              <a:rPr lang="en-US" sz="2800" dirty="0" smtClean="0"/>
              <a:t>Yet it was I who taught Ephraim to walk;</a:t>
            </a:r>
            <a:br>
              <a:rPr lang="en-US" sz="2800" dirty="0" smtClean="0"/>
            </a:br>
            <a:r>
              <a:rPr lang="en-US" sz="2800" dirty="0" smtClean="0"/>
              <a:t>    I took them up by their arms,</a:t>
            </a:r>
            <a:br>
              <a:rPr lang="en-US" sz="2800" dirty="0" smtClean="0"/>
            </a:br>
            <a:r>
              <a:rPr lang="en-US" sz="2800" dirty="0" smtClean="0"/>
              <a:t>    but they did not know that I healed them.</a:t>
            </a:r>
            <a:br>
              <a:rPr lang="en-US" sz="2800" dirty="0" smtClean="0"/>
            </a:br>
            <a:r>
              <a:rPr lang="en-US" sz="2800" dirty="0" smtClean="0"/>
              <a:t>I led them with cords of kindness,</a:t>
            </a:r>
            <a:br>
              <a:rPr lang="en-US" sz="2800" dirty="0" smtClean="0"/>
            </a:br>
            <a:r>
              <a:rPr lang="en-US" sz="2800" dirty="0" smtClean="0"/>
              <a:t>    with the bands of love,</a:t>
            </a:r>
            <a:br>
              <a:rPr lang="en-US" sz="2800" dirty="0" smtClean="0"/>
            </a:br>
            <a:r>
              <a:rPr lang="en-US" sz="2800" dirty="0" smtClean="0"/>
              <a:t>and I became to them as one who eases </a:t>
            </a:r>
          </a:p>
          <a:p>
            <a:r>
              <a:rPr lang="en-US" sz="2800" dirty="0" smtClean="0"/>
              <a:t>	the yoke on their jaws,</a:t>
            </a:r>
            <a:br>
              <a:rPr lang="en-US" sz="2800" dirty="0" smtClean="0"/>
            </a:br>
            <a:r>
              <a:rPr lang="en-US" sz="2800" dirty="0" smtClean="0"/>
              <a:t>    and I bent down to them and fed them.</a:t>
            </a:r>
          </a:p>
          <a:p>
            <a:pPr algn="r"/>
            <a:r>
              <a:rPr lang="en-US" sz="2800" dirty="0" smtClean="0"/>
              <a:t>Hosea 11:3-4</a:t>
            </a:r>
            <a:endParaRPr lang="en-US" sz="2800" dirty="0">
              <a:solidFill>
                <a:srgbClr val="FFFFFF"/>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4" y="57150"/>
            <a:ext cx="8675687" cy="3108544"/>
          </a:xfrm>
          <a:prstGeom prst="rect">
            <a:avLst/>
          </a:prstGeom>
          <a:noFill/>
          <a:ln w="9525">
            <a:noFill/>
            <a:miter lim="800000"/>
            <a:headEnd/>
            <a:tailEnd/>
          </a:ln>
          <a:effectLst/>
        </p:spPr>
        <p:txBody>
          <a:bodyPr wrap="square">
            <a:prstTxWarp prst="textNoShape">
              <a:avLst/>
            </a:prstTxWarp>
            <a:spAutoFit/>
          </a:bodyPr>
          <a:lstStyle/>
          <a:p>
            <a:r>
              <a:rPr lang="en-US" sz="2800" dirty="0" smtClean="0"/>
              <a:t>How can I give you up, O Ephraim?</a:t>
            </a:r>
            <a:br>
              <a:rPr lang="en-US" sz="2800" dirty="0" smtClean="0"/>
            </a:br>
            <a:r>
              <a:rPr lang="en-US" sz="2800" dirty="0" smtClean="0"/>
              <a:t>    How can I hand you over, O Israel?</a:t>
            </a:r>
          </a:p>
          <a:p>
            <a:r>
              <a:rPr lang="en-US" sz="2800" dirty="0" smtClean="0"/>
              <a:t/>
            </a:r>
            <a:br>
              <a:rPr lang="en-US" sz="2800" dirty="0" smtClean="0"/>
            </a:br>
            <a:r>
              <a:rPr lang="en-US" sz="2800" dirty="0" smtClean="0"/>
              <a:t>My heart recoils within me;</a:t>
            </a:r>
            <a:br>
              <a:rPr lang="en-US" sz="2800" dirty="0" smtClean="0"/>
            </a:br>
            <a:r>
              <a:rPr lang="en-US" sz="2800" dirty="0" smtClean="0"/>
              <a:t>    my compassion grows warm and tender.</a:t>
            </a:r>
            <a:br>
              <a:rPr lang="en-US" sz="2800" dirty="0" smtClean="0"/>
            </a:br>
            <a:endParaRPr lang="en-US" sz="2800" dirty="0" smtClean="0"/>
          </a:p>
          <a:p>
            <a:r>
              <a:rPr lang="en-US" sz="2800" dirty="0" smtClean="0"/>
              <a:t>														       Hosea 11:8</a:t>
            </a:r>
            <a:endParaRPr lang="en-US" sz="2800" dirty="0">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124200" y="819150"/>
            <a:ext cx="2971800" cy="2362200"/>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42520" y="171452"/>
            <a:ext cx="3831548" cy="461665"/>
          </a:xfrm>
          <a:prstGeom prst="rect">
            <a:avLst/>
          </a:prstGeom>
          <a:noFill/>
        </p:spPr>
        <p:txBody>
          <a:bodyPr wrap="none" rtlCol="0">
            <a:spAutoFit/>
          </a:bodyPr>
          <a:lstStyle/>
          <a:p>
            <a:r>
              <a:rPr lang="en-US" sz="2400" dirty="0" smtClean="0">
                <a:solidFill>
                  <a:schemeClr val="tx1">
                    <a:lumMod val="75000"/>
                  </a:schemeClr>
                </a:solidFill>
              </a:rPr>
              <a:t>Man’s Essential Relationships</a:t>
            </a:r>
            <a:endParaRPr lang="en-US" sz="2400" dirty="0">
              <a:solidFill>
                <a:schemeClr val="tx1">
                  <a:lumMod val="75000"/>
                </a:schemeClr>
              </a:solidFill>
            </a:endParaRPr>
          </a:p>
        </p:txBody>
      </p:sp>
      <p:sp>
        <p:nvSpPr>
          <p:cNvPr id="5" name="TextBox 4"/>
          <p:cNvSpPr txBox="1"/>
          <p:nvPr/>
        </p:nvSpPr>
        <p:spPr>
          <a:xfrm>
            <a:off x="4114800" y="209552"/>
            <a:ext cx="961922" cy="646331"/>
          </a:xfrm>
          <a:prstGeom prst="rect">
            <a:avLst/>
          </a:prstGeom>
          <a:noFill/>
        </p:spPr>
        <p:txBody>
          <a:bodyPr wrap="none" rtlCol="0">
            <a:spAutoFit/>
          </a:bodyPr>
          <a:lstStyle/>
          <a:p>
            <a:r>
              <a:rPr lang="en-US" sz="3600" dirty="0" smtClean="0">
                <a:solidFill>
                  <a:srgbClr val="D99694"/>
                </a:solidFill>
              </a:rPr>
              <a:t>God</a:t>
            </a:r>
            <a:endParaRPr lang="en-US" sz="3600" dirty="0">
              <a:solidFill>
                <a:srgbClr val="D99694"/>
              </a:solidFill>
            </a:endParaRPr>
          </a:p>
        </p:txBody>
      </p:sp>
      <p:sp>
        <p:nvSpPr>
          <p:cNvPr id="6" name="TextBox 5"/>
          <p:cNvSpPr txBox="1"/>
          <p:nvPr/>
        </p:nvSpPr>
        <p:spPr>
          <a:xfrm>
            <a:off x="4191004" y="1819932"/>
            <a:ext cx="877163" cy="646331"/>
          </a:xfrm>
          <a:prstGeom prst="rect">
            <a:avLst/>
          </a:prstGeom>
          <a:noFill/>
        </p:spPr>
        <p:txBody>
          <a:bodyPr wrap="none" rtlCol="0">
            <a:spAutoFit/>
          </a:bodyPr>
          <a:lstStyle/>
          <a:p>
            <a:r>
              <a:rPr lang="en-US" sz="3600" dirty="0" smtClean="0">
                <a:solidFill>
                  <a:srgbClr val="D99694"/>
                </a:solidFill>
              </a:rPr>
              <a:t>Self</a:t>
            </a:r>
            <a:endParaRPr lang="en-US" sz="3600" dirty="0">
              <a:solidFill>
                <a:srgbClr val="D99694"/>
              </a:solidFill>
            </a:endParaRPr>
          </a:p>
        </p:txBody>
      </p:sp>
      <p:sp>
        <p:nvSpPr>
          <p:cNvPr id="7" name="TextBox 6"/>
          <p:cNvSpPr txBox="1"/>
          <p:nvPr/>
        </p:nvSpPr>
        <p:spPr>
          <a:xfrm>
            <a:off x="6096000" y="2952752"/>
            <a:ext cx="1043074" cy="646331"/>
          </a:xfrm>
          <a:prstGeom prst="rect">
            <a:avLst/>
          </a:prstGeom>
          <a:noFill/>
        </p:spPr>
        <p:txBody>
          <a:bodyPr wrap="none" rtlCol="0">
            <a:spAutoFit/>
          </a:bodyPr>
          <a:lstStyle/>
          <a:p>
            <a:r>
              <a:rPr lang="en-US" sz="3600" dirty="0" smtClean="0">
                <a:solidFill>
                  <a:srgbClr val="B3A2C7"/>
                </a:solidFill>
              </a:rPr>
              <a:t>Man</a:t>
            </a:r>
            <a:endParaRPr lang="en-US" sz="3600" dirty="0">
              <a:solidFill>
                <a:srgbClr val="B3A2C7"/>
              </a:solidFill>
            </a:endParaRPr>
          </a:p>
        </p:txBody>
      </p:sp>
      <p:sp>
        <p:nvSpPr>
          <p:cNvPr id="8" name="TextBox 7"/>
          <p:cNvSpPr txBox="1"/>
          <p:nvPr/>
        </p:nvSpPr>
        <p:spPr>
          <a:xfrm>
            <a:off x="1871495" y="2992221"/>
            <a:ext cx="1328909" cy="646331"/>
          </a:xfrm>
          <a:prstGeom prst="rect">
            <a:avLst/>
          </a:prstGeom>
          <a:noFill/>
        </p:spPr>
        <p:txBody>
          <a:bodyPr wrap="none" rtlCol="0">
            <a:spAutoFit/>
          </a:bodyPr>
          <a:lstStyle/>
          <a:p>
            <a:r>
              <a:rPr lang="en-US" sz="3600" dirty="0" smtClean="0">
                <a:solidFill>
                  <a:schemeClr val="accent1">
                    <a:lumMod val="60000"/>
                    <a:lumOff val="40000"/>
                  </a:schemeClr>
                </a:solidFill>
              </a:rPr>
              <a:t>World</a:t>
            </a:r>
            <a:endParaRPr lang="en-US" sz="3600" dirty="0">
              <a:solidFill>
                <a:schemeClr val="accent1">
                  <a:lumMod val="60000"/>
                  <a:lumOff val="40000"/>
                </a:schemeClr>
              </a:solidFill>
            </a:endParaRPr>
          </a:p>
        </p:txBody>
      </p:sp>
      <p:sp>
        <p:nvSpPr>
          <p:cNvPr id="9" name="TextBox 8"/>
          <p:cNvSpPr txBox="1"/>
          <p:nvPr/>
        </p:nvSpPr>
        <p:spPr>
          <a:xfrm>
            <a:off x="2743200" y="3486150"/>
            <a:ext cx="1078540" cy="584776"/>
          </a:xfrm>
          <a:prstGeom prst="rect">
            <a:avLst/>
          </a:prstGeom>
          <a:noFill/>
        </p:spPr>
        <p:txBody>
          <a:bodyPr wrap="none" rtlCol="0">
            <a:spAutoFit/>
          </a:bodyPr>
          <a:lstStyle/>
          <a:p>
            <a:r>
              <a:rPr lang="en-US" sz="3200" dirty="0" smtClean="0">
                <a:solidFill>
                  <a:srgbClr val="95B3D7"/>
                </a:solidFill>
              </a:rPr>
              <a:t>Work</a:t>
            </a:r>
            <a:endParaRPr lang="en-US" sz="3200" dirty="0">
              <a:solidFill>
                <a:srgbClr val="95B3D7"/>
              </a:solidFill>
            </a:endParaRPr>
          </a:p>
        </p:txBody>
      </p:sp>
      <p:sp>
        <p:nvSpPr>
          <p:cNvPr id="10" name="TextBox 9"/>
          <p:cNvSpPr txBox="1"/>
          <p:nvPr/>
        </p:nvSpPr>
        <p:spPr>
          <a:xfrm>
            <a:off x="759678" y="3486150"/>
            <a:ext cx="1602522" cy="584776"/>
          </a:xfrm>
          <a:prstGeom prst="rect">
            <a:avLst/>
          </a:prstGeom>
          <a:noFill/>
        </p:spPr>
        <p:txBody>
          <a:bodyPr wrap="none" rtlCol="0">
            <a:spAutoFit/>
          </a:bodyPr>
          <a:lstStyle/>
          <a:p>
            <a:r>
              <a:rPr lang="en-US" sz="3200" dirty="0" smtClean="0">
                <a:solidFill>
                  <a:srgbClr val="95B3D7"/>
                </a:solidFill>
              </a:rPr>
              <a:t>Creation</a:t>
            </a:r>
            <a:endParaRPr lang="en-US" sz="3200" dirty="0">
              <a:solidFill>
                <a:srgbClr val="95B3D7"/>
              </a:solidFill>
            </a:endParaRPr>
          </a:p>
        </p:txBody>
      </p:sp>
      <p:sp>
        <p:nvSpPr>
          <p:cNvPr id="11" name="TextBox 10"/>
          <p:cNvSpPr txBox="1"/>
          <p:nvPr/>
        </p:nvSpPr>
        <p:spPr>
          <a:xfrm>
            <a:off x="6781800" y="3486150"/>
            <a:ext cx="1654820" cy="584776"/>
          </a:xfrm>
          <a:prstGeom prst="rect">
            <a:avLst/>
          </a:prstGeom>
          <a:noFill/>
        </p:spPr>
        <p:txBody>
          <a:bodyPr wrap="none" rtlCol="0">
            <a:spAutoFit/>
          </a:bodyPr>
          <a:lstStyle/>
          <a:p>
            <a:r>
              <a:rPr lang="en-US" sz="3200" dirty="0" smtClean="0">
                <a:solidFill>
                  <a:schemeClr val="accent4">
                    <a:lumMod val="60000"/>
                    <a:lumOff val="40000"/>
                  </a:schemeClr>
                </a:solidFill>
              </a:rPr>
              <a:t>Societies</a:t>
            </a:r>
            <a:endParaRPr lang="en-US" sz="3200" dirty="0">
              <a:solidFill>
                <a:schemeClr val="accent4">
                  <a:lumMod val="60000"/>
                  <a:lumOff val="40000"/>
                </a:schemeClr>
              </a:solidFill>
            </a:endParaRPr>
          </a:p>
        </p:txBody>
      </p:sp>
      <p:sp>
        <p:nvSpPr>
          <p:cNvPr id="12" name="TextBox 11"/>
          <p:cNvSpPr txBox="1"/>
          <p:nvPr/>
        </p:nvSpPr>
        <p:spPr>
          <a:xfrm>
            <a:off x="4152984" y="3486150"/>
            <a:ext cx="2400216" cy="584776"/>
          </a:xfrm>
          <a:prstGeom prst="rect">
            <a:avLst/>
          </a:prstGeom>
          <a:noFill/>
        </p:spPr>
        <p:txBody>
          <a:bodyPr wrap="none" rtlCol="0">
            <a:spAutoFit/>
          </a:bodyPr>
          <a:lstStyle/>
          <a:p>
            <a:r>
              <a:rPr lang="en-US" sz="3200" dirty="0" smtClean="0">
                <a:solidFill>
                  <a:srgbClr val="B3A2C7"/>
                </a:solidFill>
              </a:rPr>
              <a:t>Relationships</a:t>
            </a:r>
            <a:endParaRPr lang="en-US" sz="3200" dirty="0">
              <a:solidFill>
                <a:srgbClr val="B3A2C7"/>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4" y="57150"/>
            <a:ext cx="8675687" cy="1877437"/>
          </a:xfrm>
          <a:prstGeom prst="rect">
            <a:avLst/>
          </a:prstGeom>
          <a:noFill/>
          <a:ln w="9525">
            <a:noFill/>
            <a:miter lim="800000"/>
            <a:headEnd/>
            <a:tailEnd/>
          </a:ln>
          <a:effectLst/>
        </p:spPr>
        <p:txBody>
          <a:bodyPr wrap="square">
            <a:prstTxWarp prst="textNoShape">
              <a:avLst/>
            </a:prstTxWarp>
            <a:spAutoFit/>
          </a:bodyPr>
          <a:lstStyle/>
          <a:p>
            <a:r>
              <a:rPr lang="en-US" sz="3200" dirty="0" smtClean="0"/>
              <a:t>Return, O Israel, to the LORD your God, </a:t>
            </a:r>
          </a:p>
          <a:p>
            <a:r>
              <a:rPr lang="en-US" sz="3200" dirty="0" smtClean="0"/>
              <a:t>for you have stumbled because of your iniquity.</a:t>
            </a:r>
            <a:br>
              <a:rPr lang="en-US" sz="3200" dirty="0" smtClean="0"/>
            </a:br>
            <a:endParaRPr lang="en-US" sz="2800" dirty="0" smtClean="0">
              <a:solidFill>
                <a:schemeClr val="hlink"/>
              </a:solidFill>
            </a:endParaRPr>
          </a:p>
          <a:p>
            <a:pPr algn="r"/>
            <a:r>
              <a:rPr lang="en-US" sz="2400" dirty="0" smtClean="0"/>
              <a:t>Hosea 14:1</a:t>
            </a:r>
            <a:endParaRPr lang="en-US" sz="2400" dirty="0">
              <a:solidFill>
                <a:srgbClr val="FFFFFF"/>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391"/>
            <a:ext cx="2133600" cy="1026317"/>
          </a:xfrm>
        </p:spPr>
        <p:txBody>
          <a:bodyPr>
            <a:noAutofit/>
          </a:bodyPr>
          <a:lstStyle/>
          <a:p>
            <a:r>
              <a:rPr lang="en-US" sz="2800" dirty="0" smtClean="0">
                <a:latin typeface="Avenir Next Condensed Medium"/>
                <a:cs typeface="Avenir Next Condensed Medium"/>
              </a:rPr>
              <a:t>Israel in the Promised Land</a:t>
            </a:r>
            <a:endParaRPr lang="en-US" sz="2800" i="1" dirty="0">
              <a:latin typeface="Avenir Next Condensed Medium"/>
              <a:cs typeface="Avenir Next Condensed Medium"/>
            </a:endParaRPr>
          </a:p>
        </p:txBody>
      </p:sp>
      <p:cxnSp>
        <p:nvCxnSpPr>
          <p:cNvPr id="7" name="Straight Arrow Connector 6"/>
          <p:cNvCxnSpPr/>
          <p:nvPr/>
        </p:nvCxnSpPr>
        <p:spPr>
          <a:xfrm>
            <a:off x="152400" y="2114550"/>
            <a:ext cx="883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2286000" y="458391"/>
            <a:ext cx="2362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Exile – Assyria and Babylon</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1" name="Title 1"/>
          <p:cNvSpPr txBox="1">
            <a:spLocks/>
          </p:cNvSpPr>
          <p:nvPr/>
        </p:nvSpPr>
        <p:spPr>
          <a:xfrm>
            <a:off x="4800600" y="0"/>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Return to Jerusalem</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
        <p:nvSpPr>
          <p:cNvPr id="12" name="Title 1"/>
          <p:cNvSpPr txBox="1">
            <a:spLocks/>
          </p:cNvSpPr>
          <p:nvPr/>
        </p:nvSpPr>
        <p:spPr>
          <a:xfrm>
            <a:off x="69342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400 years of silence</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
        <p:nvSpPr>
          <p:cNvPr id="13" name="Title 1"/>
          <p:cNvSpPr txBox="1">
            <a:spLocks/>
          </p:cNvSpPr>
          <p:nvPr/>
        </p:nvSpPr>
        <p:spPr>
          <a:xfrm>
            <a:off x="4724400" y="1088233"/>
            <a:ext cx="24384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noProof="0" dirty="0" smtClean="0">
                <a:latin typeface="Avenir Next Condensed Medium"/>
                <a:ea typeface="+mj-ea"/>
                <a:cs typeface="Avenir Next Condensed Medium"/>
              </a:rPr>
              <a:t>Majority remained </a:t>
            </a:r>
            <a:r>
              <a:rPr lang="en-US" sz="2800" dirty="0" smtClean="0">
                <a:latin typeface="Avenir Next Condensed Medium"/>
                <a:ea typeface="+mj-ea"/>
                <a:cs typeface="Avenir Next Condensed Medium"/>
              </a:rPr>
              <a:t>in exile</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93033"/>
            <a:ext cx="7772400" cy="1102519"/>
          </a:xfrm>
        </p:spPr>
        <p:txBody>
          <a:bodyPr>
            <a:noAutofit/>
          </a:bodyPr>
          <a:lstStyle/>
          <a:p>
            <a:r>
              <a:rPr lang="en-US" sz="7200" dirty="0" smtClean="0">
                <a:latin typeface="Mistral"/>
                <a:cs typeface="Mistral"/>
              </a:rPr>
              <a:t> A Kingdom and Its Fall </a:t>
            </a:r>
            <a:endParaRPr lang="en-US" sz="7200" i="1" dirty="0">
              <a:latin typeface="Mistral"/>
              <a:cs typeface="Mistral"/>
            </a:endParaRPr>
          </a:p>
        </p:txBody>
      </p:sp>
      <p:sp>
        <p:nvSpPr>
          <p:cNvPr id="3" name="TextBox 2"/>
          <p:cNvSpPr txBox="1"/>
          <p:nvPr/>
        </p:nvSpPr>
        <p:spPr>
          <a:xfrm>
            <a:off x="7162800" y="143530"/>
            <a:ext cx="1981200" cy="523220"/>
          </a:xfrm>
          <a:prstGeom prst="rect">
            <a:avLst/>
          </a:prstGeom>
          <a:noFill/>
        </p:spPr>
        <p:txBody>
          <a:bodyPr wrap="square" rtlCol="0">
            <a:spAutoFit/>
          </a:bodyPr>
          <a:lstStyle/>
          <a:p>
            <a:r>
              <a:rPr lang="en-US" sz="2800" dirty="0" smtClean="0">
                <a:solidFill>
                  <a:srgbClr val="D00000"/>
                </a:solidFill>
                <a:latin typeface="Mistral"/>
                <a:cs typeface="Mistral"/>
              </a:rPr>
              <a:t>Kingdom Here</a:t>
            </a:r>
            <a:endParaRPr lang="en-US" sz="2800" dirty="0">
              <a:solidFill>
                <a:srgbClr val="D00000"/>
              </a:solidFill>
              <a:latin typeface="Mistral"/>
              <a:cs typeface="Mistral"/>
            </a:endParaRPr>
          </a:p>
        </p:txBody>
      </p:sp>
      <p:sp>
        <p:nvSpPr>
          <p:cNvPr id="4" name="TextBox 3"/>
          <p:cNvSpPr txBox="1"/>
          <p:nvPr/>
        </p:nvSpPr>
        <p:spPr>
          <a:xfrm>
            <a:off x="7848604" y="571440"/>
            <a:ext cx="1063605" cy="400110"/>
          </a:xfrm>
          <a:prstGeom prst="rect">
            <a:avLst/>
          </a:prstGeom>
          <a:noFill/>
        </p:spPr>
        <p:txBody>
          <a:bodyPr wrap="none" rtlCol="0">
            <a:spAutoFit/>
          </a:bodyPr>
          <a:lstStyle/>
          <a:p>
            <a:r>
              <a:rPr lang="en-US" sz="2000" dirty="0" smtClean="0">
                <a:solidFill>
                  <a:schemeClr val="tx1">
                    <a:lumMod val="75000"/>
                  </a:schemeClr>
                </a:solidFill>
                <a:latin typeface="Avenir Next Condensed Medium"/>
                <a:cs typeface="Avenir Next Condensed Medium"/>
              </a:rPr>
              <a:t>Session 2</a:t>
            </a:r>
            <a:endParaRPr lang="en-US" sz="2000" dirty="0">
              <a:solidFill>
                <a:schemeClr val="tx1">
                  <a:lumMod val="75000"/>
                </a:schemeClr>
              </a:solidFill>
              <a:latin typeface="Avenir Next Condensed Medium"/>
              <a:cs typeface="Avenir Next Condensed Medium"/>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391"/>
            <a:ext cx="1600200" cy="1026317"/>
          </a:xfrm>
        </p:spPr>
        <p:txBody>
          <a:bodyPr>
            <a:noAutofit/>
          </a:bodyPr>
          <a:lstStyle/>
          <a:p>
            <a:r>
              <a:rPr lang="en-US" sz="2800" dirty="0" smtClean="0">
                <a:latin typeface="Avenir Next Condensed Medium"/>
                <a:cs typeface="Avenir Next Condensed Medium"/>
              </a:rPr>
              <a:t>Adam</a:t>
            </a:r>
            <a:br>
              <a:rPr lang="en-US" sz="2800" dirty="0" smtClean="0">
                <a:latin typeface="Avenir Next Condensed Medium"/>
                <a:cs typeface="Avenir Next Condensed Medium"/>
              </a:rPr>
            </a:br>
            <a:r>
              <a:rPr lang="en-US" sz="2800" dirty="0" smtClean="0">
                <a:latin typeface="Avenir Next Condensed Medium"/>
                <a:cs typeface="Avenir Next Condensed Medium"/>
              </a:rPr>
              <a:t> and Eve</a:t>
            </a:r>
            <a:endParaRPr lang="en-US" sz="2800" i="1" dirty="0">
              <a:latin typeface="Avenir Next Condensed Medium"/>
              <a:cs typeface="Avenir Next Condensed Medium"/>
            </a:endParaRPr>
          </a:p>
        </p:txBody>
      </p:sp>
      <p:sp>
        <p:nvSpPr>
          <p:cNvPr id="5" name="Title 1"/>
          <p:cNvSpPr txBox="1">
            <a:spLocks/>
          </p:cNvSpPr>
          <p:nvPr/>
        </p:nvSpPr>
        <p:spPr>
          <a:xfrm>
            <a:off x="16002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Abel</a:t>
            </a:r>
            <a:b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b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and Cain</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cxnSp>
        <p:nvCxnSpPr>
          <p:cNvPr id="7" name="Straight Arrow Connector 6"/>
          <p:cNvCxnSpPr/>
          <p:nvPr/>
        </p:nvCxnSpPr>
        <p:spPr>
          <a:xfrm>
            <a:off x="152400" y="2114550"/>
            <a:ext cx="883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391"/>
            <a:ext cx="1600200" cy="1026317"/>
          </a:xfrm>
        </p:spPr>
        <p:txBody>
          <a:bodyPr>
            <a:noAutofit/>
          </a:bodyPr>
          <a:lstStyle/>
          <a:p>
            <a:r>
              <a:rPr lang="en-US" sz="2800" dirty="0" smtClean="0">
                <a:latin typeface="Avenir Next Condensed Medium"/>
                <a:cs typeface="Avenir Next Condensed Medium"/>
              </a:rPr>
              <a:t>Adam</a:t>
            </a:r>
            <a:br>
              <a:rPr lang="en-US" sz="2800" dirty="0" smtClean="0">
                <a:latin typeface="Avenir Next Condensed Medium"/>
                <a:cs typeface="Avenir Next Condensed Medium"/>
              </a:rPr>
            </a:br>
            <a:r>
              <a:rPr lang="en-US" sz="2800" dirty="0" smtClean="0">
                <a:latin typeface="Avenir Next Condensed Medium"/>
                <a:cs typeface="Avenir Next Condensed Medium"/>
              </a:rPr>
              <a:t> and Eve</a:t>
            </a:r>
            <a:endParaRPr lang="en-US" sz="2800" i="1" dirty="0">
              <a:latin typeface="Avenir Next Condensed Medium"/>
              <a:cs typeface="Avenir Next Condensed Medium"/>
            </a:endParaRPr>
          </a:p>
        </p:txBody>
      </p:sp>
      <p:sp>
        <p:nvSpPr>
          <p:cNvPr id="5" name="Title 1"/>
          <p:cNvSpPr txBox="1">
            <a:spLocks/>
          </p:cNvSpPr>
          <p:nvPr/>
        </p:nvSpPr>
        <p:spPr>
          <a:xfrm>
            <a:off x="16002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sngStrike" kern="1200" cap="none" spc="0" normalizeH="0" baseline="0" noProof="0" dirty="0" smtClean="0">
                <a:ln>
                  <a:noFill/>
                </a:ln>
                <a:solidFill>
                  <a:schemeClr val="tx1"/>
                </a:solidFill>
                <a:effectLst/>
                <a:uLnTx/>
                <a:uFillTx/>
                <a:latin typeface="Avenir Next Condensed Medium"/>
                <a:ea typeface="+mj-ea"/>
                <a:cs typeface="Avenir Next Condensed Medium"/>
              </a:rPr>
              <a:t>Abel</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r>
            <a:b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b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and Cain</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cxnSp>
        <p:nvCxnSpPr>
          <p:cNvPr id="7" name="Straight Arrow Connector 6"/>
          <p:cNvCxnSpPr/>
          <p:nvPr/>
        </p:nvCxnSpPr>
        <p:spPr>
          <a:xfrm>
            <a:off x="152400" y="2114550"/>
            <a:ext cx="883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20745" y="133350"/>
            <a:ext cx="768148" cy="523220"/>
          </a:xfrm>
          <a:prstGeom prst="rect">
            <a:avLst/>
          </a:prstGeom>
          <a:noFill/>
        </p:spPr>
        <p:txBody>
          <a:bodyPr wrap="none" rtlCol="0">
            <a:spAutoFit/>
          </a:bodyPr>
          <a:lstStyle/>
          <a:p>
            <a:r>
              <a:rPr lang="en-US" sz="2800" dirty="0" smtClean="0">
                <a:latin typeface="Avenir Next Condensed Medium"/>
                <a:cs typeface="Avenir Next Condensed Medium"/>
              </a:rPr>
              <a:t>Seth</a:t>
            </a:r>
            <a:endParaRPr lang="en-US" sz="2800" dirty="0">
              <a:latin typeface="Avenir Next Condensed Medium"/>
              <a:cs typeface="Avenir Next Condensed Medium"/>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629404" y="4081671"/>
            <a:ext cx="2660273"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tx1">
                    <a:lumMod val="75000"/>
                  </a:schemeClr>
                </a:solidFill>
                <a:effectLst/>
              </a:rPr>
              <a:t>Genesis 4:20-24</a:t>
            </a:r>
            <a:endParaRPr lang="en-US" sz="2800" dirty="0" smtClean="0">
              <a:solidFill>
                <a:schemeClr val="tx1">
                  <a:lumMod val="75000"/>
                </a:schemeClr>
              </a:solidFill>
              <a:effectLst>
                <a:outerShdw blurRad="38100" dist="38100" dir="2700000" algn="tl">
                  <a:srgbClr val="000000"/>
                </a:outerShdw>
              </a:effectLst>
            </a:endParaRPr>
          </a:p>
        </p:txBody>
      </p:sp>
      <p:pic>
        <p:nvPicPr>
          <p:cNvPr id="3" name="Picture 2" descr="Formella_04,_jabal,_andrea_pisano,_1334-1336.JPG"/>
          <p:cNvPicPr>
            <a:picLocks noChangeAspect="1"/>
          </p:cNvPicPr>
          <p:nvPr/>
        </p:nvPicPr>
        <p:blipFill>
          <a:blip r:embed="rId2"/>
          <a:stretch>
            <a:fillRect/>
          </a:stretch>
        </p:blipFill>
        <p:spPr>
          <a:xfrm>
            <a:off x="1" y="879339"/>
            <a:ext cx="2344522" cy="2606812"/>
          </a:xfrm>
          <a:prstGeom prst="rect">
            <a:avLst/>
          </a:prstGeom>
        </p:spPr>
      </p:pic>
      <p:pic>
        <p:nvPicPr>
          <p:cNvPr id="4" name="Picture 3" descr="Formella_05,_jubal,_nino_pisano,_1334-1336.JPG"/>
          <p:cNvPicPr>
            <a:picLocks noChangeAspect="1"/>
          </p:cNvPicPr>
          <p:nvPr/>
        </p:nvPicPr>
        <p:blipFill>
          <a:blip r:embed="rId3"/>
          <a:stretch>
            <a:fillRect/>
          </a:stretch>
        </p:blipFill>
        <p:spPr>
          <a:xfrm>
            <a:off x="2421821" y="879339"/>
            <a:ext cx="2531183" cy="2606812"/>
          </a:xfrm>
          <a:prstGeom prst="rect">
            <a:avLst/>
          </a:prstGeom>
        </p:spPr>
      </p:pic>
      <p:pic>
        <p:nvPicPr>
          <p:cNvPr id="5" name="Picture 4" descr="Formella_17,_fidia_o_la_scultura,_andrea_pisano,_1334-1336.JPG"/>
          <p:cNvPicPr>
            <a:picLocks noChangeAspect="1"/>
          </p:cNvPicPr>
          <p:nvPr/>
        </p:nvPicPr>
        <p:blipFill>
          <a:blip r:embed="rId4"/>
          <a:stretch>
            <a:fillRect/>
          </a:stretch>
        </p:blipFill>
        <p:spPr>
          <a:xfrm>
            <a:off x="5015734" y="879338"/>
            <a:ext cx="2299466" cy="2606813"/>
          </a:xfrm>
          <a:prstGeom prst="rect">
            <a:avLst/>
          </a:prstGeom>
        </p:spPr>
      </p:pic>
      <p:pic>
        <p:nvPicPr>
          <p:cNvPr id="7" name="Picture 6" descr="lamech-medieval-stained-glass-window-in-the-canterbury-cathedral-in-CNJYGF.jpg"/>
          <p:cNvPicPr>
            <a:picLocks noChangeAspect="1"/>
          </p:cNvPicPr>
          <p:nvPr/>
        </p:nvPicPr>
        <p:blipFill>
          <a:blip r:embed="rId5"/>
          <a:stretch>
            <a:fillRect/>
          </a:stretch>
        </p:blipFill>
        <p:spPr>
          <a:xfrm>
            <a:off x="7384678" y="879338"/>
            <a:ext cx="1759325" cy="3012797"/>
          </a:xfrm>
          <a:prstGeom prst="rect">
            <a:avLst/>
          </a:prstGeom>
        </p:spPr>
      </p:pic>
      <p:sp>
        <p:nvSpPr>
          <p:cNvPr id="8" name="Text Box 2"/>
          <p:cNvSpPr txBox="1">
            <a:spLocks noChangeArrowheads="1"/>
          </p:cNvSpPr>
          <p:nvPr/>
        </p:nvSpPr>
        <p:spPr bwMode="auto">
          <a:xfrm>
            <a:off x="685805" y="233008"/>
            <a:ext cx="1447799" cy="646331"/>
          </a:xfrm>
          <a:prstGeom prst="rect">
            <a:avLst/>
          </a:prstGeom>
          <a:noFill/>
          <a:ln w="9525">
            <a:noFill/>
            <a:miter lim="800000"/>
            <a:headEnd/>
            <a:tailEnd/>
          </a:ln>
          <a:effectLst/>
        </p:spPr>
        <p:txBody>
          <a:bodyPr wrap="square">
            <a:prstTxWarp prst="textNoShape">
              <a:avLst/>
            </a:prstTxWarp>
            <a:spAutoFit/>
          </a:bodyPr>
          <a:lstStyle/>
          <a:p>
            <a:r>
              <a:rPr lang="en-US" sz="3600" dirty="0" err="1" smtClean="0">
                <a:effectLst/>
              </a:rPr>
              <a:t>Jabal</a:t>
            </a:r>
            <a:endParaRPr lang="en-US" sz="3600" dirty="0" smtClean="0">
              <a:effectLst>
                <a:outerShdw blurRad="38100" dist="38100" dir="2700000" algn="tl">
                  <a:srgbClr val="000000"/>
                </a:outerShdw>
              </a:effectLst>
            </a:endParaRPr>
          </a:p>
        </p:txBody>
      </p:sp>
      <p:sp>
        <p:nvSpPr>
          <p:cNvPr id="9" name="Text Box 2"/>
          <p:cNvSpPr txBox="1">
            <a:spLocks noChangeArrowheads="1"/>
          </p:cNvSpPr>
          <p:nvPr/>
        </p:nvSpPr>
        <p:spPr bwMode="auto">
          <a:xfrm>
            <a:off x="3048004" y="233008"/>
            <a:ext cx="1447799" cy="646331"/>
          </a:xfrm>
          <a:prstGeom prst="rect">
            <a:avLst/>
          </a:prstGeom>
          <a:noFill/>
          <a:ln w="9525">
            <a:noFill/>
            <a:miter lim="800000"/>
            <a:headEnd/>
            <a:tailEnd/>
          </a:ln>
          <a:effectLst/>
        </p:spPr>
        <p:txBody>
          <a:bodyPr wrap="square">
            <a:prstTxWarp prst="textNoShape">
              <a:avLst/>
            </a:prstTxWarp>
            <a:spAutoFit/>
          </a:bodyPr>
          <a:lstStyle/>
          <a:p>
            <a:r>
              <a:rPr lang="en-US" sz="3600" dirty="0" smtClean="0">
                <a:effectLst/>
              </a:rPr>
              <a:t>Jubal</a:t>
            </a:r>
            <a:endParaRPr lang="en-US" sz="3600" dirty="0" smtClean="0">
              <a:effectLst>
                <a:outerShdw blurRad="38100" dist="38100" dir="2700000" algn="tl">
                  <a:srgbClr val="000000"/>
                </a:outerShdw>
              </a:effectLst>
            </a:endParaRPr>
          </a:p>
        </p:txBody>
      </p:sp>
      <p:sp>
        <p:nvSpPr>
          <p:cNvPr id="10" name="Text Box 2"/>
          <p:cNvSpPr txBox="1">
            <a:spLocks noChangeArrowheads="1"/>
          </p:cNvSpPr>
          <p:nvPr/>
        </p:nvSpPr>
        <p:spPr bwMode="auto">
          <a:xfrm>
            <a:off x="5015734" y="233008"/>
            <a:ext cx="2368940" cy="646331"/>
          </a:xfrm>
          <a:prstGeom prst="rect">
            <a:avLst/>
          </a:prstGeom>
          <a:noFill/>
          <a:ln w="9525">
            <a:noFill/>
            <a:miter lim="800000"/>
            <a:headEnd/>
            <a:tailEnd/>
          </a:ln>
          <a:effectLst/>
        </p:spPr>
        <p:txBody>
          <a:bodyPr wrap="square">
            <a:prstTxWarp prst="textNoShape">
              <a:avLst/>
            </a:prstTxWarp>
            <a:spAutoFit/>
          </a:bodyPr>
          <a:lstStyle/>
          <a:p>
            <a:r>
              <a:rPr lang="en-US" sz="3600" dirty="0" smtClean="0">
                <a:effectLst/>
              </a:rPr>
              <a:t>Tubal-Cain</a:t>
            </a:r>
            <a:endParaRPr lang="en-US" sz="3600" dirty="0" smtClean="0">
              <a:effectLst>
                <a:outerShdw blurRad="38100" dist="38100" dir="2700000" algn="tl">
                  <a:srgbClr val="000000"/>
                </a:outerShdw>
              </a:effectLst>
            </a:endParaRPr>
          </a:p>
        </p:txBody>
      </p:sp>
      <p:sp>
        <p:nvSpPr>
          <p:cNvPr id="11" name="Text Box 2"/>
          <p:cNvSpPr txBox="1">
            <a:spLocks noChangeArrowheads="1"/>
          </p:cNvSpPr>
          <p:nvPr/>
        </p:nvSpPr>
        <p:spPr bwMode="auto">
          <a:xfrm>
            <a:off x="7384674" y="233008"/>
            <a:ext cx="1766066" cy="646331"/>
          </a:xfrm>
          <a:prstGeom prst="rect">
            <a:avLst/>
          </a:prstGeom>
          <a:noFill/>
          <a:ln w="9525">
            <a:noFill/>
            <a:miter lim="800000"/>
            <a:headEnd/>
            <a:tailEnd/>
          </a:ln>
          <a:effectLst/>
        </p:spPr>
        <p:txBody>
          <a:bodyPr wrap="square">
            <a:prstTxWarp prst="textNoShape">
              <a:avLst/>
            </a:prstTxWarp>
            <a:spAutoFit/>
          </a:bodyPr>
          <a:lstStyle/>
          <a:p>
            <a:r>
              <a:rPr lang="en-US" sz="3600" dirty="0" err="1" smtClean="0">
                <a:effectLst/>
              </a:rPr>
              <a:t>Lamech</a:t>
            </a:r>
            <a:endParaRPr lang="en-US" sz="3600" dirty="0"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8391"/>
            <a:ext cx="1600200" cy="1026317"/>
          </a:xfrm>
        </p:spPr>
        <p:txBody>
          <a:bodyPr>
            <a:noAutofit/>
          </a:bodyPr>
          <a:lstStyle/>
          <a:p>
            <a:r>
              <a:rPr lang="en-US" sz="2800" dirty="0" smtClean="0">
                <a:latin typeface="Avenir Next Condensed Medium"/>
                <a:cs typeface="Avenir Next Condensed Medium"/>
              </a:rPr>
              <a:t>Adam</a:t>
            </a:r>
            <a:br>
              <a:rPr lang="en-US" sz="2800" dirty="0" smtClean="0">
                <a:latin typeface="Avenir Next Condensed Medium"/>
                <a:cs typeface="Avenir Next Condensed Medium"/>
              </a:rPr>
            </a:br>
            <a:r>
              <a:rPr lang="en-US" sz="2800" dirty="0" smtClean="0">
                <a:latin typeface="Avenir Next Condensed Medium"/>
                <a:cs typeface="Avenir Next Condensed Medium"/>
              </a:rPr>
              <a:t> and Eve</a:t>
            </a:r>
            <a:endParaRPr lang="en-US" sz="2800" i="1" dirty="0">
              <a:latin typeface="Avenir Next Condensed Medium"/>
              <a:cs typeface="Avenir Next Condensed Medium"/>
            </a:endParaRPr>
          </a:p>
        </p:txBody>
      </p:sp>
      <p:sp>
        <p:nvSpPr>
          <p:cNvPr id="5" name="Title 1"/>
          <p:cNvSpPr txBox="1">
            <a:spLocks/>
          </p:cNvSpPr>
          <p:nvPr/>
        </p:nvSpPr>
        <p:spPr>
          <a:xfrm>
            <a:off x="12954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sngStrike" kern="1200" cap="none" spc="0" normalizeH="0" baseline="0" noProof="0" dirty="0" smtClean="0">
                <a:ln>
                  <a:noFill/>
                </a:ln>
                <a:solidFill>
                  <a:schemeClr val="tx1"/>
                </a:solidFill>
                <a:effectLst/>
                <a:uLnTx/>
                <a:uFillTx/>
                <a:latin typeface="Avenir Next Condensed Medium"/>
                <a:ea typeface="+mj-ea"/>
                <a:cs typeface="Avenir Next Condensed Medium"/>
              </a:rPr>
              <a:t>Abel</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r>
            <a:b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b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 and Cain</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cxnSp>
        <p:nvCxnSpPr>
          <p:cNvPr id="7" name="Straight Arrow Connector 6"/>
          <p:cNvCxnSpPr/>
          <p:nvPr/>
        </p:nvCxnSpPr>
        <p:spPr>
          <a:xfrm>
            <a:off x="152400" y="2114550"/>
            <a:ext cx="883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52600" y="133350"/>
            <a:ext cx="768148" cy="523220"/>
          </a:xfrm>
          <a:prstGeom prst="rect">
            <a:avLst/>
          </a:prstGeom>
          <a:noFill/>
        </p:spPr>
        <p:txBody>
          <a:bodyPr wrap="none" rtlCol="0">
            <a:spAutoFit/>
          </a:bodyPr>
          <a:lstStyle/>
          <a:p>
            <a:r>
              <a:rPr lang="en-US" sz="2800" dirty="0" smtClean="0">
                <a:latin typeface="Avenir Next Condensed Medium"/>
                <a:cs typeface="Avenir Next Condensed Medium"/>
              </a:rPr>
              <a:t>Seth</a:t>
            </a:r>
            <a:endParaRPr lang="en-US" sz="2800" dirty="0">
              <a:latin typeface="Avenir Next Condensed Medium"/>
              <a:cs typeface="Avenir Next Condensed Medium"/>
            </a:endParaRPr>
          </a:p>
        </p:txBody>
      </p:sp>
      <p:sp>
        <p:nvSpPr>
          <p:cNvPr id="8" name="Title 1"/>
          <p:cNvSpPr txBox="1">
            <a:spLocks/>
          </p:cNvSpPr>
          <p:nvPr/>
        </p:nvSpPr>
        <p:spPr>
          <a:xfrm>
            <a:off x="25146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Noah</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9" name="Title 1"/>
          <p:cNvSpPr txBox="1">
            <a:spLocks/>
          </p:cNvSpPr>
          <p:nvPr/>
        </p:nvSpPr>
        <p:spPr>
          <a:xfrm>
            <a:off x="2743200" y="1123950"/>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Tower of </a:t>
            </a: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Babel</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0" name="Title 1"/>
          <p:cNvSpPr txBox="1">
            <a:spLocks/>
          </p:cNvSpPr>
          <p:nvPr/>
        </p:nvSpPr>
        <p:spPr>
          <a:xfrm>
            <a:off x="3886200" y="458391"/>
            <a:ext cx="16002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rPr>
              <a:t>Abraham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and Sarah</a:t>
            </a:r>
            <a:endParaRPr kumimoji="0" lang="en-US" sz="2800" b="0" i="1" u="none" strike="noStrike" kern="1200" cap="none" spc="0" normalizeH="0" baseline="0" noProof="0" dirty="0">
              <a:ln>
                <a:noFill/>
              </a:ln>
              <a:solidFill>
                <a:schemeClr val="tx1"/>
              </a:solidFill>
              <a:effectLst/>
              <a:uLnTx/>
              <a:uFillTx/>
              <a:latin typeface="Avenir Next Condensed Medium"/>
              <a:ea typeface="+mj-ea"/>
              <a:cs typeface="Avenir Next Condensed Medium"/>
            </a:endParaRPr>
          </a:p>
        </p:txBody>
      </p:sp>
      <p:sp>
        <p:nvSpPr>
          <p:cNvPr id="11" name="Title 1"/>
          <p:cNvSpPr txBox="1">
            <a:spLocks/>
          </p:cNvSpPr>
          <p:nvPr/>
        </p:nvSpPr>
        <p:spPr>
          <a:xfrm>
            <a:off x="54864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Isaac – Jacob – Joseph </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
        <p:nvSpPr>
          <p:cNvPr id="12" name="Title 1"/>
          <p:cNvSpPr txBox="1">
            <a:spLocks/>
          </p:cNvSpPr>
          <p:nvPr/>
        </p:nvSpPr>
        <p:spPr>
          <a:xfrm>
            <a:off x="7315200" y="458391"/>
            <a:ext cx="2133600" cy="102631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latin typeface="Avenir Next Condensed Medium"/>
                <a:ea typeface="+mj-ea"/>
                <a:cs typeface="Avenir Next Condensed Medium"/>
              </a:rPr>
              <a:t>Moses</a:t>
            </a:r>
            <a:endParaRPr kumimoji="0" lang="en-US" sz="2800" b="0" i="0" u="none" strike="noStrike" kern="1200" cap="none" spc="0" normalizeH="0" baseline="0" noProof="0" dirty="0" smtClean="0">
              <a:ln>
                <a:noFill/>
              </a:ln>
              <a:solidFill>
                <a:schemeClr val="tx1"/>
              </a:solidFill>
              <a:effectLst/>
              <a:uLnTx/>
              <a:uFillTx/>
              <a:latin typeface="Avenir Next Condensed Medium"/>
              <a:ea typeface="+mj-ea"/>
              <a:cs typeface="Avenir Next Condense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124200" y="819150"/>
            <a:ext cx="2971800" cy="2362200"/>
          </a:xfrm>
          <a:prstGeom prst="triangl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42520" y="171452"/>
            <a:ext cx="3831548" cy="461665"/>
          </a:xfrm>
          <a:prstGeom prst="rect">
            <a:avLst/>
          </a:prstGeom>
          <a:noFill/>
        </p:spPr>
        <p:txBody>
          <a:bodyPr wrap="none" rtlCol="0">
            <a:spAutoFit/>
          </a:bodyPr>
          <a:lstStyle/>
          <a:p>
            <a:r>
              <a:rPr lang="en-US" sz="2400" dirty="0" smtClean="0">
                <a:solidFill>
                  <a:schemeClr val="tx1">
                    <a:lumMod val="75000"/>
                  </a:schemeClr>
                </a:solidFill>
              </a:rPr>
              <a:t>Man’s Essential Relationships</a:t>
            </a:r>
            <a:endParaRPr lang="en-US" sz="2400" dirty="0">
              <a:solidFill>
                <a:schemeClr val="tx1">
                  <a:lumMod val="75000"/>
                </a:schemeClr>
              </a:solidFill>
            </a:endParaRPr>
          </a:p>
        </p:txBody>
      </p:sp>
      <p:sp>
        <p:nvSpPr>
          <p:cNvPr id="5" name="TextBox 4"/>
          <p:cNvSpPr txBox="1"/>
          <p:nvPr/>
        </p:nvSpPr>
        <p:spPr>
          <a:xfrm>
            <a:off x="4114800" y="209552"/>
            <a:ext cx="961922" cy="646331"/>
          </a:xfrm>
          <a:prstGeom prst="rect">
            <a:avLst/>
          </a:prstGeom>
          <a:noFill/>
        </p:spPr>
        <p:txBody>
          <a:bodyPr wrap="none" rtlCol="0">
            <a:spAutoFit/>
          </a:bodyPr>
          <a:lstStyle/>
          <a:p>
            <a:r>
              <a:rPr lang="en-US" sz="3600" dirty="0" smtClean="0">
                <a:solidFill>
                  <a:srgbClr val="D99694"/>
                </a:solidFill>
              </a:rPr>
              <a:t>God</a:t>
            </a:r>
            <a:endParaRPr lang="en-US" sz="3600" dirty="0">
              <a:solidFill>
                <a:srgbClr val="D99694"/>
              </a:solidFill>
            </a:endParaRPr>
          </a:p>
        </p:txBody>
      </p:sp>
      <p:sp>
        <p:nvSpPr>
          <p:cNvPr id="6" name="TextBox 5"/>
          <p:cNvSpPr txBox="1"/>
          <p:nvPr/>
        </p:nvSpPr>
        <p:spPr>
          <a:xfrm>
            <a:off x="4191004" y="1819932"/>
            <a:ext cx="877163" cy="646331"/>
          </a:xfrm>
          <a:prstGeom prst="rect">
            <a:avLst/>
          </a:prstGeom>
          <a:noFill/>
        </p:spPr>
        <p:txBody>
          <a:bodyPr wrap="none" rtlCol="0">
            <a:spAutoFit/>
          </a:bodyPr>
          <a:lstStyle/>
          <a:p>
            <a:r>
              <a:rPr lang="en-US" sz="3600" dirty="0" smtClean="0">
                <a:solidFill>
                  <a:srgbClr val="D99694"/>
                </a:solidFill>
              </a:rPr>
              <a:t>Self</a:t>
            </a:r>
            <a:endParaRPr lang="en-US" sz="3600" dirty="0">
              <a:solidFill>
                <a:srgbClr val="D99694"/>
              </a:solidFill>
            </a:endParaRPr>
          </a:p>
        </p:txBody>
      </p:sp>
      <p:sp>
        <p:nvSpPr>
          <p:cNvPr id="7" name="TextBox 6"/>
          <p:cNvSpPr txBox="1"/>
          <p:nvPr/>
        </p:nvSpPr>
        <p:spPr>
          <a:xfrm>
            <a:off x="6096000" y="2952752"/>
            <a:ext cx="1043074" cy="646331"/>
          </a:xfrm>
          <a:prstGeom prst="rect">
            <a:avLst/>
          </a:prstGeom>
          <a:noFill/>
        </p:spPr>
        <p:txBody>
          <a:bodyPr wrap="none" rtlCol="0">
            <a:spAutoFit/>
          </a:bodyPr>
          <a:lstStyle/>
          <a:p>
            <a:r>
              <a:rPr lang="en-US" sz="3600" dirty="0" smtClean="0">
                <a:solidFill>
                  <a:srgbClr val="B3A2C7"/>
                </a:solidFill>
              </a:rPr>
              <a:t>Man</a:t>
            </a:r>
            <a:endParaRPr lang="en-US" sz="3600" dirty="0">
              <a:solidFill>
                <a:srgbClr val="B3A2C7"/>
              </a:solidFill>
            </a:endParaRPr>
          </a:p>
        </p:txBody>
      </p:sp>
      <p:sp>
        <p:nvSpPr>
          <p:cNvPr id="8" name="TextBox 7"/>
          <p:cNvSpPr txBox="1"/>
          <p:nvPr/>
        </p:nvSpPr>
        <p:spPr>
          <a:xfrm>
            <a:off x="1871495" y="2992221"/>
            <a:ext cx="1328909" cy="646331"/>
          </a:xfrm>
          <a:prstGeom prst="rect">
            <a:avLst/>
          </a:prstGeom>
          <a:noFill/>
        </p:spPr>
        <p:txBody>
          <a:bodyPr wrap="none" rtlCol="0">
            <a:spAutoFit/>
          </a:bodyPr>
          <a:lstStyle/>
          <a:p>
            <a:r>
              <a:rPr lang="en-US" sz="3600" dirty="0" smtClean="0">
                <a:solidFill>
                  <a:schemeClr val="accent1">
                    <a:lumMod val="60000"/>
                    <a:lumOff val="40000"/>
                  </a:schemeClr>
                </a:solidFill>
              </a:rPr>
              <a:t>World</a:t>
            </a:r>
            <a:endParaRPr lang="en-US" sz="3600" dirty="0">
              <a:solidFill>
                <a:schemeClr val="accent1">
                  <a:lumMod val="60000"/>
                  <a:lumOff val="40000"/>
                </a:schemeClr>
              </a:solidFill>
            </a:endParaRPr>
          </a:p>
        </p:txBody>
      </p:sp>
      <p:sp>
        <p:nvSpPr>
          <p:cNvPr id="9" name="TextBox 8"/>
          <p:cNvSpPr txBox="1"/>
          <p:nvPr/>
        </p:nvSpPr>
        <p:spPr>
          <a:xfrm>
            <a:off x="2743200" y="3486150"/>
            <a:ext cx="1078540" cy="584776"/>
          </a:xfrm>
          <a:prstGeom prst="rect">
            <a:avLst/>
          </a:prstGeom>
          <a:noFill/>
        </p:spPr>
        <p:txBody>
          <a:bodyPr wrap="none" rtlCol="0">
            <a:spAutoFit/>
          </a:bodyPr>
          <a:lstStyle/>
          <a:p>
            <a:r>
              <a:rPr lang="en-US" sz="3200" dirty="0" smtClean="0">
                <a:solidFill>
                  <a:srgbClr val="95B3D7"/>
                </a:solidFill>
              </a:rPr>
              <a:t>Work</a:t>
            </a:r>
            <a:endParaRPr lang="en-US" sz="3200" dirty="0">
              <a:solidFill>
                <a:srgbClr val="95B3D7"/>
              </a:solidFill>
            </a:endParaRPr>
          </a:p>
        </p:txBody>
      </p:sp>
      <p:sp>
        <p:nvSpPr>
          <p:cNvPr id="10" name="TextBox 9"/>
          <p:cNvSpPr txBox="1"/>
          <p:nvPr/>
        </p:nvSpPr>
        <p:spPr>
          <a:xfrm>
            <a:off x="759678" y="3486150"/>
            <a:ext cx="1602522" cy="584776"/>
          </a:xfrm>
          <a:prstGeom prst="rect">
            <a:avLst/>
          </a:prstGeom>
          <a:noFill/>
        </p:spPr>
        <p:txBody>
          <a:bodyPr wrap="none" rtlCol="0">
            <a:spAutoFit/>
          </a:bodyPr>
          <a:lstStyle/>
          <a:p>
            <a:r>
              <a:rPr lang="en-US" sz="3200" dirty="0" smtClean="0">
                <a:solidFill>
                  <a:srgbClr val="95B3D7"/>
                </a:solidFill>
              </a:rPr>
              <a:t>Creation</a:t>
            </a:r>
            <a:endParaRPr lang="en-US" sz="3200" dirty="0">
              <a:solidFill>
                <a:srgbClr val="95B3D7"/>
              </a:solidFill>
            </a:endParaRPr>
          </a:p>
        </p:txBody>
      </p:sp>
      <p:sp>
        <p:nvSpPr>
          <p:cNvPr id="11" name="TextBox 10"/>
          <p:cNvSpPr txBox="1"/>
          <p:nvPr/>
        </p:nvSpPr>
        <p:spPr>
          <a:xfrm>
            <a:off x="6781800" y="3486150"/>
            <a:ext cx="1654820" cy="584776"/>
          </a:xfrm>
          <a:prstGeom prst="rect">
            <a:avLst/>
          </a:prstGeom>
          <a:noFill/>
        </p:spPr>
        <p:txBody>
          <a:bodyPr wrap="none" rtlCol="0">
            <a:spAutoFit/>
          </a:bodyPr>
          <a:lstStyle/>
          <a:p>
            <a:r>
              <a:rPr lang="en-US" sz="3200" dirty="0" smtClean="0">
                <a:solidFill>
                  <a:schemeClr val="accent4">
                    <a:lumMod val="60000"/>
                    <a:lumOff val="40000"/>
                  </a:schemeClr>
                </a:solidFill>
              </a:rPr>
              <a:t>Societies</a:t>
            </a:r>
            <a:endParaRPr lang="en-US" sz="3200" dirty="0">
              <a:solidFill>
                <a:schemeClr val="accent4">
                  <a:lumMod val="60000"/>
                  <a:lumOff val="40000"/>
                </a:schemeClr>
              </a:solidFill>
            </a:endParaRPr>
          </a:p>
        </p:txBody>
      </p:sp>
      <p:sp>
        <p:nvSpPr>
          <p:cNvPr id="12" name="TextBox 11"/>
          <p:cNvSpPr txBox="1"/>
          <p:nvPr/>
        </p:nvSpPr>
        <p:spPr>
          <a:xfrm>
            <a:off x="4152984" y="3486150"/>
            <a:ext cx="2400216" cy="584776"/>
          </a:xfrm>
          <a:prstGeom prst="rect">
            <a:avLst/>
          </a:prstGeom>
          <a:noFill/>
        </p:spPr>
        <p:txBody>
          <a:bodyPr wrap="none" rtlCol="0">
            <a:spAutoFit/>
          </a:bodyPr>
          <a:lstStyle/>
          <a:p>
            <a:r>
              <a:rPr lang="en-US" sz="3200" dirty="0" smtClean="0">
                <a:solidFill>
                  <a:srgbClr val="B3A2C7"/>
                </a:solidFill>
              </a:rPr>
              <a:t>Relationships</a:t>
            </a:r>
            <a:endParaRPr lang="en-US" sz="3200" dirty="0">
              <a:solidFill>
                <a:srgbClr val="B3A2C7"/>
              </a:solidFill>
            </a:endParaRPr>
          </a:p>
        </p:txBody>
      </p:sp>
      <p:cxnSp>
        <p:nvCxnSpPr>
          <p:cNvPr id="14" name="Straight Connector 13"/>
          <p:cNvCxnSpPr/>
          <p:nvPr/>
        </p:nvCxnSpPr>
        <p:spPr>
          <a:xfrm>
            <a:off x="457200" y="2190750"/>
            <a:ext cx="8382000"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5510</TotalTime>
  <Words>729</Words>
  <Application>Microsoft Macintosh PowerPoint</Application>
  <PresentationFormat>On-screen Show (16:9)</PresentationFormat>
  <Paragraphs>147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Next Condensed Demi Bold</vt:lpstr>
      <vt:lpstr>Avenir Next Condensed Medium</vt:lpstr>
      <vt:lpstr>Calibri</vt:lpstr>
      <vt:lpstr>Franklin Gothic Book</vt:lpstr>
      <vt:lpstr>Mistral</vt:lpstr>
      <vt:lpstr>Office Theme</vt:lpstr>
      <vt:lpstr>PowerPoint Presentation</vt:lpstr>
      <vt:lpstr>PowerPoint Presentation</vt:lpstr>
      <vt:lpstr>PowerPoint Presentation</vt:lpstr>
      <vt:lpstr> A Kingdom and Its Fall </vt:lpstr>
      <vt:lpstr>Adam  and Eve</vt:lpstr>
      <vt:lpstr>Adam  and Eve</vt:lpstr>
      <vt:lpstr>PowerPoint Presentation</vt:lpstr>
      <vt:lpstr>Adam  and Eve</vt:lpstr>
      <vt:lpstr>PowerPoint Presentation</vt:lpstr>
      <vt:lpstr>PowerPoint Presentation</vt:lpstr>
      <vt:lpstr>PowerPoint Presentation</vt:lpstr>
      <vt:lpstr>PowerPoint Presentation</vt:lpstr>
      <vt:lpstr>Adam  and Eve</vt:lpstr>
      <vt:lpstr>PowerPoint Presentation</vt:lpstr>
      <vt:lpstr>PowerPoint Presentation</vt:lpstr>
      <vt:lpstr>PowerPoint Presentation</vt:lpstr>
      <vt:lpstr>Adam  and Eve</vt:lpstr>
      <vt:lpstr>“You yourselves have seen what I did to the Egyptians, and how I bore you on eagles' wings and brought you to myself. Now therefore, if you will indeed obey my voice and keep my covenant, you shall be my treasured possession among all peoples, for all the earth is mine; and you shall be to me a kingdom of priests and a holy nation.”  Exodus 19:3-6</vt:lpstr>
      <vt:lpstr>“You yourselves have seen what I did to the Egyptians, and how I bore you on eagles' wings and brought you to myself. Now therefore, if you will indeed obey my voice and keep my covenant, you shall be my treasured possession among all peoples, for all the earth is mine; and you shall be to me a kingdom of priests and a holy nation.”  Exodus 19:3-6</vt:lpstr>
      <vt:lpstr>All the people answered together and said,  “All that the Lord has spoken we will do.”  Exodus 19:8  When Moses came and told the people all the words and ordinances of the LORD, they all responded with one voice: “All the words that the LORD has spoken, we will do.” Exodus 24:3 </vt:lpstr>
      <vt:lpstr>Israel’s mission was to be something,  not to go somewhere.  Christopher Wright </vt:lpstr>
      <vt:lpstr>PowerPoint Presentation</vt:lpstr>
      <vt:lpstr>1 Know God</vt:lpstr>
      <vt:lpstr>PowerPoint Presentation</vt:lpstr>
      <vt:lpstr>1 Know God</vt:lpstr>
      <vt:lpstr>1 Know God</vt:lpstr>
      <vt:lpstr>PowerPoint Presentation</vt:lpstr>
      <vt:lpstr>PowerPoint Presentation</vt:lpstr>
      <vt:lpstr>PowerPoint Presentation</vt:lpstr>
      <vt:lpstr>PowerPoint Presentation</vt:lpstr>
      <vt:lpstr>Israel in the Promised Land</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Lim</dc:creator>
  <cp:lastModifiedBy>Stone Forest</cp:lastModifiedBy>
  <cp:revision>70</cp:revision>
  <dcterms:created xsi:type="dcterms:W3CDTF">2018-08-01T12:44:16Z</dcterms:created>
  <dcterms:modified xsi:type="dcterms:W3CDTF">2018-08-05T03:31:25Z</dcterms:modified>
</cp:coreProperties>
</file>