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8" r:id="rId3"/>
    <p:sldId id="259" r:id="rId4"/>
    <p:sldId id="261" r:id="rId5"/>
    <p:sldId id="262" r:id="rId6"/>
    <p:sldId id="266" r:id="rId7"/>
    <p:sldId id="267" r:id="rId8"/>
    <p:sldId id="263" r:id="rId9"/>
    <p:sldId id="264" r:id="rId10"/>
    <p:sldId id="265" r:id="rId11"/>
    <p:sldId id="269" r:id="rId12"/>
    <p:sldId id="270" r:id="rId13"/>
    <p:sldId id="271" r:id="rId14"/>
    <p:sldId id="272" r:id="rId15"/>
    <p:sldId id="273" r:id="rId16"/>
    <p:sldId id="274" r:id="rId17"/>
    <p:sldId id="258" r:id="rId18"/>
    <p:sldId id="25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SG"/>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SG"/>
          </a:p>
        </p:txBody>
      </p:sp>
      <p:sp>
        <p:nvSpPr>
          <p:cNvPr id="4" name="Date Placeholder 3"/>
          <p:cNvSpPr>
            <a:spLocks noGrp="1"/>
          </p:cNvSpPr>
          <p:nvPr>
            <p:ph type="dt" sz="half" idx="10"/>
          </p:nvPr>
        </p:nvSpPr>
        <p:spPr/>
        <p:txBody>
          <a:bodyPr/>
          <a:lstStyle/>
          <a:p>
            <a:fld id="{B90906AF-E2EA-497E-8200-A164BA43F73F}" type="datetimeFigureOut">
              <a:rPr lang="en-SG" smtClean="0"/>
              <a:t>14/7/2018</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73D16B28-E19B-4C95-9BE4-B4540BB24D72}" type="slidenum">
              <a:rPr lang="en-SG" smtClean="0"/>
              <a:t>‹#›</a:t>
            </a:fld>
            <a:endParaRPr lang="en-SG"/>
          </a:p>
        </p:txBody>
      </p:sp>
    </p:spTree>
    <p:extLst>
      <p:ext uri="{BB962C8B-B14F-4D97-AF65-F5344CB8AC3E}">
        <p14:creationId xmlns:p14="http://schemas.microsoft.com/office/powerpoint/2010/main" val="3260208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B90906AF-E2EA-497E-8200-A164BA43F73F}" type="datetimeFigureOut">
              <a:rPr lang="en-SG" smtClean="0"/>
              <a:t>14/7/2018</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73D16B28-E19B-4C95-9BE4-B4540BB24D72}" type="slidenum">
              <a:rPr lang="en-SG" smtClean="0"/>
              <a:t>‹#›</a:t>
            </a:fld>
            <a:endParaRPr lang="en-SG"/>
          </a:p>
        </p:txBody>
      </p:sp>
    </p:spTree>
    <p:extLst>
      <p:ext uri="{BB962C8B-B14F-4D97-AF65-F5344CB8AC3E}">
        <p14:creationId xmlns:p14="http://schemas.microsoft.com/office/powerpoint/2010/main" val="3714139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SG"/>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B90906AF-E2EA-497E-8200-A164BA43F73F}" type="datetimeFigureOut">
              <a:rPr lang="en-SG" smtClean="0"/>
              <a:t>14/7/2018</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73D16B28-E19B-4C95-9BE4-B4540BB24D72}" type="slidenum">
              <a:rPr lang="en-SG" smtClean="0"/>
              <a:t>‹#›</a:t>
            </a:fld>
            <a:endParaRPr lang="en-SG"/>
          </a:p>
        </p:txBody>
      </p:sp>
    </p:spTree>
    <p:extLst>
      <p:ext uri="{BB962C8B-B14F-4D97-AF65-F5344CB8AC3E}">
        <p14:creationId xmlns:p14="http://schemas.microsoft.com/office/powerpoint/2010/main" val="3113548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B90906AF-E2EA-497E-8200-A164BA43F73F}" type="datetimeFigureOut">
              <a:rPr lang="en-SG" smtClean="0"/>
              <a:t>14/7/2018</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73D16B28-E19B-4C95-9BE4-B4540BB24D72}" type="slidenum">
              <a:rPr lang="en-SG" smtClean="0"/>
              <a:t>‹#›</a:t>
            </a:fld>
            <a:endParaRPr lang="en-SG"/>
          </a:p>
        </p:txBody>
      </p:sp>
    </p:spTree>
    <p:extLst>
      <p:ext uri="{BB962C8B-B14F-4D97-AF65-F5344CB8AC3E}">
        <p14:creationId xmlns:p14="http://schemas.microsoft.com/office/powerpoint/2010/main" val="1411648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SG"/>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90906AF-E2EA-497E-8200-A164BA43F73F}" type="datetimeFigureOut">
              <a:rPr lang="en-SG" smtClean="0"/>
              <a:t>14/7/2018</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73D16B28-E19B-4C95-9BE4-B4540BB24D72}" type="slidenum">
              <a:rPr lang="en-SG" smtClean="0"/>
              <a:t>‹#›</a:t>
            </a:fld>
            <a:endParaRPr lang="en-SG"/>
          </a:p>
        </p:txBody>
      </p:sp>
    </p:spTree>
    <p:extLst>
      <p:ext uri="{BB962C8B-B14F-4D97-AF65-F5344CB8AC3E}">
        <p14:creationId xmlns:p14="http://schemas.microsoft.com/office/powerpoint/2010/main" val="45942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Date Placeholder 4"/>
          <p:cNvSpPr>
            <a:spLocks noGrp="1"/>
          </p:cNvSpPr>
          <p:nvPr>
            <p:ph type="dt" sz="half" idx="10"/>
          </p:nvPr>
        </p:nvSpPr>
        <p:spPr/>
        <p:txBody>
          <a:bodyPr/>
          <a:lstStyle/>
          <a:p>
            <a:fld id="{B90906AF-E2EA-497E-8200-A164BA43F73F}" type="datetimeFigureOut">
              <a:rPr lang="en-SG" smtClean="0"/>
              <a:t>14/7/2018</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73D16B28-E19B-4C95-9BE4-B4540BB24D72}" type="slidenum">
              <a:rPr lang="en-SG" smtClean="0"/>
              <a:t>‹#›</a:t>
            </a:fld>
            <a:endParaRPr lang="en-SG"/>
          </a:p>
        </p:txBody>
      </p:sp>
    </p:spTree>
    <p:extLst>
      <p:ext uri="{BB962C8B-B14F-4D97-AF65-F5344CB8AC3E}">
        <p14:creationId xmlns:p14="http://schemas.microsoft.com/office/powerpoint/2010/main" val="2426869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SG"/>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7" name="Date Placeholder 6"/>
          <p:cNvSpPr>
            <a:spLocks noGrp="1"/>
          </p:cNvSpPr>
          <p:nvPr>
            <p:ph type="dt" sz="half" idx="10"/>
          </p:nvPr>
        </p:nvSpPr>
        <p:spPr/>
        <p:txBody>
          <a:bodyPr/>
          <a:lstStyle/>
          <a:p>
            <a:fld id="{B90906AF-E2EA-497E-8200-A164BA43F73F}" type="datetimeFigureOut">
              <a:rPr lang="en-SG" smtClean="0"/>
              <a:t>14/7/2018</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73D16B28-E19B-4C95-9BE4-B4540BB24D72}" type="slidenum">
              <a:rPr lang="en-SG" smtClean="0"/>
              <a:t>‹#›</a:t>
            </a:fld>
            <a:endParaRPr lang="en-SG"/>
          </a:p>
        </p:txBody>
      </p:sp>
    </p:spTree>
    <p:extLst>
      <p:ext uri="{BB962C8B-B14F-4D97-AF65-F5344CB8AC3E}">
        <p14:creationId xmlns:p14="http://schemas.microsoft.com/office/powerpoint/2010/main" val="3520489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Date Placeholder 2"/>
          <p:cNvSpPr>
            <a:spLocks noGrp="1"/>
          </p:cNvSpPr>
          <p:nvPr>
            <p:ph type="dt" sz="half" idx="10"/>
          </p:nvPr>
        </p:nvSpPr>
        <p:spPr/>
        <p:txBody>
          <a:bodyPr/>
          <a:lstStyle/>
          <a:p>
            <a:fld id="{B90906AF-E2EA-497E-8200-A164BA43F73F}" type="datetimeFigureOut">
              <a:rPr lang="en-SG" smtClean="0"/>
              <a:t>14/7/2018</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73D16B28-E19B-4C95-9BE4-B4540BB24D72}" type="slidenum">
              <a:rPr lang="en-SG" smtClean="0"/>
              <a:t>‹#›</a:t>
            </a:fld>
            <a:endParaRPr lang="en-SG"/>
          </a:p>
        </p:txBody>
      </p:sp>
    </p:spTree>
    <p:extLst>
      <p:ext uri="{BB962C8B-B14F-4D97-AF65-F5344CB8AC3E}">
        <p14:creationId xmlns:p14="http://schemas.microsoft.com/office/powerpoint/2010/main" val="38400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0906AF-E2EA-497E-8200-A164BA43F73F}" type="datetimeFigureOut">
              <a:rPr lang="en-SG" smtClean="0"/>
              <a:t>14/7/2018</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73D16B28-E19B-4C95-9BE4-B4540BB24D72}" type="slidenum">
              <a:rPr lang="en-SG" smtClean="0"/>
              <a:t>‹#›</a:t>
            </a:fld>
            <a:endParaRPr lang="en-SG"/>
          </a:p>
        </p:txBody>
      </p:sp>
    </p:spTree>
    <p:extLst>
      <p:ext uri="{BB962C8B-B14F-4D97-AF65-F5344CB8AC3E}">
        <p14:creationId xmlns:p14="http://schemas.microsoft.com/office/powerpoint/2010/main" val="1051835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SG"/>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0906AF-E2EA-497E-8200-A164BA43F73F}" type="datetimeFigureOut">
              <a:rPr lang="en-SG" smtClean="0"/>
              <a:t>14/7/2018</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73D16B28-E19B-4C95-9BE4-B4540BB24D72}" type="slidenum">
              <a:rPr lang="en-SG" smtClean="0"/>
              <a:t>‹#›</a:t>
            </a:fld>
            <a:endParaRPr lang="en-SG"/>
          </a:p>
        </p:txBody>
      </p:sp>
    </p:spTree>
    <p:extLst>
      <p:ext uri="{BB962C8B-B14F-4D97-AF65-F5344CB8AC3E}">
        <p14:creationId xmlns:p14="http://schemas.microsoft.com/office/powerpoint/2010/main" val="1726988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SG"/>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0906AF-E2EA-497E-8200-A164BA43F73F}" type="datetimeFigureOut">
              <a:rPr lang="en-SG" smtClean="0"/>
              <a:t>14/7/2018</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73D16B28-E19B-4C95-9BE4-B4540BB24D72}" type="slidenum">
              <a:rPr lang="en-SG" smtClean="0"/>
              <a:t>‹#›</a:t>
            </a:fld>
            <a:endParaRPr lang="en-SG"/>
          </a:p>
        </p:txBody>
      </p:sp>
    </p:spTree>
    <p:extLst>
      <p:ext uri="{BB962C8B-B14F-4D97-AF65-F5344CB8AC3E}">
        <p14:creationId xmlns:p14="http://schemas.microsoft.com/office/powerpoint/2010/main" val="3468499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SG"/>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0906AF-E2EA-497E-8200-A164BA43F73F}" type="datetimeFigureOut">
              <a:rPr lang="en-SG" smtClean="0"/>
              <a:t>14/7/2018</a:t>
            </a:fld>
            <a:endParaRPr lang="en-S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16B28-E19B-4C95-9BE4-B4540BB24D72}" type="slidenum">
              <a:rPr lang="en-SG" smtClean="0"/>
              <a:t>‹#›</a:t>
            </a:fld>
            <a:endParaRPr lang="en-SG"/>
          </a:p>
        </p:txBody>
      </p:sp>
    </p:spTree>
    <p:extLst>
      <p:ext uri="{BB962C8B-B14F-4D97-AF65-F5344CB8AC3E}">
        <p14:creationId xmlns:p14="http://schemas.microsoft.com/office/powerpoint/2010/main" val="2680605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6692" y="0"/>
            <a:ext cx="13244946" cy="6858000"/>
          </a:xfrm>
          <a:prstGeom prst="rect">
            <a:avLst/>
          </a:prstGeom>
        </p:spPr>
      </p:pic>
      <p:sp>
        <p:nvSpPr>
          <p:cNvPr id="8" name="TextBox 7"/>
          <p:cNvSpPr txBox="1"/>
          <p:nvPr/>
        </p:nvSpPr>
        <p:spPr>
          <a:xfrm>
            <a:off x="1339272" y="3454400"/>
            <a:ext cx="9456435" cy="1323439"/>
          </a:xfrm>
          <a:prstGeom prst="rect">
            <a:avLst/>
          </a:prstGeom>
          <a:noFill/>
        </p:spPr>
        <p:txBody>
          <a:bodyPr wrap="none" rtlCol="0">
            <a:spAutoFit/>
          </a:bodyPr>
          <a:lstStyle/>
          <a:p>
            <a:r>
              <a:rPr lang="en-SG" sz="8000" dirty="0" smtClean="0">
                <a:solidFill>
                  <a:srgbClr val="002060"/>
                </a:solidFill>
              </a:rPr>
              <a:t> A Healing Community</a:t>
            </a:r>
            <a:endParaRPr lang="en-SG" sz="8000" dirty="0">
              <a:solidFill>
                <a:srgbClr val="002060"/>
              </a:solidFill>
            </a:endParaRPr>
          </a:p>
        </p:txBody>
      </p:sp>
    </p:spTree>
    <p:extLst>
      <p:ext uri="{BB962C8B-B14F-4D97-AF65-F5344CB8AC3E}">
        <p14:creationId xmlns:p14="http://schemas.microsoft.com/office/powerpoint/2010/main" val="1310532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72715"/>
          </a:xfrm>
          <a:prstGeom prst="rect">
            <a:avLst/>
          </a:prstGeom>
        </p:spPr>
      </p:pic>
      <p:sp>
        <p:nvSpPr>
          <p:cNvPr id="7" name="Rectangle 6"/>
          <p:cNvSpPr/>
          <p:nvPr/>
        </p:nvSpPr>
        <p:spPr>
          <a:xfrm>
            <a:off x="10207161" y="6611779"/>
            <a:ext cx="1984839" cy="246221"/>
          </a:xfrm>
          <a:prstGeom prst="rect">
            <a:avLst/>
          </a:prstGeom>
        </p:spPr>
        <p:txBody>
          <a:bodyPr wrap="none">
            <a:spAutoFit/>
          </a:bodyPr>
          <a:lstStyle/>
          <a:p>
            <a:r>
              <a:rPr lang="en-SG" sz="1000" dirty="0" smtClean="0">
                <a:solidFill>
                  <a:schemeClr val="bg1"/>
                </a:solidFill>
              </a:rPr>
              <a:t>A Healing Community (Sat Service)</a:t>
            </a:r>
            <a:endParaRPr lang="en-SG" sz="1000" dirty="0">
              <a:solidFill>
                <a:schemeClr val="bg1"/>
              </a:solidFill>
            </a:endParaRPr>
          </a:p>
        </p:txBody>
      </p:sp>
      <p:sp>
        <p:nvSpPr>
          <p:cNvPr id="2" name="Rectangle 1"/>
          <p:cNvSpPr/>
          <p:nvPr/>
        </p:nvSpPr>
        <p:spPr>
          <a:xfrm>
            <a:off x="461635" y="463744"/>
            <a:ext cx="11601056" cy="5878340"/>
          </a:xfrm>
          <a:prstGeom prst="rect">
            <a:avLst/>
          </a:prstGeom>
        </p:spPr>
        <p:txBody>
          <a:bodyPr wrap="square">
            <a:spAutoFit/>
          </a:bodyPr>
          <a:lstStyle/>
          <a:p>
            <a:pPr>
              <a:lnSpc>
                <a:spcPct val="107000"/>
              </a:lnSpc>
              <a:spcAft>
                <a:spcPts val="800"/>
              </a:spcAft>
            </a:pPr>
            <a:r>
              <a:rPr lang="en-SG" sz="4000" dirty="0" smtClean="0">
                <a:solidFill>
                  <a:schemeClr val="bg1"/>
                </a:solidFill>
                <a:effectLst/>
                <a:latin typeface="Calibri" panose="020F0502020204030204" pitchFamily="34" charset="0"/>
                <a:ea typeface="DengXian" panose="02010600030101010101" pitchFamily="2" charset="-122"/>
                <a:cs typeface="Times New Roman" panose="02020603050405020304" pitchFamily="18" charset="0"/>
              </a:rPr>
              <a:t>The Name of God was Glorified. </a:t>
            </a:r>
            <a:r>
              <a:rPr lang="en-SG" sz="3200" dirty="0" smtClean="0">
                <a:solidFill>
                  <a:schemeClr val="bg1"/>
                </a:solidFill>
                <a:effectLst/>
                <a:latin typeface="Calibri" panose="020F0502020204030204" pitchFamily="34" charset="0"/>
                <a:ea typeface="DengXian" panose="02010600030101010101" pitchFamily="2" charset="-122"/>
                <a:cs typeface="Times New Roman" panose="02020603050405020304" pitchFamily="18" charset="0"/>
              </a:rPr>
              <a:t>(vv. 8-10)</a:t>
            </a:r>
          </a:p>
          <a:p>
            <a:r>
              <a:rPr lang="en-SG" sz="3600" baseline="30000" dirty="0">
                <a:solidFill>
                  <a:schemeClr val="bg1"/>
                </a:solidFill>
              </a:rPr>
              <a:t>8 </a:t>
            </a:r>
            <a:r>
              <a:rPr lang="en-SG" sz="3600" dirty="0">
                <a:solidFill>
                  <a:schemeClr val="bg1"/>
                </a:solidFill>
              </a:rPr>
              <a:t>And leaping up, he stood and began to walk, and entered the temple with them, walking and leaping and praising God. </a:t>
            </a:r>
            <a:endParaRPr lang="en-SG" sz="3600" dirty="0" smtClean="0">
              <a:solidFill>
                <a:schemeClr val="bg1"/>
              </a:solidFill>
            </a:endParaRPr>
          </a:p>
          <a:p>
            <a:endParaRPr lang="en-SG" sz="3600" dirty="0">
              <a:solidFill>
                <a:schemeClr val="bg1"/>
              </a:solidFill>
            </a:endParaRPr>
          </a:p>
          <a:p>
            <a:r>
              <a:rPr lang="en-SG" sz="3600" baseline="30000" dirty="0">
                <a:solidFill>
                  <a:schemeClr val="bg1"/>
                </a:solidFill>
              </a:rPr>
              <a:t>9 </a:t>
            </a:r>
            <a:r>
              <a:rPr lang="en-SG" sz="3600" dirty="0">
                <a:solidFill>
                  <a:schemeClr val="bg1"/>
                </a:solidFill>
              </a:rPr>
              <a:t>And all the people saw him walking and praising God, </a:t>
            </a:r>
            <a:endParaRPr lang="en-SG" sz="3600" dirty="0" smtClean="0">
              <a:solidFill>
                <a:schemeClr val="bg1"/>
              </a:solidFill>
            </a:endParaRPr>
          </a:p>
          <a:p>
            <a:endParaRPr lang="en-SG" sz="3600" dirty="0">
              <a:solidFill>
                <a:schemeClr val="bg1"/>
              </a:solidFill>
            </a:endParaRPr>
          </a:p>
          <a:p>
            <a:r>
              <a:rPr lang="en-SG" sz="3600" baseline="30000" dirty="0">
                <a:solidFill>
                  <a:schemeClr val="bg1"/>
                </a:solidFill>
              </a:rPr>
              <a:t>10 </a:t>
            </a:r>
            <a:r>
              <a:rPr lang="en-SG" sz="3600" dirty="0">
                <a:solidFill>
                  <a:schemeClr val="bg1"/>
                </a:solidFill>
              </a:rPr>
              <a:t>and recognized him as the one who sat at the Beautiful Gate of the temple, asking for alms. And they were filled with wonder and amazement at what had happened to him.</a:t>
            </a:r>
          </a:p>
          <a:p>
            <a:pPr>
              <a:lnSpc>
                <a:spcPct val="107000"/>
              </a:lnSpc>
              <a:spcAft>
                <a:spcPts val="800"/>
              </a:spcAft>
            </a:pPr>
            <a:endParaRPr lang="en-SG" sz="36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918366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1000"/>
                                        <p:tgtEl>
                                          <p:spTgt spid="2">
                                            <p:txEl>
                                              <p:pRg st="3" end="3"/>
                                            </p:txEl>
                                          </p:spTgt>
                                        </p:tgtEl>
                                      </p:cBhvr>
                                    </p:animEffect>
                                    <p:anim calcmode="lin" valueType="num">
                                      <p:cBhvr>
                                        <p:cTn id="1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fade">
                                      <p:cBhvr>
                                        <p:cTn id="17" dur="1000"/>
                                        <p:tgtEl>
                                          <p:spTgt spid="2">
                                            <p:txEl>
                                              <p:pRg st="5" end="5"/>
                                            </p:txEl>
                                          </p:spTgt>
                                        </p:tgtEl>
                                      </p:cBhvr>
                                    </p:animEffect>
                                    <p:anim calcmode="lin" valueType="num">
                                      <p:cBhvr>
                                        <p:cTn id="1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72715"/>
          </a:xfrm>
          <a:prstGeom prst="rect">
            <a:avLst/>
          </a:prstGeom>
        </p:spPr>
      </p:pic>
      <p:sp>
        <p:nvSpPr>
          <p:cNvPr id="7" name="Rectangle 6"/>
          <p:cNvSpPr/>
          <p:nvPr/>
        </p:nvSpPr>
        <p:spPr>
          <a:xfrm>
            <a:off x="10207161" y="6611779"/>
            <a:ext cx="1984839" cy="246221"/>
          </a:xfrm>
          <a:prstGeom prst="rect">
            <a:avLst/>
          </a:prstGeom>
        </p:spPr>
        <p:txBody>
          <a:bodyPr wrap="none">
            <a:spAutoFit/>
          </a:bodyPr>
          <a:lstStyle/>
          <a:p>
            <a:r>
              <a:rPr lang="en-SG" sz="1000" dirty="0" smtClean="0">
                <a:solidFill>
                  <a:schemeClr val="bg1"/>
                </a:solidFill>
              </a:rPr>
              <a:t>A Healing Community (Sat Service)</a:t>
            </a:r>
            <a:endParaRPr lang="en-SG" sz="1000" dirty="0">
              <a:solidFill>
                <a:schemeClr val="bg1"/>
              </a:solidFill>
            </a:endParaRPr>
          </a:p>
        </p:txBody>
      </p:sp>
      <p:sp>
        <p:nvSpPr>
          <p:cNvPr id="2" name="Rectangle 1"/>
          <p:cNvSpPr/>
          <p:nvPr/>
        </p:nvSpPr>
        <p:spPr>
          <a:xfrm>
            <a:off x="461635" y="463744"/>
            <a:ext cx="11601056" cy="658835"/>
          </a:xfrm>
          <a:prstGeom prst="rect">
            <a:avLst/>
          </a:prstGeom>
        </p:spPr>
        <p:txBody>
          <a:bodyPr wrap="square">
            <a:spAutoFit/>
          </a:bodyPr>
          <a:lstStyle/>
          <a:p>
            <a:pPr>
              <a:lnSpc>
                <a:spcPct val="107000"/>
              </a:lnSpc>
              <a:spcAft>
                <a:spcPts val="800"/>
              </a:spcAft>
            </a:pPr>
            <a:endParaRPr lang="en-SG" sz="36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2036294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72715"/>
          </a:xfrm>
          <a:prstGeom prst="rect">
            <a:avLst/>
          </a:prstGeom>
        </p:spPr>
      </p:pic>
      <p:sp>
        <p:nvSpPr>
          <p:cNvPr id="7" name="Rectangle 6"/>
          <p:cNvSpPr/>
          <p:nvPr/>
        </p:nvSpPr>
        <p:spPr>
          <a:xfrm>
            <a:off x="10207161" y="6611779"/>
            <a:ext cx="1984839" cy="246221"/>
          </a:xfrm>
          <a:prstGeom prst="rect">
            <a:avLst/>
          </a:prstGeom>
        </p:spPr>
        <p:txBody>
          <a:bodyPr wrap="none">
            <a:spAutoFit/>
          </a:bodyPr>
          <a:lstStyle/>
          <a:p>
            <a:r>
              <a:rPr lang="en-SG" sz="1000" dirty="0" smtClean="0">
                <a:solidFill>
                  <a:schemeClr val="bg1"/>
                </a:solidFill>
              </a:rPr>
              <a:t>A Healing Community (Sat Service)</a:t>
            </a:r>
            <a:endParaRPr lang="en-SG" sz="1000" dirty="0">
              <a:solidFill>
                <a:schemeClr val="bg1"/>
              </a:solidFill>
            </a:endParaRPr>
          </a:p>
        </p:txBody>
      </p:sp>
      <p:sp>
        <p:nvSpPr>
          <p:cNvPr id="2" name="Rectangle 1"/>
          <p:cNvSpPr/>
          <p:nvPr/>
        </p:nvSpPr>
        <p:spPr>
          <a:xfrm>
            <a:off x="461635" y="463744"/>
            <a:ext cx="11601056" cy="6186309"/>
          </a:xfrm>
          <a:prstGeom prst="rect">
            <a:avLst/>
          </a:prstGeom>
        </p:spPr>
        <p:txBody>
          <a:bodyPr wrap="square">
            <a:spAutoFit/>
          </a:bodyPr>
          <a:lstStyle/>
          <a:p>
            <a:r>
              <a:rPr lang="en-SG" sz="3600" dirty="0">
                <a:solidFill>
                  <a:schemeClr val="bg1"/>
                </a:solidFill>
              </a:rPr>
              <a:t>Acts 28:1-9</a:t>
            </a:r>
          </a:p>
          <a:p>
            <a:r>
              <a:rPr lang="en-SG" sz="3600" dirty="0">
                <a:solidFill>
                  <a:schemeClr val="bg1"/>
                </a:solidFill>
              </a:rPr>
              <a:t>After we were brought safely through, we then learned that the island was called Malta. </a:t>
            </a:r>
            <a:endParaRPr lang="en-SG" sz="3600" dirty="0" smtClean="0">
              <a:solidFill>
                <a:schemeClr val="bg1"/>
              </a:solidFill>
            </a:endParaRPr>
          </a:p>
          <a:p>
            <a:endParaRPr lang="en-SG" sz="3600" dirty="0">
              <a:solidFill>
                <a:schemeClr val="bg1"/>
              </a:solidFill>
            </a:endParaRPr>
          </a:p>
          <a:p>
            <a:r>
              <a:rPr lang="en-SG" sz="3600" baseline="30000" dirty="0">
                <a:solidFill>
                  <a:schemeClr val="bg1"/>
                </a:solidFill>
              </a:rPr>
              <a:t>2 </a:t>
            </a:r>
            <a:r>
              <a:rPr lang="en-SG" sz="3600" dirty="0">
                <a:solidFill>
                  <a:schemeClr val="bg1"/>
                </a:solidFill>
              </a:rPr>
              <a:t>The native </a:t>
            </a:r>
            <a:r>
              <a:rPr lang="en-SG" sz="3600" dirty="0" smtClean="0">
                <a:solidFill>
                  <a:schemeClr val="bg1"/>
                </a:solidFill>
              </a:rPr>
              <a:t>people showed </a:t>
            </a:r>
            <a:r>
              <a:rPr lang="en-SG" sz="3600" dirty="0">
                <a:solidFill>
                  <a:schemeClr val="bg1"/>
                </a:solidFill>
              </a:rPr>
              <a:t>us unusual kindness, for they kindled a fire and welcomed us all, because it had begun to rain and was cold. </a:t>
            </a:r>
            <a:endParaRPr lang="en-SG" sz="3600" dirty="0" smtClean="0">
              <a:solidFill>
                <a:schemeClr val="bg1"/>
              </a:solidFill>
            </a:endParaRPr>
          </a:p>
          <a:p>
            <a:endParaRPr lang="en-SG" sz="3600" dirty="0">
              <a:solidFill>
                <a:schemeClr val="bg1"/>
              </a:solidFill>
            </a:endParaRPr>
          </a:p>
          <a:p>
            <a:r>
              <a:rPr lang="en-SG" sz="3600" baseline="30000" dirty="0">
                <a:solidFill>
                  <a:schemeClr val="bg1"/>
                </a:solidFill>
              </a:rPr>
              <a:t>3 </a:t>
            </a:r>
            <a:r>
              <a:rPr lang="en-SG" sz="3600" dirty="0">
                <a:solidFill>
                  <a:schemeClr val="bg1"/>
                </a:solidFill>
              </a:rPr>
              <a:t>When Paul had gathered a bundle of sticks and put them on the fire, a viper came out because of the heat and fastened on his hand. </a:t>
            </a:r>
          </a:p>
        </p:txBody>
      </p:sp>
    </p:spTree>
    <p:extLst>
      <p:ext uri="{BB962C8B-B14F-4D97-AF65-F5344CB8AC3E}">
        <p14:creationId xmlns:p14="http://schemas.microsoft.com/office/powerpoint/2010/main" val="3561142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1000"/>
                                        <p:tgtEl>
                                          <p:spTgt spid="2">
                                            <p:txEl>
                                              <p:pRg st="3" end="3"/>
                                            </p:txEl>
                                          </p:spTgt>
                                        </p:tgtEl>
                                      </p:cBhvr>
                                    </p:animEffect>
                                    <p:anim calcmode="lin" valueType="num">
                                      <p:cBhvr>
                                        <p:cTn id="1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1000"/>
                                        <p:tgtEl>
                                          <p:spTgt spid="2">
                                            <p:txEl>
                                              <p:pRg st="5" end="5"/>
                                            </p:txEl>
                                          </p:spTgt>
                                        </p:tgtEl>
                                      </p:cBhvr>
                                    </p:animEffect>
                                    <p:anim calcmode="lin" valueType="num">
                                      <p:cBhvr>
                                        <p:cTn id="2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72715"/>
          </a:xfrm>
          <a:prstGeom prst="rect">
            <a:avLst/>
          </a:prstGeom>
        </p:spPr>
      </p:pic>
      <p:sp>
        <p:nvSpPr>
          <p:cNvPr id="7" name="Rectangle 6"/>
          <p:cNvSpPr/>
          <p:nvPr/>
        </p:nvSpPr>
        <p:spPr>
          <a:xfrm>
            <a:off x="10207161" y="6611779"/>
            <a:ext cx="1984839" cy="246221"/>
          </a:xfrm>
          <a:prstGeom prst="rect">
            <a:avLst/>
          </a:prstGeom>
        </p:spPr>
        <p:txBody>
          <a:bodyPr wrap="none">
            <a:spAutoFit/>
          </a:bodyPr>
          <a:lstStyle/>
          <a:p>
            <a:r>
              <a:rPr lang="en-SG" sz="1000" dirty="0" smtClean="0">
                <a:solidFill>
                  <a:schemeClr val="bg1"/>
                </a:solidFill>
              </a:rPr>
              <a:t>A Healing Community (Sat Service)</a:t>
            </a:r>
            <a:endParaRPr lang="en-SG" sz="1000" dirty="0">
              <a:solidFill>
                <a:schemeClr val="bg1"/>
              </a:solidFill>
            </a:endParaRPr>
          </a:p>
        </p:txBody>
      </p:sp>
      <p:sp>
        <p:nvSpPr>
          <p:cNvPr id="2" name="Rectangle 1"/>
          <p:cNvSpPr/>
          <p:nvPr/>
        </p:nvSpPr>
        <p:spPr>
          <a:xfrm>
            <a:off x="461635" y="463744"/>
            <a:ext cx="11601056" cy="4524315"/>
          </a:xfrm>
          <a:prstGeom prst="rect">
            <a:avLst/>
          </a:prstGeom>
        </p:spPr>
        <p:txBody>
          <a:bodyPr wrap="square">
            <a:spAutoFit/>
          </a:bodyPr>
          <a:lstStyle/>
          <a:p>
            <a:r>
              <a:rPr lang="en-SG" sz="3600" baseline="30000" dirty="0" smtClean="0">
                <a:solidFill>
                  <a:schemeClr val="bg1"/>
                </a:solidFill>
              </a:rPr>
              <a:t>4</a:t>
            </a:r>
            <a:r>
              <a:rPr lang="en-SG" sz="3600" baseline="30000" dirty="0">
                <a:solidFill>
                  <a:schemeClr val="bg1"/>
                </a:solidFill>
              </a:rPr>
              <a:t> </a:t>
            </a:r>
            <a:r>
              <a:rPr lang="en-SG" sz="3600" dirty="0">
                <a:solidFill>
                  <a:schemeClr val="bg1"/>
                </a:solidFill>
              </a:rPr>
              <a:t>When the native people saw the creature hanging from his hand, they said to one another, “No doubt this man is a murderer. Though he has escaped from the sea, Justice has not allowed him to live.” </a:t>
            </a:r>
            <a:endParaRPr lang="en-SG" sz="3600" dirty="0" smtClean="0">
              <a:solidFill>
                <a:schemeClr val="bg1"/>
              </a:solidFill>
            </a:endParaRPr>
          </a:p>
          <a:p>
            <a:endParaRPr lang="en-SG" sz="3600" dirty="0">
              <a:solidFill>
                <a:schemeClr val="bg1"/>
              </a:solidFill>
            </a:endParaRPr>
          </a:p>
          <a:p>
            <a:r>
              <a:rPr lang="en-SG" sz="3600" baseline="30000" dirty="0">
                <a:solidFill>
                  <a:schemeClr val="bg1"/>
                </a:solidFill>
              </a:rPr>
              <a:t>5 </a:t>
            </a:r>
            <a:r>
              <a:rPr lang="en-SG" sz="3600" dirty="0">
                <a:solidFill>
                  <a:schemeClr val="bg1"/>
                </a:solidFill>
              </a:rPr>
              <a:t>He, however, shook off the creature into the fire and suffered no harm. </a:t>
            </a:r>
            <a:endParaRPr lang="en-SG" sz="3600" dirty="0" smtClean="0">
              <a:solidFill>
                <a:schemeClr val="bg1"/>
              </a:solidFill>
            </a:endParaRPr>
          </a:p>
          <a:p>
            <a:endParaRPr lang="en-SG" sz="3600" dirty="0">
              <a:solidFill>
                <a:schemeClr val="bg1"/>
              </a:solidFill>
            </a:endParaRPr>
          </a:p>
        </p:txBody>
      </p:sp>
    </p:spTree>
    <p:extLst>
      <p:ext uri="{BB962C8B-B14F-4D97-AF65-F5344CB8AC3E}">
        <p14:creationId xmlns:p14="http://schemas.microsoft.com/office/powerpoint/2010/main" val="4147765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72715"/>
          </a:xfrm>
          <a:prstGeom prst="rect">
            <a:avLst/>
          </a:prstGeom>
        </p:spPr>
      </p:pic>
      <p:sp>
        <p:nvSpPr>
          <p:cNvPr id="7" name="Rectangle 6"/>
          <p:cNvSpPr/>
          <p:nvPr/>
        </p:nvSpPr>
        <p:spPr>
          <a:xfrm>
            <a:off x="10207161" y="6611779"/>
            <a:ext cx="1984839" cy="246221"/>
          </a:xfrm>
          <a:prstGeom prst="rect">
            <a:avLst/>
          </a:prstGeom>
        </p:spPr>
        <p:txBody>
          <a:bodyPr wrap="none">
            <a:spAutoFit/>
          </a:bodyPr>
          <a:lstStyle/>
          <a:p>
            <a:r>
              <a:rPr lang="en-SG" sz="1000" dirty="0" smtClean="0">
                <a:solidFill>
                  <a:schemeClr val="bg1"/>
                </a:solidFill>
              </a:rPr>
              <a:t>A Healing Community (Sat Service)</a:t>
            </a:r>
            <a:endParaRPr lang="en-SG" sz="1000" dirty="0">
              <a:solidFill>
                <a:schemeClr val="bg1"/>
              </a:solidFill>
            </a:endParaRPr>
          </a:p>
        </p:txBody>
      </p:sp>
      <p:sp>
        <p:nvSpPr>
          <p:cNvPr id="2" name="Rectangle 1"/>
          <p:cNvSpPr/>
          <p:nvPr/>
        </p:nvSpPr>
        <p:spPr>
          <a:xfrm>
            <a:off x="461635" y="463744"/>
            <a:ext cx="11601056" cy="5078313"/>
          </a:xfrm>
          <a:prstGeom prst="rect">
            <a:avLst/>
          </a:prstGeom>
        </p:spPr>
        <p:txBody>
          <a:bodyPr wrap="square">
            <a:spAutoFit/>
          </a:bodyPr>
          <a:lstStyle/>
          <a:p>
            <a:r>
              <a:rPr lang="en-SG" sz="3600" baseline="30000" dirty="0" smtClean="0">
                <a:solidFill>
                  <a:schemeClr val="bg1"/>
                </a:solidFill>
              </a:rPr>
              <a:t>6</a:t>
            </a:r>
            <a:r>
              <a:rPr lang="en-SG" sz="3600" baseline="30000" dirty="0">
                <a:solidFill>
                  <a:schemeClr val="bg1"/>
                </a:solidFill>
              </a:rPr>
              <a:t> </a:t>
            </a:r>
            <a:r>
              <a:rPr lang="en-SG" sz="3600" dirty="0">
                <a:solidFill>
                  <a:schemeClr val="bg1"/>
                </a:solidFill>
              </a:rPr>
              <a:t>They were waiting for him to swell up or suddenly fall down dead. But when they had waited a long time and saw no misfortune come to him, they changed their minds and said that he was a god</a:t>
            </a:r>
            <a:r>
              <a:rPr lang="en-SG" sz="3600" dirty="0" smtClean="0">
                <a:solidFill>
                  <a:schemeClr val="bg1"/>
                </a:solidFill>
              </a:rPr>
              <a:t>.</a:t>
            </a:r>
          </a:p>
          <a:p>
            <a:endParaRPr lang="en-SG" sz="3600" dirty="0">
              <a:solidFill>
                <a:schemeClr val="bg1"/>
              </a:solidFill>
            </a:endParaRPr>
          </a:p>
          <a:p>
            <a:r>
              <a:rPr lang="en-SG" sz="3600" baseline="30000" dirty="0">
                <a:solidFill>
                  <a:schemeClr val="bg1"/>
                </a:solidFill>
              </a:rPr>
              <a:t>7 </a:t>
            </a:r>
            <a:r>
              <a:rPr lang="en-SG" sz="3600" dirty="0">
                <a:solidFill>
                  <a:schemeClr val="bg1"/>
                </a:solidFill>
              </a:rPr>
              <a:t>Now in the </a:t>
            </a:r>
            <a:r>
              <a:rPr lang="en-SG" sz="3600" dirty="0" err="1">
                <a:solidFill>
                  <a:schemeClr val="bg1"/>
                </a:solidFill>
              </a:rPr>
              <a:t>neighborhood</a:t>
            </a:r>
            <a:r>
              <a:rPr lang="en-SG" sz="3600" dirty="0">
                <a:solidFill>
                  <a:schemeClr val="bg1"/>
                </a:solidFill>
              </a:rPr>
              <a:t> of that place were lands belonging to the chief man of the island, named </a:t>
            </a:r>
            <a:r>
              <a:rPr lang="en-SG" sz="3600" dirty="0" err="1">
                <a:solidFill>
                  <a:schemeClr val="bg1"/>
                </a:solidFill>
              </a:rPr>
              <a:t>Publius</a:t>
            </a:r>
            <a:r>
              <a:rPr lang="en-SG" sz="3600" dirty="0">
                <a:solidFill>
                  <a:schemeClr val="bg1"/>
                </a:solidFill>
              </a:rPr>
              <a:t>, who received us and entertained us hospitably for three days. </a:t>
            </a:r>
            <a:endParaRPr lang="en-SG" sz="3600" dirty="0" smtClean="0">
              <a:solidFill>
                <a:schemeClr val="bg1"/>
              </a:solidFill>
            </a:endParaRPr>
          </a:p>
          <a:p>
            <a:endParaRPr lang="en-SG" sz="3600" dirty="0">
              <a:solidFill>
                <a:schemeClr val="bg1"/>
              </a:solidFill>
            </a:endParaRPr>
          </a:p>
        </p:txBody>
      </p:sp>
    </p:spTree>
    <p:extLst>
      <p:ext uri="{BB962C8B-B14F-4D97-AF65-F5344CB8AC3E}">
        <p14:creationId xmlns:p14="http://schemas.microsoft.com/office/powerpoint/2010/main" val="161652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72715"/>
          </a:xfrm>
          <a:prstGeom prst="rect">
            <a:avLst/>
          </a:prstGeom>
        </p:spPr>
      </p:pic>
      <p:sp>
        <p:nvSpPr>
          <p:cNvPr id="7" name="Rectangle 6"/>
          <p:cNvSpPr/>
          <p:nvPr/>
        </p:nvSpPr>
        <p:spPr>
          <a:xfrm>
            <a:off x="10207161" y="6611779"/>
            <a:ext cx="1984839" cy="246221"/>
          </a:xfrm>
          <a:prstGeom prst="rect">
            <a:avLst/>
          </a:prstGeom>
        </p:spPr>
        <p:txBody>
          <a:bodyPr wrap="none">
            <a:spAutoFit/>
          </a:bodyPr>
          <a:lstStyle/>
          <a:p>
            <a:r>
              <a:rPr lang="en-SG" sz="1000" dirty="0" smtClean="0">
                <a:solidFill>
                  <a:schemeClr val="bg1"/>
                </a:solidFill>
              </a:rPr>
              <a:t>A Healing Community (Sat Service)</a:t>
            </a:r>
            <a:endParaRPr lang="en-SG" sz="1000" dirty="0">
              <a:solidFill>
                <a:schemeClr val="bg1"/>
              </a:solidFill>
            </a:endParaRPr>
          </a:p>
        </p:txBody>
      </p:sp>
      <p:sp>
        <p:nvSpPr>
          <p:cNvPr id="2" name="Rectangle 1"/>
          <p:cNvSpPr/>
          <p:nvPr/>
        </p:nvSpPr>
        <p:spPr>
          <a:xfrm>
            <a:off x="461635" y="463744"/>
            <a:ext cx="11601056" cy="3416320"/>
          </a:xfrm>
          <a:prstGeom prst="rect">
            <a:avLst/>
          </a:prstGeom>
        </p:spPr>
        <p:txBody>
          <a:bodyPr wrap="square">
            <a:spAutoFit/>
          </a:bodyPr>
          <a:lstStyle/>
          <a:p>
            <a:r>
              <a:rPr lang="en-SG" sz="3600" baseline="30000" dirty="0" smtClean="0">
                <a:solidFill>
                  <a:schemeClr val="bg1"/>
                </a:solidFill>
              </a:rPr>
              <a:t>8</a:t>
            </a:r>
            <a:r>
              <a:rPr lang="en-SG" sz="3600" baseline="30000" dirty="0">
                <a:solidFill>
                  <a:schemeClr val="bg1"/>
                </a:solidFill>
              </a:rPr>
              <a:t> </a:t>
            </a:r>
            <a:r>
              <a:rPr lang="en-SG" sz="3600" dirty="0">
                <a:solidFill>
                  <a:schemeClr val="bg1"/>
                </a:solidFill>
              </a:rPr>
              <a:t>It happened that the father of </a:t>
            </a:r>
            <a:r>
              <a:rPr lang="en-SG" sz="3600" dirty="0" err="1">
                <a:solidFill>
                  <a:schemeClr val="bg1"/>
                </a:solidFill>
              </a:rPr>
              <a:t>Publius</a:t>
            </a:r>
            <a:r>
              <a:rPr lang="en-SG" sz="3600" dirty="0">
                <a:solidFill>
                  <a:schemeClr val="bg1"/>
                </a:solidFill>
              </a:rPr>
              <a:t> lay sick with fever and dysentery. And Paul visited him and prayed, and putting his hands on him, healed him. </a:t>
            </a:r>
            <a:endParaRPr lang="en-SG" sz="3600" dirty="0" smtClean="0">
              <a:solidFill>
                <a:schemeClr val="bg1"/>
              </a:solidFill>
            </a:endParaRPr>
          </a:p>
          <a:p>
            <a:endParaRPr lang="en-SG" sz="3600" dirty="0">
              <a:solidFill>
                <a:schemeClr val="bg1"/>
              </a:solidFill>
            </a:endParaRPr>
          </a:p>
          <a:p>
            <a:r>
              <a:rPr lang="en-SG" sz="3600" baseline="30000" dirty="0">
                <a:solidFill>
                  <a:schemeClr val="bg1"/>
                </a:solidFill>
              </a:rPr>
              <a:t>9 </a:t>
            </a:r>
            <a:r>
              <a:rPr lang="en-SG" sz="3600" dirty="0">
                <a:solidFill>
                  <a:schemeClr val="bg1"/>
                </a:solidFill>
              </a:rPr>
              <a:t>And when this had taken place, the rest of the people on the island who had diseases also came and </a:t>
            </a:r>
            <a:r>
              <a:rPr lang="en-SG" sz="3600">
                <a:solidFill>
                  <a:schemeClr val="bg1"/>
                </a:solidFill>
              </a:rPr>
              <a:t>were </a:t>
            </a:r>
            <a:r>
              <a:rPr lang="en-SG" sz="3600" smtClean="0">
                <a:solidFill>
                  <a:schemeClr val="bg1"/>
                </a:solidFill>
              </a:rPr>
              <a:t>cured.</a:t>
            </a:r>
            <a:endParaRPr lang="en-SG" sz="36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73601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72715"/>
          </a:xfrm>
          <a:prstGeom prst="rect">
            <a:avLst/>
          </a:prstGeom>
        </p:spPr>
      </p:pic>
      <p:sp>
        <p:nvSpPr>
          <p:cNvPr id="7" name="Rectangle 6"/>
          <p:cNvSpPr/>
          <p:nvPr/>
        </p:nvSpPr>
        <p:spPr>
          <a:xfrm>
            <a:off x="10207161" y="6611779"/>
            <a:ext cx="1984839" cy="246221"/>
          </a:xfrm>
          <a:prstGeom prst="rect">
            <a:avLst/>
          </a:prstGeom>
        </p:spPr>
        <p:txBody>
          <a:bodyPr wrap="none">
            <a:spAutoFit/>
          </a:bodyPr>
          <a:lstStyle/>
          <a:p>
            <a:r>
              <a:rPr lang="en-SG" sz="1000" dirty="0" smtClean="0">
                <a:solidFill>
                  <a:schemeClr val="bg1"/>
                </a:solidFill>
              </a:rPr>
              <a:t>A Healing Community (Sat Service)</a:t>
            </a:r>
            <a:endParaRPr lang="en-SG" sz="1000" dirty="0">
              <a:solidFill>
                <a:schemeClr val="bg1"/>
              </a:solidFill>
            </a:endParaRPr>
          </a:p>
        </p:txBody>
      </p:sp>
      <p:sp>
        <p:nvSpPr>
          <p:cNvPr id="2" name="Rectangle 1"/>
          <p:cNvSpPr/>
          <p:nvPr/>
        </p:nvSpPr>
        <p:spPr>
          <a:xfrm>
            <a:off x="461635" y="463744"/>
            <a:ext cx="11601056" cy="3416320"/>
          </a:xfrm>
          <a:prstGeom prst="rect">
            <a:avLst/>
          </a:prstGeom>
        </p:spPr>
        <p:txBody>
          <a:bodyPr wrap="square">
            <a:spAutoFit/>
          </a:bodyPr>
          <a:lstStyle/>
          <a:p>
            <a:r>
              <a:rPr lang="en-SG" sz="3600" baseline="30000" dirty="0" smtClean="0">
                <a:solidFill>
                  <a:schemeClr val="bg1"/>
                </a:solidFill>
              </a:rPr>
              <a:t>8</a:t>
            </a:r>
            <a:r>
              <a:rPr lang="en-SG" sz="3600" baseline="30000" dirty="0">
                <a:solidFill>
                  <a:schemeClr val="bg1"/>
                </a:solidFill>
              </a:rPr>
              <a:t> </a:t>
            </a:r>
            <a:r>
              <a:rPr lang="en-SG" sz="3600" dirty="0">
                <a:solidFill>
                  <a:schemeClr val="bg1"/>
                </a:solidFill>
              </a:rPr>
              <a:t>It happened that the father of </a:t>
            </a:r>
            <a:r>
              <a:rPr lang="en-SG" sz="3600" dirty="0" err="1">
                <a:solidFill>
                  <a:schemeClr val="bg1"/>
                </a:solidFill>
              </a:rPr>
              <a:t>Publius</a:t>
            </a:r>
            <a:r>
              <a:rPr lang="en-SG" sz="3600" dirty="0">
                <a:solidFill>
                  <a:schemeClr val="bg1"/>
                </a:solidFill>
              </a:rPr>
              <a:t> </a:t>
            </a:r>
            <a:r>
              <a:rPr lang="en-SG" sz="3600" dirty="0">
                <a:solidFill>
                  <a:srgbClr val="FFFF00"/>
                </a:solidFill>
              </a:rPr>
              <a:t>lay sick with fever and dysentery</a:t>
            </a:r>
            <a:r>
              <a:rPr lang="en-SG" sz="3600" dirty="0">
                <a:solidFill>
                  <a:schemeClr val="bg1"/>
                </a:solidFill>
              </a:rPr>
              <a:t>. And Paul visited him and prayed, and putting his hands on him, healed him. </a:t>
            </a:r>
            <a:endParaRPr lang="en-SG" sz="3600" dirty="0" smtClean="0">
              <a:solidFill>
                <a:schemeClr val="bg1"/>
              </a:solidFill>
            </a:endParaRPr>
          </a:p>
          <a:p>
            <a:endParaRPr lang="en-SG" sz="3600" dirty="0">
              <a:solidFill>
                <a:schemeClr val="bg1"/>
              </a:solidFill>
            </a:endParaRPr>
          </a:p>
          <a:p>
            <a:r>
              <a:rPr lang="en-SG" sz="3600" baseline="30000" dirty="0">
                <a:solidFill>
                  <a:schemeClr val="bg1"/>
                </a:solidFill>
              </a:rPr>
              <a:t>9 </a:t>
            </a:r>
            <a:r>
              <a:rPr lang="en-SG" sz="3600" dirty="0">
                <a:solidFill>
                  <a:schemeClr val="bg1"/>
                </a:solidFill>
              </a:rPr>
              <a:t>And when this had taken place, </a:t>
            </a:r>
            <a:r>
              <a:rPr lang="en-SG" sz="3600" dirty="0">
                <a:solidFill>
                  <a:srgbClr val="FFFF00"/>
                </a:solidFill>
              </a:rPr>
              <a:t>the rest of the people on the island who had diseases also came and were </a:t>
            </a:r>
            <a:r>
              <a:rPr lang="en-SG" sz="3600" dirty="0" smtClean="0">
                <a:solidFill>
                  <a:srgbClr val="FFFF00"/>
                </a:solidFill>
              </a:rPr>
              <a:t>cured</a:t>
            </a:r>
            <a:r>
              <a:rPr lang="en-SG" sz="3600" dirty="0" smtClean="0">
                <a:solidFill>
                  <a:schemeClr val="bg1"/>
                </a:solidFill>
              </a:rPr>
              <a:t>.</a:t>
            </a:r>
            <a:endParaRPr lang="en-SG" sz="36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339920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75200" y="2244436"/>
            <a:ext cx="3433953" cy="369332"/>
          </a:xfrm>
          <a:prstGeom prst="rect">
            <a:avLst/>
          </a:prstGeom>
          <a:noFill/>
        </p:spPr>
        <p:txBody>
          <a:bodyPr wrap="none" rtlCol="0">
            <a:spAutoFit/>
          </a:bodyPr>
          <a:lstStyle/>
          <a:p>
            <a:r>
              <a:rPr lang="en-SG" dirty="0" smtClean="0"/>
              <a:t>A Healing Community (Sat Service)</a:t>
            </a:r>
            <a:endParaRPr lang="en-SG"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08582" y="0"/>
            <a:ext cx="16284606" cy="6858000"/>
          </a:xfrm>
          <a:prstGeom prst="rect">
            <a:avLst/>
          </a:prstGeom>
        </p:spPr>
      </p:pic>
    </p:spTree>
    <p:extLst>
      <p:ext uri="{BB962C8B-B14F-4D97-AF65-F5344CB8AC3E}">
        <p14:creationId xmlns:p14="http://schemas.microsoft.com/office/powerpoint/2010/main" val="34503610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72715"/>
          </a:xfrm>
          <a:prstGeom prst="rect">
            <a:avLst/>
          </a:prstGeom>
        </p:spPr>
      </p:pic>
      <p:sp>
        <p:nvSpPr>
          <p:cNvPr id="7" name="Rectangle 6"/>
          <p:cNvSpPr/>
          <p:nvPr/>
        </p:nvSpPr>
        <p:spPr>
          <a:xfrm>
            <a:off x="10207161" y="6611779"/>
            <a:ext cx="1984839" cy="246221"/>
          </a:xfrm>
          <a:prstGeom prst="rect">
            <a:avLst/>
          </a:prstGeom>
        </p:spPr>
        <p:txBody>
          <a:bodyPr wrap="none">
            <a:spAutoFit/>
          </a:bodyPr>
          <a:lstStyle/>
          <a:p>
            <a:r>
              <a:rPr lang="en-SG" sz="1000" dirty="0" smtClean="0">
                <a:solidFill>
                  <a:schemeClr val="bg1"/>
                </a:solidFill>
              </a:rPr>
              <a:t>A Healing Community (Sat Service)</a:t>
            </a:r>
            <a:endParaRPr lang="en-SG" sz="1000" dirty="0">
              <a:solidFill>
                <a:schemeClr val="bg1"/>
              </a:solidFill>
            </a:endParaRPr>
          </a:p>
        </p:txBody>
      </p:sp>
    </p:spTree>
    <p:extLst>
      <p:ext uri="{BB962C8B-B14F-4D97-AF65-F5344CB8AC3E}">
        <p14:creationId xmlns:p14="http://schemas.microsoft.com/office/powerpoint/2010/main" val="30893178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72715"/>
          </a:xfrm>
          <a:prstGeom prst="rect">
            <a:avLst/>
          </a:prstGeom>
        </p:spPr>
      </p:pic>
      <p:sp>
        <p:nvSpPr>
          <p:cNvPr id="7" name="Rectangle 6"/>
          <p:cNvSpPr/>
          <p:nvPr/>
        </p:nvSpPr>
        <p:spPr>
          <a:xfrm>
            <a:off x="10207161" y="6611779"/>
            <a:ext cx="1984839" cy="246221"/>
          </a:xfrm>
          <a:prstGeom prst="rect">
            <a:avLst/>
          </a:prstGeom>
        </p:spPr>
        <p:txBody>
          <a:bodyPr wrap="none">
            <a:spAutoFit/>
          </a:bodyPr>
          <a:lstStyle/>
          <a:p>
            <a:r>
              <a:rPr lang="en-SG" sz="1000" dirty="0" smtClean="0">
                <a:solidFill>
                  <a:schemeClr val="bg1"/>
                </a:solidFill>
              </a:rPr>
              <a:t>A Healing Community (Sat Service)</a:t>
            </a:r>
            <a:endParaRPr lang="en-SG" sz="1000" dirty="0">
              <a:solidFill>
                <a:schemeClr val="bg1"/>
              </a:solidFill>
            </a:endParaRPr>
          </a:p>
        </p:txBody>
      </p:sp>
      <p:sp>
        <p:nvSpPr>
          <p:cNvPr id="2" name="Rectangle 1"/>
          <p:cNvSpPr/>
          <p:nvPr/>
        </p:nvSpPr>
        <p:spPr>
          <a:xfrm>
            <a:off x="461635" y="463744"/>
            <a:ext cx="11601056" cy="5755422"/>
          </a:xfrm>
          <a:prstGeom prst="rect">
            <a:avLst/>
          </a:prstGeom>
        </p:spPr>
        <p:txBody>
          <a:bodyPr wrap="square">
            <a:spAutoFit/>
          </a:bodyPr>
          <a:lstStyle/>
          <a:p>
            <a:r>
              <a:rPr lang="en-SG" sz="4800" dirty="0">
                <a:solidFill>
                  <a:schemeClr val="bg1"/>
                </a:solidFill>
              </a:rPr>
              <a:t>The Spirit-Filled Community of Faith</a:t>
            </a:r>
          </a:p>
          <a:p>
            <a:r>
              <a:rPr lang="en-SG" sz="4000" dirty="0">
                <a:solidFill>
                  <a:schemeClr val="bg1"/>
                </a:solidFill>
              </a:rPr>
              <a:t>7 </a:t>
            </a:r>
            <a:r>
              <a:rPr lang="en-SG" sz="4000" dirty="0" smtClean="0">
                <a:solidFill>
                  <a:schemeClr val="bg1"/>
                </a:solidFill>
              </a:rPr>
              <a:t>   July        A </a:t>
            </a:r>
            <a:r>
              <a:rPr lang="en-SG" sz="4000" dirty="0">
                <a:solidFill>
                  <a:schemeClr val="bg1"/>
                </a:solidFill>
              </a:rPr>
              <a:t>Devoted Community</a:t>
            </a:r>
          </a:p>
          <a:p>
            <a:r>
              <a:rPr lang="en-SG" sz="4000" dirty="0">
                <a:solidFill>
                  <a:schemeClr val="bg1"/>
                </a:solidFill>
              </a:rPr>
              <a:t>14 July </a:t>
            </a:r>
            <a:r>
              <a:rPr lang="en-SG" sz="4000" dirty="0" smtClean="0">
                <a:solidFill>
                  <a:schemeClr val="bg1"/>
                </a:solidFill>
              </a:rPr>
              <a:t>        A </a:t>
            </a:r>
            <a:r>
              <a:rPr lang="en-SG" sz="4000" dirty="0">
                <a:solidFill>
                  <a:schemeClr val="bg1"/>
                </a:solidFill>
              </a:rPr>
              <a:t>Healing Community  </a:t>
            </a:r>
          </a:p>
          <a:p>
            <a:r>
              <a:rPr lang="en-SG" sz="4000" dirty="0">
                <a:solidFill>
                  <a:schemeClr val="bg1"/>
                </a:solidFill>
              </a:rPr>
              <a:t>21 July </a:t>
            </a:r>
            <a:r>
              <a:rPr lang="en-SG" sz="4000" dirty="0" smtClean="0">
                <a:solidFill>
                  <a:schemeClr val="bg1"/>
                </a:solidFill>
              </a:rPr>
              <a:t>        A </a:t>
            </a:r>
            <a:r>
              <a:rPr lang="en-SG" sz="4000" dirty="0">
                <a:solidFill>
                  <a:schemeClr val="bg1"/>
                </a:solidFill>
              </a:rPr>
              <a:t>Bold Praying Community </a:t>
            </a:r>
          </a:p>
          <a:p>
            <a:r>
              <a:rPr lang="en-SG" sz="4000" dirty="0">
                <a:solidFill>
                  <a:schemeClr val="bg1"/>
                </a:solidFill>
              </a:rPr>
              <a:t>28 July  </a:t>
            </a:r>
            <a:r>
              <a:rPr lang="en-SG" sz="4000" dirty="0" smtClean="0">
                <a:solidFill>
                  <a:schemeClr val="bg1"/>
                </a:solidFill>
              </a:rPr>
              <a:t>       An </a:t>
            </a:r>
            <a:r>
              <a:rPr lang="en-SG" sz="4000" dirty="0">
                <a:solidFill>
                  <a:schemeClr val="bg1"/>
                </a:solidFill>
              </a:rPr>
              <a:t>Obedient Community </a:t>
            </a:r>
          </a:p>
          <a:p>
            <a:r>
              <a:rPr lang="en-SG" sz="4000" dirty="0">
                <a:solidFill>
                  <a:schemeClr val="bg1"/>
                </a:solidFill>
              </a:rPr>
              <a:t>4 </a:t>
            </a:r>
            <a:r>
              <a:rPr lang="en-SG" sz="4000" dirty="0" smtClean="0">
                <a:solidFill>
                  <a:schemeClr val="bg1"/>
                </a:solidFill>
              </a:rPr>
              <a:t>  August   A </a:t>
            </a:r>
            <a:r>
              <a:rPr lang="en-SG" sz="4000" dirty="0">
                <a:solidFill>
                  <a:schemeClr val="bg1"/>
                </a:solidFill>
              </a:rPr>
              <a:t>Forgiving Community</a:t>
            </a:r>
          </a:p>
          <a:p>
            <a:r>
              <a:rPr lang="en-SG" sz="4000" dirty="0">
                <a:solidFill>
                  <a:schemeClr val="bg1"/>
                </a:solidFill>
              </a:rPr>
              <a:t>11 August </a:t>
            </a:r>
            <a:r>
              <a:rPr lang="en-SG" sz="4000" dirty="0" smtClean="0">
                <a:solidFill>
                  <a:schemeClr val="bg1"/>
                </a:solidFill>
              </a:rPr>
              <a:t>  A </a:t>
            </a:r>
            <a:r>
              <a:rPr lang="en-SG" sz="4000" dirty="0">
                <a:solidFill>
                  <a:schemeClr val="bg1"/>
                </a:solidFill>
              </a:rPr>
              <a:t>Serving Community </a:t>
            </a:r>
          </a:p>
          <a:p>
            <a:r>
              <a:rPr lang="en-SG" sz="4000" dirty="0">
                <a:solidFill>
                  <a:schemeClr val="bg1"/>
                </a:solidFill>
              </a:rPr>
              <a:t>18 August </a:t>
            </a:r>
            <a:r>
              <a:rPr lang="en-SG" sz="4000" dirty="0" smtClean="0">
                <a:solidFill>
                  <a:schemeClr val="bg1"/>
                </a:solidFill>
              </a:rPr>
              <a:t>  An </a:t>
            </a:r>
            <a:r>
              <a:rPr lang="en-SG" sz="4000" dirty="0">
                <a:solidFill>
                  <a:schemeClr val="bg1"/>
                </a:solidFill>
              </a:rPr>
              <a:t>Evangelistic Community </a:t>
            </a:r>
          </a:p>
          <a:p>
            <a:r>
              <a:rPr lang="en-SG" sz="4000" dirty="0">
                <a:solidFill>
                  <a:schemeClr val="bg1"/>
                </a:solidFill>
              </a:rPr>
              <a:t>25 August </a:t>
            </a:r>
            <a:r>
              <a:rPr lang="en-SG" sz="4000" dirty="0" smtClean="0">
                <a:solidFill>
                  <a:schemeClr val="bg1"/>
                </a:solidFill>
              </a:rPr>
              <a:t>  A </a:t>
            </a:r>
            <a:r>
              <a:rPr lang="en-SG" sz="4000" dirty="0">
                <a:solidFill>
                  <a:schemeClr val="bg1"/>
                </a:solidFill>
              </a:rPr>
              <a:t>Transformed </a:t>
            </a:r>
            <a:r>
              <a:rPr lang="en-SG" sz="4000" dirty="0" smtClean="0">
                <a:solidFill>
                  <a:schemeClr val="bg1"/>
                </a:solidFill>
              </a:rPr>
              <a:t>Community</a:t>
            </a:r>
            <a:endParaRPr lang="en-SG" sz="36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815013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barn(inVertical)">
                                      <p:cBhvr>
                                        <p:cTn id="7" dur="500"/>
                                        <p:tgtEl>
                                          <p:spTgt spid="2">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barn(inVertical)">
                                      <p:cBhvr>
                                        <p:cTn id="10" dur="500"/>
                                        <p:tgtEl>
                                          <p:spTgt spid="2">
                                            <p:txEl>
                                              <p:pRg st="2" end="2"/>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Effect transition="in" filter="barn(inVertical)">
                                      <p:cBhvr>
                                        <p:cTn id="13" dur="500"/>
                                        <p:tgtEl>
                                          <p:spTgt spid="2">
                                            <p:txEl>
                                              <p:pRg st="3" end="3"/>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
                                            <p:txEl>
                                              <p:pRg st="4" end="4"/>
                                            </p:txEl>
                                          </p:spTgt>
                                        </p:tgtEl>
                                        <p:attrNameLst>
                                          <p:attrName>style.visibility</p:attrName>
                                        </p:attrNameLst>
                                      </p:cBhvr>
                                      <p:to>
                                        <p:strVal val="visible"/>
                                      </p:to>
                                    </p:set>
                                    <p:animEffect transition="in" filter="barn(inVertical)">
                                      <p:cBhvr>
                                        <p:cTn id="16" dur="500"/>
                                        <p:tgtEl>
                                          <p:spTgt spid="2">
                                            <p:txEl>
                                              <p:pRg st="4" end="4"/>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Effect transition="in" filter="barn(inVertical)">
                                      <p:cBhvr>
                                        <p:cTn id="19" dur="500"/>
                                        <p:tgtEl>
                                          <p:spTgt spid="2">
                                            <p:txEl>
                                              <p:pRg st="5" end="5"/>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barn(inVertical)">
                                      <p:cBhvr>
                                        <p:cTn id="22" dur="500"/>
                                        <p:tgtEl>
                                          <p:spTgt spid="2">
                                            <p:txEl>
                                              <p:pRg st="6" end="6"/>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Effect transition="in" filter="barn(inVertical)">
                                      <p:cBhvr>
                                        <p:cTn id="25" dur="500"/>
                                        <p:tgtEl>
                                          <p:spTgt spid="2">
                                            <p:txEl>
                                              <p:pRg st="7" end="7"/>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2">
                                            <p:txEl>
                                              <p:pRg st="8" end="8"/>
                                            </p:txEl>
                                          </p:spTgt>
                                        </p:tgtEl>
                                        <p:attrNameLst>
                                          <p:attrName>style.visibility</p:attrName>
                                        </p:attrNameLst>
                                      </p:cBhvr>
                                      <p:to>
                                        <p:strVal val="visible"/>
                                      </p:to>
                                    </p:set>
                                    <p:animEffect transition="in" filter="barn(inVertical)">
                                      <p:cBhvr>
                                        <p:cTn id="28"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72715"/>
          </a:xfrm>
          <a:prstGeom prst="rect">
            <a:avLst/>
          </a:prstGeom>
        </p:spPr>
      </p:pic>
      <p:sp>
        <p:nvSpPr>
          <p:cNvPr id="7" name="Rectangle 6"/>
          <p:cNvSpPr/>
          <p:nvPr/>
        </p:nvSpPr>
        <p:spPr>
          <a:xfrm>
            <a:off x="10207161" y="6611779"/>
            <a:ext cx="1984839" cy="246221"/>
          </a:xfrm>
          <a:prstGeom prst="rect">
            <a:avLst/>
          </a:prstGeom>
        </p:spPr>
        <p:txBody>
          <a:bodyPr wrap="none">
            <a:spAutoFit/>
          </a:bodyPr>
          <a:lstStyle/>
          <a:p>
            <a:r>
              <a:rPr lang="en-SG" sz="1000" dirty="0" smtClean="0">
                <a:solidFill>
                  <a:schemeClr val="bg1"/>
                </a:solidFill>
              </a:rPr>
              <a:t>A Healing Community (Sat Service)</a:t>
            </a:r>
            <a:endParaRPr lang="en-SG" sz="1000" dirty="0">
              <a:solidFill>
                <a:schemeClr val="bg1"/>
              </a:solidFill>
            </a:endParaRPr>
          </a:p>
        </p:txBody>
      </p:sp>
      <p:sp>
        <p:nvSpPr>
          <p:cNvPr id="2" name="Rectangle 1"/>
          <p:cNvSpPr/>
          <p:nvPr/>
        </p:nvSpPr>
        <p:spPr>
          <a:xfrm>
            <a:off x="683308" y="399089"/>
            <a:ext cx="11184344" cy="4622997"/>
          </a:xfrm>
          <a:prstGeom prst="rect">
            <a:avLst/>
          </a:prstGeom>
        </p:spPr>
        <p:txBody>
          <a:bodyPr wrap="none">
            <a:spAutoFit/>
          </a:bodyPr>
          <a:lstStyle/>
          <a:p>
            <a:pPr>
              <a:lnSpc>
                <a:spcPct val="107000"/>
              </a:lnSpc>
              <a:spcAft>
                <a:spcPts val="800"/>
              </a:spcAft>
            </a:pPr>
            <a:r>
              <a:rPr lang="en-SG" sz="4400" dirty="0">
                <a:solidFill>
                  <a:schemeClr val="bg1"/>
                </a:solidFill>
                <a:latin typeface="Calibri" panose="020F0502020204030204" pitchFamily="34" charset="0"/>
                <a:ea typeface="DengXian" panose="02010600030101010101" pitchFamily="2" charset="-122"/>
                <a:cs typeface="Times New Roman" panose="02020603050405020304" pitchFamily="18" charset="0"/>
              </a:rPr>
              <a:t>Five things that happened at the Beautiful Gate</a:t>
            </a:r>
            <a:r>
              <a:rPr lang="en-SG" sz="4400" dirty="0" smtClean="0">
                <a:solidFill>
                  <a:schemeClr val="bg1"/>
                </a:solidFill>
                <a:latin typeface="Calibri" panose="020F0502020204030204" pitchFamily="34" charset="0"/>
                <a:ea typeface="DengXian" panose="02010600030101010101" pitchFamily="2" charset="-122"/>
                <a:cs typeface="Times New Roman" panose="02020603050405020304" pitchFamily="18" charset="0"/>
              </a:rPr>
              <a:t>:</a:t>
            </a:r>
          </a:p>
          <a:p>
            <a:pPr>
              <a:lnSpc>
                <a:spcPct val="107000"/>
              </a:lnSpc>
              <a:spcAft>
                <a:spcPts val="800"/>
              </a:spcAft>
            </a:pPr>
            <a:r>
              <a:rPr lang="en-SG" sz="4000" dirty="0" smtClean="0">
                <a:solidFill>
                  <a:schemeClr val="bg1"/>
                </a:solidFill>
                <a:effectLst/>
                <a:latin typeface="Calibri" panose="020F0502020204030204" pitchFamily="34" charset="0"/>
                <a:ea typeface="DengXian" panose="02010600030101010101" pitchFamily="2" charset="-122"/>
                <a:cs typeface="Times New Roman" panose="02020603050405020304" pitchFamily="18" charset="0"/>
              </a:rPr>
              <a:t>The Continuous Prayer.</a:t>
            </a:r>
          </a:p>
          <a:p>
            <a:pPr>
              <a:lnSpc>
                <a:spcPct val="107000"/>
              </a:lnSpc>
              <a:spcAft>
                <a:spcPts val="800"/>
              </a:spcAft>
            </a:pPr>
            <a:r>
              <a:rPr lang="en-SG" sz="4000" dirty="0" smtClean="0">
                <a:solidFill>
                  <a:schemeClr val="bg1"/>
                </a:solidFill>
                <a:latin typeface="Calibri" panose="020F0502020204030204" pitchFamily="34" charset="0"/>
                <a:ea typeface="DengXian" panose="02010600030101010101" pitchFamily="2" charset="-122"/>
                <a:cs typeface="Times New Roman" panose="02020603050405020304" pitchFamily="18" charset="0"/>
              </a:rPr>
              <a:t>The Miracle of Healing.</a:t>
            </a:r>
          </a:p>
          <a:p>
            <a:pPr>
              <a:lnSpc>
                <a:spcPct val="107000"/>
              </a:lnSpc>
              <a:spcAft>
                <a:spcPts val="800"/>
              </a:spcAft>
            </a:pPr>
            <a:r>
              <a:rPr lang="en-SG" sz="4000" dirty="0" smtClean="0">
                <a:solidFill>
                  <a:schemeClr val="bg1"/>
                </a:solidFill>
                <a:effectLst/>
                <a:latin typeface="Calibri" panose="020F0502020204030204" pitchFamily="34" charset="0"/>
                <a:ea typeface="DengXian" panose="02010600030101010101" pitchFamily="2" charset="-122"/>
                <a:cs typeface="Times New Roman" panose="02020603050405020304" pitchFamily="18" charset="0"/>
              </a:rPr>
              <a:t>The Bold Proclamation in the Name of Jesus Christ.</a:t>
            </a:r>
          </a:p>
          <a:p>
            <a:pPr>
              <a:lnSpc>
                <a:spcPct val="107000"/>
              </a:lnSpc>
              <a:spcAft>
                <a:spcPts val="800"/>
              </a:spcAft>
            </a:pPr>
            <a:r>
              <a:rPr lang="en-SG" sz="4000" dirty="0" smtClean="0">
                <a:solidFill>
                  <a:schemeClr val="bg1"/>
                </a:solidFill>
                <a:latin typeface="Calibri" panose="020F0502020204030204" pitchFamily="34" charset="0"/>
                <a:ea typeface="DengXian" panose="02010600030101010101" pitchFamily="2" charset="-122"/>
                <a:cs typeface="Times New Roman" panose="02020603050405020304" pitchFamily="18" charset="0"/>
              </a:rPr>
              <a:t>The Disciples Went Into Action.</a:t>
            </a:r>
          </a:p>
          <a:p>
            <a:pPr>
              <a:lnSpc>
                <a:spcPct val="107000"/>
              </a:lnSpc>
              <a:spcAft>
                <a:spcPts val="800"/>
              </a:spcAft>
            </a:pPr>
            <a:r>
              <a:rPr lang="en-SG" sz="4000" dirty="0" smtClean="0">
                <a:solidFill>
                  <a:schemeClr val="bg1"/>
                </a:solidFill>
                <a:effectLst/>
                <a:latin typeface="Calibri" panose="020F0502020204030204" pitchFamily="34" charset="0"/>
                <a:ea typeface="DengXian" panose="02010600030101010101" pitchFamily="2" charset="-122"/>
                <a:cs typeface="Times New Roman" panose="02020603050405020304" pitchFamily="18" charset="0"/>
              </a:rPr>
              <a:t>The Name of God was Glorified.</a:t>
            </a:r>
            <a:endParaRPr lang="en-SG" sz="4000" dirty="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943436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1000"/>
                                        <p:tgtEl>
                                          <p:spTgt spid="2">
                                            <p:txEl>
                                              <p:pRg st="4" end="4"/>
                                            </p:txEl>
                                          </p:spTgt>
                                        </p:tgtEl>
                                      </p:cBhvr>
                                    </p:animEffect>
                                    <p:anim calcmode="lin" valueType="num">
                                      <p:cBhvr>
                                        <p:cTn id="2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Effect transition="in" filter="fade">
                                      <p:cBhvr>
                                        <p:cTn id="35" dur="1000"/>
                                        <p:tgtEl>
                                          <p:spTgt spid="2">
                                            <p:txEl>
                                              <p:pRg st="5" end="5"/>
                                            </p:txEl>
                                          </p:spTgt>
                                        </p:tgtEl>
                                      </p:cBhvr>
                                    </p:animEffect>
                                    <p:anim calcmode="lin" valueType="num">
                                      <p:cBhvr>
                                        <p:cTn id="36"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72715"/>
          </a:xfrm>
          <a:prstGeom prst="rect">
            <a:avLst/>
          </a:prstGeom>
        </p:spPr>
      </p:pic>
      <p:sp>
        <p:nvSpPr>
          <p:cNvPr id="7" name="Rectangle 6"/>
          <p:cNvSpPr/>
          <p:nvPr/>
        </p:nvSpPr>
        <p:spPr>
          <a:xfrm>
            <a:off x="10207161" y="6611779"/>
            <a:ext cx="1984839" cy="246221"/>
          </a:xfrm>
          <a:prstGeom prst="rect">
            <a:avLst/>
          </a:prstGeom>
        </p:spPr>
        <p:txBody>
          <a:bodyPr wrap="none">
            <a:spAutoFit/>
          </a:bodyPr>
          <a:lstStyle/>
          <a:p>
            <a:r>
              <a:rPr lang="en-SG" sz="1000" dirty="0" smtClean="0">
                <a:solidFill>
                  <a:schemeClr val="bg1"/>
                </a:solidFill>
              </a:rPr>
              <a:t>A Healing Community (Sat Service)</a:t>
            </a:r>
            <a:endParaRPr lang="en-SG" sz="1000" dirty="0">
              <a:solidFill>
                <a:schemeClr val="bg1"/>
              </a:solidFill>
            </a:endParaRPr>
          </a:p>
        </p:txBody>
      </p:sp>
      <p:sp>
        <p:nvSpPr>
          <p:cNvPr id="2" name="Rectangle 1"/>
          <p:cNvSpPr/>
          <p:nvPr/>
        </p:nvSpPr>
        <p:spPr>
          <a:xfrm>
            <a:off x="683308" y="399089"/>
            <a:ext cx="10905509" cy="2668679"/>
          </a:xfrm>
          <a:prstGeom prst="rect">
            <a:avLst/>
          </a:prstGeom>
        </p:spPr>
        <p:txBody>
          <a:bodyPr wrap="square">
            <a:spAutoFit/>
          </a:bodyPr>
          <a:lstStyle/>
          <a:p>
            <a:pPr>
              <a:lnSpc>
                <a:spcPct val="107000"/>
              </a:lnSpc>
              <a:spcAft>
                <a:spcPts val="800"/>
              </a:spcAft>
            </a:pPr>
            <a:r>
              <a:rPr lang="en-SG" sz="4000" dirty="0" smtClean="0">
                <a:solidFill>
                  <a:schemeClr val="bg1"/>
                </a:solidFill>
                <a:effectLst/>
                <a:latin typeface="Calibri" panose="020F0502020204030204" pitchFamily="34" charset="0"/>
                <a:ea typeface="DengXian" panose="02010600030101010101" pitchFamily="2" charset="-122"/>
                <a:cs typeface="Times New Roman" panose="02020603050405020304" pitchFamily="18" charset="0"/>
              </a:rPr>
              <a:t>The Continuous Prayer. </a:t>
            </a:r>
            <a:r>
              <a:rPr lang="en-SG" sz="3200" dirty="0" smtClean="0">
                <a:solidFill>
                  <a:schemeClr val="bg1"/>
                </a:solidFill>
                <a:effectLst/>
                <a:latin typeface="Calibri" panose="020F0502020204030204" pitchFamily="34" charset="0"/>
                <a:ea typeface="DengXian" panose="02010600030101010101" pitchFamily="2" charset="-122"/>
                <a:cs typeface="Times New Roman" panose="02020603050405020304" pitchFamily="18" charset="0"/>
              </a:rPr>
              <a:t>(v.1) </a:t>
            </a:r>
          </a:p>
          <a:p>
            <a:pPr>
              <a:lnSpc>
                <a:spcPct val="107000"/>
              </a:lnSpc>
              <a:spcAft>
                <a:spcPts val="800"/>
              </a:spcAft>
            </a:pPr>
            <a:r>
              <a:rPr lang="en-SG" sz="3600" dirty="0">
                <a:solidFill>
                  <a:schemeClr val="bg1"/>
                </a:solidFill>
              </a:rPr>
              <a:t>Now Peter and John were going up to the temple at the hour of prayer, the ninth hour.</a:t>
            </a:r>
          </a:p>
          <a:p>
            <a:pPr>
              <a:lnSpc>
                <a:spcPct val="107000"/>
              </a:lnSpc>
              <a:spcAft>
                <a:spcPts val="800"/>
              </a:spcAft>
            </a:pPr>
            <a:endParaRPr lang="en-SG" sz="3200" dirty="0" smtClean="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142395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72715"/>
          </a:xfrm>
          <a:prstGeom prst="rect">
            <a:avLst/>
          </a:prstGeom>
        </p:spPr>
      </p:pic>
      <p:sp>
        <p:nvSpPr>
          <p:cNvPr id="7" name="Rectangle 6"/>
          <p:cNvSpPr/>
          <p:nvPr/>
        </p:nvSpPr>
        <p:spPr>
          <a:xfrm>
            <a:off x="10207161" y="6611779"/>
            <a:ext cx="1984839" cy="246221"/>
          </a:xfrm>
          <a:prstGeom prst="rect">
            <a:avLst/>
          </a:prstGeom>
        </p:spPr>
        <p:txBody>
          <a:bodyPr wrap="none">
            <a:spAutoFit/>
          </a:bodyPr>
          <a:lstStyle/>
          <a:p>
            <a:r>
              <a:rPr lang="en-SG" sz="1000" dirty="0" smtClean="0">
                <a:solidFill>
                  <a:schemeClr val="bg1"/>
                </a:solidFill>
              </a:rPr>
              <a:t>A Healing Community (Sat Service)</a:t>
            </a:r>
            <a:endParaRPr lang="en-SG" sz="1000" dirty="0">
              <a:solidFill>
                <a:schemeClr val="bg1"/>
              </a:solidFill>
            </a:endParaRPr>
          </a:p>
        </p:txBody>
      </p:sp>
      <p:sp>
        <p:nvSpPr>
          <p:cNvPr id="2" name="Rectangle 1"/>
          <p:cNvSpPr/>
          <p:nvPr/>
        </p:nvSpPr>
        <p:spPr>
          <a:xfrm>
            <a:off x="683308" y="399089"/>
            <a:ext cx="10664877" cy="5839547"/>
          </a:xfrm>
          <a:prstGeom prst="rect">
            <a:avLst/>
          </a:prstGeom>
        </p:spPr>
        <p:txBody>
          <a:bodyPr wrap="square">
            <a:spAutoFit/>
          </a:bodyPr>
          <a:lstStyle/>
          <a:p>
            <a:pPr>
              <a:lnSpc>
                <a:spcPct val="107000"/>
              </a:lnSpc>
              <a:spcAft>
                <a:spcPts val="800"/>
              </a:spcAft>
            </a:pPr>
            <a:r>
              <a:rPr lang="en-SG" sz="4000" dirty="0" smtClean="0">
                <a:solidFill>
                  <a:schemeClr val="bg1"/>
                </a:solidFill>
                <a:latin typeface="Calibri" panose="020F0502020204030204" pitchFamily="34" charset="0"/>
                <a:ea typeface="DengXian" panose="02010600030101010101" pitchFamily="2" charset="-122"/>
                <a:cs typeface="Times New Roman" panose="02020603050405020304" pitchFamily="18" charset="0"/>
              </a:rPr>
              <a:t>The Miracle of Healing. </a:t>
            </a:r>
            <a:r>
              <a:rPr lang="en-SG" sz="3200" dirty="0" smtClean="0">
                <a:solidFill>
                  <a:schemeClr val="bg1"/>
                </a:solidFill>
                <a:latin typeface="Calibri" panose="020F0502020204030204" pitchFamily="34" charset="0"/>
                <a:ea typeface="DengXian" panose="02010600030101010101" pitchFamily="2" charset="-122"/>
                <a:cs typeface="Times New Roman" panose="02020603050405020304" pitchFamily="18" charset="0"/>
              </a:rPr>
              <a:t>(vv.2-8)</a:t>
            </a:r>
          </a:p>
          <a:p>
            <a:r>
              <a:rPr lang="en-SG" sz="3600" baseline="30000" dirty="0" smtClean="0">
                <a:solidFill>
                  <a:schemeClr val="bg1"/>
                </a:solidFill>
              </a:rPr>
              <a:t>2</a:t>
            </a:r>
            <a:r>
              <a:rPr lang="en-SG" sz="3600" baseline="30000" dirty="0">
                <a:solidFill>
                  <a:schemeClr val="bg1"/>
                </a:solidFill>
              </a:rPr>
              <a:t> </a:t>
            </a:r>
            <a:r>
              <a:rPr lang="en-SG" sz="3600" dirty="0">
                <a:solidFill>
                  <a:schemeClr val="bg1"/>
                </a:solidFill>
              </a:rPr>
              <a:t>And a man lame from birth was being carried, whom they laid daily at the gate of the temple that is called the Beautiful Gate to ask alms of those entering the temple</a:t>
            </a:r>
            <a:r>
              <a:rPr lang="en-SG" sz="3600" dirty="0" smtClean="0">
                <a:solidFill>
                  <a:schemeClr val="bg1"/>
                </a:solidFill>
              </a:rPr>
              <a:t>.</a:t>
            </a:r>
          </a:p>
          <a:p>
            <a:r>
              <a:rPr lang="en-SG" sz="3600" dirty="0" smtClean="0">
                <a:solidFill>
                  <a:schemeClr val="bg1"/>
                </a:solidFill>
              </a:rPr>
              <a:t> </a:t>
            </a:r>
            <a:endParaRPr lang="en-SG" sz="3600" dirty="0">
              <a:solidFill>
                <a:schemeClr val="bg1"/>
              </a:solidFill>
            </a:endParaRPr>
          </a:p>
          <a:p>
            <a:r>
              <a:rPr lang="en-SG" sz="3600" baseline="30000" dirty="0">
                <a:solidFill>
                  <a:schemeClr val="bg1"/>
                </a:solidFill>
              </a:rPr>
              <a:t>3 </a:t>
            </a:r>
            <a:r>
              <a:rPr lang="en-SG" sz="3600" dirty="0">
                <a:solidFill>
                  <a:schemeClr val="bg1"/>
                </a:solidFill>
              </a:rPr>
              <a:t>Seeing Peter and John about to go into the temple, he asked to receive alms. </a:t>
            </a:r>
            <a:endParaRPr lang="en-SG" sz="3600" dirty="0" smtClean="0">
              <a:solidFill>
                <a:schemeClr val="bg1"/>
              </a:solidFill>
            </a:endParaRPr>
          </a:p>
          <a:p>
            <a:endParaRPr lang="en-SG" sz="3600" dirty="0">
              <a:solidFill>
                <a:schemeClr val="bg1"/>
              </a:solidFill>
            </a:endParaRPr>
          </a:p>
          <a:p>
            <a:r>
              <a:rPr lang="en-SG" sz="3600" baseline="30000" dirty="0">
                <a:solidFill>
                  <a:schemeClr val="bg1"/>
                </a:solidFill>
              </a:rPr>
              <a:t>4 </a:t>
            </a:r>
            <a:r>
              <a:rPr lang="en-SG" sz="3600" dirty="0">
                <a:solidFill>
                  <a:schemeClr val="bg1"/>
                </a:solidFill>
              </a:rPr>
              <a:t>And Peter directed his gaze at him, as did John, and said, “Look at us.” </a:t>
            </a:r>
          </a:p>
        </p:txBody>
      </p:sp>
    </p:spTree>
    <p:extLst>
      <p:ext uri="{BB962C8B-B14F-4D97-AF65-F5344CB8AC3E}">
        <p14:creationId xmlns:p14="http://schemas.microsoft.com/office/powerpoint/2010/main" val="1565464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1000"/>
                                        <p:tgtEl>
                                          <p:spTgt spid="2">
                                            <p:txEl>
                                              <p:pRg st="3" end="3"/>
                                            </p:txEl>
                                          </p:spTgt>
                                        </p:tgtEl>
                                      </p:cBhvr>
                                    </p:animEffect>
                                    <p:anim calcmode="lin" valueType="num">
                                      <p:cBhvr>
                                        <p:cTn id="1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1000"/>
                                        <p:tgtEl>
                                          <p:spTgt spid="2">
                                            <p:txEl>
                                              <p:pRg st="5" end="5"/>
                                            </p:txEl>
                                          </p:spTgt>
                                        </p:tgtEl>
                                      </p:cBhvr>
                                    </p:animEffect>
                                    <p:anim calcmode="lin" valueType="num">
                                      <p:cBhvr>
                                        <p:cTn id="2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72715"/>
          </a:xfrm>
          <a:prstGeom prst="rect">
            <a:avLst/>
          </a:prstGeom>
        </p:spPr>
      </p:pic>
      <p:sp>
        <p:nvSpPr>
          <p:cNvPr id="7" name="Rectangle 6"/>
          <p:cNvSpPr/>
          <p:nvPr/>
        </p:nvSpPr>
        <p:spPr>
          <a:xfrm>
            <a:off x="10207161" y="6611779"/>
            <a:ext cx="1984839" cy="246221"/>
          </a:xfrm>
          <a:prstGeom prst="rect">
            <a:avLst/>
          </a:prstGeom>
        </p:spPr>
        <p:txBody>
          <a:bodyPr wrap="none">
            <a:spAutoFit/>
          </a:bodyPr>
          <a:lstStyle/>
          <a:p>
            <a:r>
              <a:rPr lang="en-SG" sz="1000" dirty="0" smtClean="0">
                <a:solidFill>
                  <a:schemeClr val="bg1"/>
                </a:solidFill>
              </a:rPr>
              <a:t>A Healing Community (Sat Service)</a:t>
            </a:r>
            <a:endParaRPr lang="en-SG" sz="1000" dirty="0">
              <a:solidFill>
                <a:schemeClr val="bg1"/>
              </a:solidFill>
            </a:endParaRPr>
          </a:p>
        </p:txBody>
      </p:sp>
      <p:sp>
        <p:nvSpPr>
          <p:cNvPr id="2" name="Rectangle 1"/>
          <p:cNvSpPr/>
          <p:nvPr/>
        </p:nvSpPr>
        <p:spPr>
          <a:xfrm>
            <a:off x="683308" y="399089"/>
            <a:ext cx="10664877" cy="5632311"/>
          </a:xfrm>
          <a:prstGeom prst="rect">
            <a:avLst/>
          </a:prstGeom>
        </p:spPr>
        <p:txBody>
          <a:bodyPr wrap="square">
            <a:spAutoFit/>
          </a:bodyPr>
          <a:lstStyle/>
          <a:p>
            <a:r>
              <a:rPr lang="en-SG" sz="3600" baseline="30000" dirty="0" smtClean="0">
                <a:solidFill>
                  <a:schemeClr val="bg1"/>
                </a:solidFill>
              </a:rPr>
              <a:t>5</a:t>
            </a:r>
            <a:r>
              <a:rPr lang="en-SG" sz="3600" baseline="30000" dirty="0">
                <a:solidFill>
                  <a:schemeClr val="bg1"/>
                </a:solidFill>
              </a:rPr>
              <a:t> </a:t>
            </a:r>
            <a:r>
              <a:rPr lang="en-SG" sz="3600" dirty="0">
                <a:solidFill>
                  <a:schemeClr val="bg1"/>
                </a:solidFill>
              </a:rPr>
              <a:t>And he fixed his attention on them, expecting to receive something from them. </a:t>
            </a:r>
            <a:endParaRPr lang="en-SG" sz="3600" dirty="0" smtClean="0">
              <a:solidFill>
                <a:schemeClr val="bg1"/>
              </a:solidFill>
            </a:endParaRPr>
          </a:p>
          <a:p>
            <a:endParaRPr lang="en-SG" sz="3600" dirty="0">
              <a:solidFill>
                <a:schemeClr val="bg1"/>
              </a:solidFill>
            </a:endParaRPr>
          </a:p>
          <a:p>
            <a:r>
              <a:rPr lang="en-SG" sz="3600" baseline="30000" dirty="0">
                <a:solidFill>
                  <a:schemeClr val="bg1"/>
                </a:solidFill>
              </a:rPr>
              <a:t>6 </a:t>
            </a:r>
            <a:r>
              <a:rPr lang="en-SG" sz="3600" dirty="0">
                <a:solidFill>
                  <a:schemeClr val="bg1"/>
                </a:solidFill>
              </a:rPr>
              <a:t>But Peter said, “I have no silver and gold, but what I do have I give to you. In the name of Jesus Christ of Nazareth, rise up and walk!” </a:t>
            </a:r>
            <a:endParaRPr lang="en-SG" sz="3600" dirty="0" smtClean="0">
              <a:solidFill>
                <a:schemeClr val="bg1"/>
              </a:solidFill>
            </a:endParaRPr>
          </a:p>
          <a:p>
            <a:endParaRPr lang="en-SG" sz="3600" dirty="0">
              <a:solidFill>
                <a:schemeClr val="bg1"/>
              </a:solidFill>
            </a:endParaRPr>
          </a:p>
          <a:p>
            <a:r>
              <a:rPr lang="en-SG" sz="3600" baseline="30000" dirty="0">
                <a:solidFill>
                  <a:schemeClr val="bg1"/>
                </a:solidFill>
              </a:rPr>
              <a:t>7 </a:t>
            </a:r>
            <a:r>
              <a:rPr lang="en-SG" sz="3600" dirty="0">
                <a:solidFill>
                  <a:schemeClr val="bg1"/>
                </a:solidFill>
              </a:rPr>
              <a:t>And he took him by the right hand and raised him up, and immediately his feet and ankles were made strong. </a:t>
            </a:r>
            <a:endParaRPr lang="en-SG" sz="3600" dirty="0" smtClean="0">
              <a:solidFill>
                <a:schemeClr val="bg1"/>
              </a:solidFill>
            </a:endParaRPr>
          </a:p>
          <a:p>
            <a:endParaRPr lang="en-SG" sz="3600" dirty="0">
              <a:solidFill>
                <a:schemeClr val="bg1"/>
              </a:solidFill>
            </a:endParaRPr>
          </a:p>
        </p:txBody>
      </p:sp>
    </p:spTree>
    <p:extLst>
      <p:ext uri="{BB962C8B-B14F-4D97-AF65-F5344CB8AC3E}">
        <p14:creationId xmlns:p14="http://schemas.microsoft.com/office/powerpoint/2010/main" val="610319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1000"/>
                                        <p:tgtEl>
                                          <p:spTgt spid="2">
                                            <p:txEl>
                                              <p:pRg st="4" end="4"/>
                                            </p:txEl>
                                          </p:spTgt>
                                        </p:tgtEl>
                                      </p:cBhvr>
                                    </p:animEffect>
                                    <p:anim calcmode="lin" valueType="num">
                                      <p:cBhvr>
                                        <p:cTn id="1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72715"/>
          </a:xfrm>
          <a:prstGeom prst="rect">
            <a:avLst/>
          </a:prstGeom>
        </p:spPr>
      </p:pic>
      <p:sp>
        <p:nvSpPr>
          <p:cNvPr id="7" name="Rectangle 6"/>
          <p:cNvSpPr/>
          <p:nvPr/>
        </p:nvSpPr>
        <p:spPr>
          <a:xfrm>
            <a:off x="10207161" y="6611779"/>
            <a:ext cx="1984839" cy="246221"/>
          </a:xfrm>
          <a:prstGeom prst="rect">
            <a:avLst/>
          </a:prstGeom>
        </p:spPr>
        <p:txBody>
          <a:bodyPr wrap="none">
            <a:spAutoFit/>
          </a:bodyPr>
          <a:lstStyle/>
          <a:p>
            <a:r>
              <a:rPr lang="en-SG" sz="1000" dirty="0" smtClean="0">
                <a:solidFill>
                  <a:schemeClr val="bg1"/>
                </a:solidFill>
              </a:rPr>
              <a:t>A Healing Community (Sat Service)</a:t>
            </a:r>
            <a:endParaRPr lang="en-SG" sz="1000" dirty="0">
              <a:solidFill>
                <a:schemeClr val="bg1"/>
              </a:solidFill>
            </a:endParaRPr>
          </a:p>
        </p:txBody>
      </p:sp>
      <p:sp>
        <p:nvSpPr>
          <p:cNvPr id="2" name="Rectangle 1"/>
          <p:cNvSpPr/>
          <p:nvPr/>
        </p:nvSpPr>
        <p:spPr>
          <a:xfrm>
            <a:off x="683308" y="399089"/>
            <a:ext cx="10664877" cy="2690160"/>
          </a:xfrm>
          <a:prstGeom prst="rect">
            <a:avLst/>
          </a:prstGeom>
        </p:spPr>
        <p:txBody>
          <a:bodyPr wrap="square">
            <a:spAutoFit/>
          </a:bodyPr>
          <a:lstStyle/>
          <a:p>
            <a:endParaRPr lang="en-SG" sz="3600" baseline="30000" dirty="0" smtClean="0">
              <a:solidFill>
                <a:schemeClr val="bg1"/>
              </a:solidFill>
            </a:endParaRPr>
          </a:p>
          <a:p>
            <a:r>
              <a:rPr lang="en-SG" sz="3600" baseline="30000" dirty="0" smtClean="0">
                <a:solidFill>
                  <a:schemeClr val="bg1"/>
                </a:solidFill>
              </a:rPr>
              <a:t>8</a:t>
            </a:r>
            <a:r>
              <a:rPr lang="en-SG" sz="3600" baseline="30000" dirty="0">
                <a:solidFill>
                  <a:schemeClr val="bg1"/>
                </a:solidFill>
              </a:rPr>
              <a:t> </a:t>
            </a:r>
            <a:r>
              <a:rPr lang="en-SG" sz="3600" dirty="0">
                <a:solidFill>
                  <a:schemeClr val="bg1"/>
                </a:solidFill>
              </a:rPr>
              <a:t>And leaping up, he stood and began to walk, and entered the temple with them, walking and leaping and praising God. </a:t>
            </a:r>
          </a:p>
          <a:p>
            <a:pPr>
              <a:lnSpc>
                <a:spcPct val="107000"/>
              </a:lnSpc>
              <a:spcAft>
                <a:spcPts val="800"/>
              </a:spcAft>
            </a:pPr>
            <a:endParaRPr lang="en-SG" sz="3600" dirty="0" smtClean="0">
              <a:solidFill>
                <a:schemeClr val="bg1"/>
              </a:solidFill>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4964306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72715"/>
          </a:xfrm>
          <a:prstGeom prst="rect">
            <a:avLst/>
          </a:prstGeom>
        </p:spPr>
      </p:pic>
      <p:sp>
        <p:nvSpPr>
          <p:cNvPr id="7" name="Rectangle 6"/>
          <p:cNvSpPr/>
          <p:nvPr/>
        </p:nvSpPr>
        <p:spPr>
          <a:xfrm>
            <a:off x="10207161" y="6611779"/>
            <a:ext cx="1984839" cy="246221"/>
          </a:xfrm>
          <a:prstGeom prst="rect">
            <a:avLst/>
          </a:prstGeom>
        </p:spPr>
        <p:txBody>
          <a:bodyPr wrap="none">
            <a:spAutoFit/>
          </a:bodyPr>
          <a:lstStyle/>
          <a:p>
            <a:r>
              <a:rPr lang="en-SG" sz="1000" dirty="0" smtClean="0">
                <a:solidFill>
                  <a:schemeClr val="bg1"/>
                </a:solidFill>
              </a:rPr>
              <a:t>A Healing Community (Sat Service)</a:t>
            </a:r>
            <a:endParaRPr lang="en-SG" sz="1000" dirty="0">
              <a:solidFill>
                <a:schemeClr val="bg1"/>
              </a:solidFill>
            </a:endParaRPr>
          </a:p>
        </p:txBody>
      </p:sp>
      <p:sp>
        <p:nvSpPr>
          <p:cNvPr id="2" name="Rectangle 1"/>
          <p:cNvSpPr/>
          <p:nvPr/>
        </p:nvSpPr>
        <p:spPr>
          <a:xfrm>
            <a:off x="683308" y="399089"/>
            <a:ext cx="10677419" cy="3765070"/>
          </a:xfrm>
          <a:prstGeom prst="rect">
            <a:avLst/>
          </a:prstGeom>
        </p:spPr>
        <p:txBody>
          <a:bodyPr wrap="square">
            <a:spAutoFit/>
          </a:bodyPr>
          <a:lstStyle/>
          <a:p>
            <a:pPr>
              <a:lnSpc>
                <a:spcPct val="107000"/>
              </a:lnSpc>
              <a:spcAft>
                <a:spcPts val="800"/>
              </a:spcAft>
            </a:pPr>
            <a:r>
              <a:rPr lang="en-SG" sz="4000" dirty="0" smtClean="0">
                <a:solidFill>
                  <a:schemeClr val="bg1"/>
                </a:solidFill>
                <a:effectLst/>
                <a:latin typeface="Calibri" panose="020F0502020204030204" pitchFamily="34" charset="0"/>
                <a:ea typeface="DengXian" panose="02010600030101010101" pitchFamily="2" charset="-122"/>
                <a:cs typeface="Times New Roman" panose="02020603050405020304" pitchFamily="18" charset="0"/>
              </a:rPr>
              <a:t>The Bold Proclamation in the Name of Jesus Christ. </a:t>
            </a:r>
            <a:r>
              <a:rPr lang="en-SG" sz="3200" dirty="0" smtClean="0">
                <a:solidFill>
                  <a:schemeClr val="bg1"/>
                </a:solidFill>
                <a:effectLst/>
                <a:latin typeface="Calibri" panose="020F0502020204030204" pitchFamily="34" charset="0"/>
                <a:ea typeface="DengXian" panose="02010600030101010101" pitchFamily="2" charset="-122"/>
                <a:cs typeface="Times New Roman" panose="02020603050405020304" pitchFamily="18" charset="0"/>
              </a:rPr>
              <a:t>(v. 6)</a:t>
            </a:r>
          </a:p>
          <a:p>
            <a:pPr>
              <a:lnSpc>
                <a:spcPct val="107000"/>
              </a:lnSpc>
              <a:spcAft>
                <a:spcPts val="800"/>
              </a:spcAft>
            </a:pPr>
            <a:r>
              <a:rPr lang="en-SG" sz="3600" baseline="30000" dirty="0">
                <a:solidFill>
                  <a:schemeClr val="bg1"/>
                </a:solidFill>
              </a:rPr>
              <a:t>6 </a:t>
            </a:r>
            <a:r>
              <a:rPr lang="en-SG" sz="3600" dirty="0">
                <a:solidFill>
                  <a:schemeClr val="bg1"/>
                </a:solidFill>
              </a:rPr>
              <a:t>But Peter said, “I have no silver and gold, but what I do have I give to you. In the name of Jesus Christ of Nazareth, rise up and walk!” </a:t>
            </a:r>
          </a:p>
          <a:p>
            <a:pPr>
              <a:lnSpc>
                <a:spcPct val="107000"/>
              </a:lnSpc>
              <a:spcAft>
                <a:spcPts val="800"/>
              </a:spcAft>
            </a:pPr>
            <a:endParaRPr lang="en-SG" sz="3200" dirty="0" smtClean="0">
              <a:solidFill>
                <a:schemeClr val="bg1"/>
              </a:solidFill>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106993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972715"/>
          </a:xfrm>
          <a:prstGeom prst="rect">
            <a:avLst/>
          </a:prstGeom>
        </p:spPr>
      </p:pic>
      <p:sp>
        <p:nvSpPr>
          <p:cNvPr id="7" name="Rectangle 6"/>
          <p:cNvSpPr/>
          <p:nvPr/>
        </p:nvSpPr>
        <p:spPr>
          <a:xfrm>
            <a:off x="10207161" y="6611779"/>
            <a:ext cx="1984839" cy="246221"/>
          </a:xfrm>
          <a:prstGeom prst="rect">
            <a:avLst/>
          </a:prstGeom>
        </p:spPr>
        <p:txBody>
          <a:bodyPr wrap="none">
            <a:spAutoFit/>
          </a:bodyPr>
          <a:lstStyle/>
          <a:p>
            <a:r>
              <a:rPr lang="en-SG" sz="1000" dirty="0" smtClean="0">
                <a:solidFill>
                  <a:schemeClr val="bg1"/>
                </a:solidFill>
              </a:rPr>
              <a:t>A Healing Community (Sat Service)</a:t>
            </a:r>
            <a:endParaRPr lang="en-SG" sz="1000" dirty="0">
              <a:solidFill>
                <a:schemeClr val="bg1"/>
              </a:solidFill>
            </a:endParaRPr>
          </a:p>
        </p:txBody>
      </p:sp>
      <p:sp>
        <p:nvSpPr>
          <p:cNvPr id="2" name="Rectangle 1"/>
          <p:cNvSpPr/>
          <p:nvPr/>
        </p:nvSpPr>
        <p:spPr>
          <a:xfrm>
            <a:off x="683308" y="399089"/>
            <a:ext cx="10732254" cy="4770345"/>
          </a:xfrm>
          <a:prstGeom prst="rect">
            <a:avLst/>
          </a:prstGeom>
        </p:spPr>
        <p:txBody>
          <a:bodyPr wrap="square">
            <a:spAutoFit/>
          </a:bodyPr>
          <a:lstStyle/>
          <a:p>
            <a:pPr>
              <a:lnSpc>
                <a:spcPct val="107000"/>
              </a:lnSpc>
              <a:spcAft>
                <a:spcPts val="800"/>
              </a:spcAft>
            </a:pPr>
            <a:r>
              <a:rPr lang="en-SG" sz="4000" dirty="0" smtClean="0">
                <a:solidFill>
                  <a:schemeClr val="bg1"/>
                </a:solidFill>
                <a:latin typeface="Calibri" panose="020F0502020204030204" pitchFamily="34" charset="0"/>
                <a:ea typeface="DengXian" panose="02010600030101010101" pitchFamily="2" charset="-122"/>
                <a:cs typeface="Times New Roman" panose="02020603050405020304" pitchFamily="18" charset="0"/>
              </a:rPr>
              <a:t>The Disciples Went Into Action. </a:t>
            </a:r>
            <a:r>
              <a:rPr lang="en-SG" sz="3200" dirty="0" smtClean="0">
                <a:solidFill>
                  <a:schemeClr val="bg1"/>
                </a:solidFill>
                <a:latin typeface="Calibri" panose="020F0502020204030204" pitchFamily="34" charset="0"/>
                <a:ea typeface="DengXian" panose="02010600030101010101" pitchFamily="2" charset="-122"/>
                <a:cs typeface="Times New Roman" panose="02020603050405020304" pitchFamily="18" charset="0"/>
              </a:rPr>
              <a:t>(vv. 7-8)</a:t>
            </a:r>
          </a:p>
          <a:p>
            <a:r>
              <a:rPr lang="en-SG" sz="3600" baseline="30000" dirty="0">
                <a:solidFill>
                  <a:schemeClr val="bg1"/>
                </a:solidFill>
              </a:rPr>
              <a:t>7 </a:t>
            </a:r>
            <a:r>
              <a:rPr lang="en-SG" sz="3600" dirty="0">
                <a:solidFill>
                  <a:schemeClr val="bg1"/>
                </a:solidFill>
              </a:rPr>
              <a:t>And he took him by the right hand and raised him up, and immediately his feet and ankles were made strong</a:t>
            </a:r>
            <a:r>
              <a:rPr lang="en-SG" sz="3600" dirty="0" smtClean="0">
                <a:solidFill>
                  <a:schemeClr val="bg1"/>
                </a:solidFill>
              </a:rPr>
              <a:t>.</a:t>
            </a:r>
          </a:p>
          <a:p>
            <a:r>
              <a:rPr lang="en-SG" sz="3600" dirty="0" smtClean="0">
                <a:solidFill>
                  <a:schemeClr val="bg1"/>
                </a:solidFill>
              </a:rPr>
              <a:t> </a:t>
            </a:r>
            <a:endParaRPr lang="en-SG" sz="3600" dirty="0">
              <a:solidFill>
                <a:schemeClr val="bg1"/>
              </a:solidFill>
            </a:endParaRPr>
          </a:p>
          <a:p>
            <a:r>
              <a:rPr lang="en-SG" sz="3600" baseline="30000" dirty="0">
                <a:solidFill>
                  <a:schemeClr val="bg1"/>
                </a:solidFill>
              </a:rPr>
              <a:t>8 </a:t>
            </a:r>
            <a:r>
              <a:rPr lang="en-SG" sz="3600" dirty="0">
                <a:solidFill>
                  <a:schemeClr val="bg1"/>
                </a:solidFill>
              </a:rPr>
              <a:t>And leaping up, he stood and began to walk, and entered the temple with them, walking and leaping and praising God. </a:t>
            </a:r>
          </a:p>
          <a:p>
            <a:pPr>
              <a:lnSpc>
                <a:spcPct val="107000"/>
              </a:lnSpc>
              <a:spcAft>
                <a:spcPts val="800"/>
              </a:spcAft>
            </a:pPr>
            <a:endParaRPr lang="en-SG" sz="3600" dirty="0" smtClean="0">
              <a:solidFill>
                <a:schemeClr val="bg1"/>
              </a:solidFill>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335456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1000"/>
                                        <p:tgtEl>
                                          <p:spTgt spid="2">
                                            <p:txEl>
                                              <p:pRg st="3" end="3"/>
                                            </p:txEl>
                                          </p:spTgt>
                                        </p:tgtEl>
                                      </p:cBhvr>
                                    </p:animEffect>
                                    <p:anim calcmode="lin" valueType="num">
                                      <p:cBhvr>
                                        <p:cTn id="1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TotalTime>
  <Words>313</Words>
  <Application>Microsoft Office PowerPoint</Application>
  <PresentationFormat>Widescreen</PresentationFormat>
  <Paragraphs>78</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DengXian</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Lim</dc:creator>
  <cp:lastModifiedBy>Freddy Lim</cp:lastModifiedBy>
  <cp:revision>10</cp:revision>
  <dcterms:created xsi:type="dcterms:W3CDTF">2018-07-13T03:10:57Z</dcterms:created>
  <dcterms:modified xsi:type="dcterms:W3CDTF">2018-07-14T04:57:12Z</dcterms:modified>
</cp:coreProperties>
</file>