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569" r:id="rId2"/>
    <p:sldId id="541" r:id="rId3"/>
    <p:sldId id="563" r:id="rId4"/>
    <p:sldId id="570" r:id="rId5"/>
    <p:sldId id="571" r:id="rId6"/>
    <p:sldId id="564" r:id="rId7"/>
    <p:sldId id="572" r:id="rId8"/>
    <p:sldId id="573" r:id="rId9"/>
    <p:sldId id="5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611"/>
  </p:normalViewPr>
  <p:slideViewPr>
    <p:cSldViewPr snapToGrid="0" snapToObjects="1">
      <p:cViewPr varScale="1">
        <p:scale>
          <a:sx n="62" d="100"/>
          <a:sy n="62" d="100"/>
        </p:scale>
        <p:origin x="68" y="2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D2D241-CBA2-CD48-8E3A-81FACD8C3FB0}" type="datetimeFigureOut">
              <a:rPr lang="en-US" smtClean="0"/>
              <a:t>3/30/2018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964CDD-C0F1-8E45-964C-9CCB0497F479}" type="slidenum">
              <a:rPr lang="en-US" smtClean="0"/>
              <a:t>‹#›</a:t>
            </a:fld>
            <a:endParaRPr lang="en-US"/>
          </a:p>
        </p:txBody>
      </p:sp>
    </p:spTree>
    <p:extLst>
      <p:ext uri="{BB962C8B-B14F-4D97-AF65-F5344CB8AC3E}">
        <p14:creationId xmlns:p14="http://schemas.microsoft.com/office/powerpoint/2010/main" val="1702364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6C3B1-4EF1-EE44-87C6-52DC7DC99907}" type="datetimeFigureOut">
              <a:rPr lang="en-US" smtClean="0"/>
              <a:t>3/30/2018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49A5E-285E-7847-B62A-B91F0BE6A2BE}" type="slidenum">
              <a:rPr lang="en-US" smtClean="0"/>
              <a:t>‹#›</a:t>
            </a:fld>
            <a:endParaRPr lang="en-US"/>
          </a:p>
        </p:txBody>
      </p:sp>
    </p:spTree>
    <p:extLst>
      <p:ext uri="{BB962C8B-B14F-4D97-AF65-F5344CB8AC3E}">
        <p14:creationId xmlns:p14="http://schemas.microsoft.com/office/powerpoint/2010/main" val="1721599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00AF53A-B48F-4F4D-A8D4-11CDA7A0A610}" type="datetimeFigureOut">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242A5-701B-E642-94FD-A20733F4E592}" type="slidenum">
              <a:rPr lang="en-US" smtClean="0"/>
              <a:t>‹#›</a:t>
            </a:fld>
            <a:endParaRPr lang="en-US"/>
          </a:p>
        </p:txBody>
      </p:sp>
    </p:spTree>
    <p:extLst>
      <p:ext uri="{BB962C8B-B14F-4D97-AF65-F5344CB8AC3E}">
        <p14:creationId xmlns:p14="http://schemas.microsoft.com/office/powerpoint/2010/main" val="1265151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0AF53A-B48F-4F4D-A8D4-11CDA7A0A610}" type="datetimeFigureOut">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242A5-701B-E642-94FD-A20733F4E592}" type="slidenum">
              <a:rPr lang="en-US" smtClean="0"/>
              <a:t>‹#›</a:t>
            </a:fld>
            <a:endParaRPr lang="en-US"/>
          </a:p>
        </p:txBody>
      </p:sp>
    </p:spTree>
    <p:extLst>
      <p:ext uri="{BB962C8B-B14F-4D97-AF65-F5344CB8AC3E}">
        <p14:creationId xmlns:p14="http://schemas.microsoft.com/office/powerpoint/2010/main" val="118492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0AF53A-B48F-4F4D-A8D4-11CDA7A0A610}" type="datetimeFigureOut">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242A5-701B-E642-94FD-A20733F4E592}" type="slidenum">
              <a:rPr lang="en-US" smtClean="0"/>
              <a:t>‹#›</a:t>
            </a:fld>
            <a:endParaRPr lang="en-US"/>
          </a:p>
        </p:txBody>
      </p:sp>
    </p:spTree>
    <p:extLst>
      <p:ext uri="{BB962C8B-B14F-4D97-AF65-F5344CB8AC3E}">
        <p14:creationId xmlns:p14="http://schemas.microsoft.com/office/powerpoint/2010/main" val="43397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0AF53A-B48F-4F4D-A8D4-11CDA7A0A610}" type="datetimeFigureOut">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242A5-701B-E642-94FD-A20733F4E592}" type="slidenum">
              <a:rPr lang="en-US" smtClean="0"/>
              <a:t>‹#›</a:t>
            </a:fld>
            <a:endParaRPr lang="en-US"/>
          </a:p>
        </p:txBody>
      </p:sp>
    </p:spTree>
    <p:extLst>
      <p:ext uri="{BB962C8B-B14F-4D97-AF65-F5344CB8AC3E}">
        <p14:creationId xmlns:p14="http://schemas.microsoft.com/office/powerpoint/2010/main" val="413154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0AF53A-B48F-4F4D-A8D4-11CDA7A0A610}" type="datetimeFigureOut">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242A5-701B-E642-94FD-A20733F4E592}" type="slidenum">
              <a:rPr lang="en-US" smtClean="0"/>
              <a:t>‹#›</a:t>
            </a:fld>
            <a:endParaRPr lang="en-US"/>
          </a:p>
        </p:txBody>
      </p:sp>
    </p:spTree>
    <p:extLst>
      <p:ext uri="{BB962C8B-B14F-4D97-AF65-F5344CB8AC3E}">
        <p14:creationId xmlns:p14="http://schemas.microsoft.com/office/powerpoint/2010/main" val="4259634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0AF53A-B48F-4F4D-A8D4-11CDA7A0A610}" type="datetimeFigureOut">
              <a:rPr lang="en-US" smtClean="0"/>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242A5-701B-E642-94FD-A20733F4E592}" type="slidenum">
              <a:rPr lang="en-US" smtClean="0"/>
              <a:t>‹#›</a:t>
            </a:fld>
            <a:endParaRPr lang="en-US"/>
          </a:p>
        </p:txBody>
      </p:sp>
    </p:spTree>
    <p:extLst>
      <p:ext uri="{BB962C8B-B14F-4D97-AF65-F5344CB8AC3E}">
        <p14:creationId xmlns:p14="http://schemas.microsoft.com/office/powerpoint/2010/main" val="112921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0AF53A-B48F-4F4D-A8D4-11CDA7A0A610}" type="datetimeFigureOut">
              <a:rPr lang="en-US" smtClean="0"/>
              <a:t>3/30/2018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C242A5-701B-E642-94FD-A20733F4E592}" type="slidenum">
              <a:rPr lang="en-US" smtClean="0"/>
              <a:t>‹#›</a:t>
            </a:fld>
            <a:endParaRPr lang="en-US"/>
          </a:p>
        </p:txBody>
      </p:sp>
    </p:spTree>
    <p:extLst>
      <p:ext uri="{BB962C8B-B14F-4D97-AF65-F5344CB8AC3E}">
        <p14:creationId xmlns:p14="http://schemas.microsoft.com/office/powerpoint/2010/main" val="1618222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0AF53A-B48F-4F4D-A8D4-11CDA7A0A610}" type="datetimeFigureOut">
              <a:rPr lang="en-US" smtClean="0"/>
              <a:t>3/30/2018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C242A5-701B-E642-94FD-A20733F4E592}" type="slidenum">
              <a:rPr lang="en-US" smtClean="0"/>
              <a:t>‹#›</a:t>
            </a:fld>
            <a:endParaRPr lang="en-US"/>
          </a:p>
        </p:txBody>
      </p:sp>
    </p:spTree>
    <p:extLst>
      <p:ext uri="{BB962C8B-B14F-4D97-AF65-F5344CB8AC3E}">
        <p14:creationId xmlns:p14="http://schemas.microsoft.com/office/powerpoint/2010/main" val="89103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AF53A-B48F-4F4D-A8D4-11CDA7A0A610}" type="datetimeFigureOut">
              <a:rPr lang="en-US" smtClean="0"/>
              <a:t>3/30/2018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C242A5-701B-E642-94FD-A20733F4E592}" type="slidenum">
              <a:rPr lang="en-US" smtClean="0"/>
              <a:t>‹#›</a:t>
            </a:fld>
            <a:endParaRPr lang="en-US"/>
          </a:p>
        </p:txBody>
      </p:sp>
    </p:spTree>
    <p:extLst>
      <p:ext uri="{BB962C8B-B14F-4D97-AF65-F5344CB8AC3E}">
        <p14:creationId xmlns:p14="http://schemas.microsoft.com/office/powerpoint/2010/main" val="296204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0AF53A-B48F-4F4D-A8D4-11CDA7A0A610}" type="datetimeFigureOut">
              <a:rPr lang="en-US" smtClean="0"/>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242A5-701B-E642-94FD-A20733F4E592}" type="slidenum">
              <a:rPr lang="en-US" smtClean="0"/>
              <a:t>‹#›</a:t>
            </a:fld>
            <a:endParaRPr lang="en-US"/>
          </a:p>
        </p:txBody>
      </p:sp>
    </p:spTree>
    <p:extLst>
      <p:ext uri="{BB962C8B-B14F-4D97-AF65-F5344CB8AC3E}">
        <p14:creationId xmlns:p14="http://schemas.microsoft.com/office/powerpoint/2010/main" val="83663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0AF53A-B48F-4F4D-A8D4-11CDA7A0A610}" type="datetimeFigureOut">
              <a:rPr lang="en-US" smtClean="0"/>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242A5-701B-E642-94FD-A20733F4E592}" type="slidenum">
              <a:rPr lang="en-US" smtClean="0"/>
              <a:t>‹#›</a:t>
            </a:fld>
            <a:endParaRPr lang="en-US"/>
          </a:p>
        </p:txBody>
      </p:sp>
    </p:spTree>
    <p:extLst>
      <p:ext uri="{BB962C8B-B14F-4D97-AF65-F5344CB8AC3E}">
        <p14:creationId xmlns:p14="http://schemas.microsoft.com/office/powerpoint/2010/main" val="97955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AF53A-B48F-4F4D-A8D4-11CDA7A0A610}" type="datetimeFigureOut">
              <a:rPr lang="en-US" smtClean="0"/>
              <a:t>3/30/2018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242A5-701B-E642-94FD-A20733F4E592}" type="slidenum">
              <a:rPr lang="en-US" smtClean="0"/>
              <a:t>‹#›</a:t>
            </a:fld>
            <a:endParaRPr lang="en-US"/>
          </a:p>
        </p:txBody>
      </p:sp>
    </p:spTree>
    <p:extLst>
      <p:ext uri="{BB962C8B-B14F-4D97-AF65-F5344CB8AC3E}">
        <p14:creationId xmlns:p14="http://schemas.microsoft.com/office/powerpoint/2010/main" val="2487929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mj-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latin typeface="+mj-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j-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j-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84324"/>
            <a:ext cx="12192000" cy="2573676"/>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SG"/>
          </a:p>
        </p:txBody>
      </p:sp>
      <p:sp>
        <p:nvSpPr>
          <p:cNvPr id="2" name="Title 1"/>
          <p:cNvSpPr>
            <a:spLocks noGrp="1"/>
          </p:cNvSpPr>
          <p:nvPr>
            <p:ph type="ctrTitle"/>
          </p:nvPr>
        </p:nvSpPr>
        <p:spPr>
          <a:xfrm>
            <a:off x="203915" y="3606229"/>
            <a:ext cx="11784169" cy="4869331"/>
          </a:xfrm>
        </p:spPr>
        <p:txBody>
          <a:bodyPr>
            <a:normAutofit fontScale="90000"/>
          </a:bodyPr>
          <a:lstStyle/>
          <a:p>
            <a:r>
              <a:rPr lang="en-US" sz="5400" b="1" u="sng"/>
              <a:t/>
            </a:r>
            <a:br>
              <a:rPr lang="en-US" sz="5400" b="1" u="sng"/>
            </a:br>
            <a:r>
              <a:rPr lang="en-US" sz="5400" b="1" smtClean="0"/>
              <a:t>5</a:t>
            </a:r>
            <a:r>
              <a:rPr lang="en-US" sz="5400" b="1" baseline="30000" smtClean="0"/>
              <a:t>th</a:t>
            </a:r>
            <a:r>
              <a:rPr lang="en-US" sz="5400" b="1" smtClean="0"/>
              <a:t> Meditation</a:t>
            </a:r>
            <a:r>
              <a:rPr lang="en-US" sz="5400" b="1" dirty="0" smtClean="0"/>
              <a:t>: </a:t>
            </a:r>
            <a:r>
              <a:rPr lang="en-US" sz="5400" b="1" dirty="0" smtClean="0">
                <a:solidFill>
                  <a:srgbClr val="FFFF00"/>
                </a:solidFill>
              </a:rPr>
              <a:t>After </a:t>
            </a:r>
            <a:r>
              <a:rPr lang="en-US" sz="5400" b="1" dirty="0">
                <a:solidFill>
                  <a:srgbClr val="FFFF00"/>
                </a:solidFill>
              </a:rPr>
              <a:t>this, Jesus knowing </a:t>
            </a:r>
            <a:r>
              <a:rPr lang="en-US" sz="5400" b="1" dirty="0" smtClean="0">
                <a:solidFill>
                  <a:srgbClr val="FFFF00"/>
                </a:solidFill>
              </a:rPr>
              <a:t>that </a:t>
            </a:r>
            <a:r>
              <a:rPr lang="en-US" sz="5400" b="1" dirty="0">
                <a:solidFill>
                  <a:srgbClr val="FFFF00"/>
                </a:solidFill>
              </a:rPr>
              <a:t>all was now fulfilled, </a:t>
            </a:r>
            <a:r>
              <a:rPr lang="en-US" sz="5400" b="1" dirty="0" smtClean="0">
                <a:solidFill>
                  <a:srgbClr val="FFFF00"/>
                </a:solidFill>
              </a:rPr>
              <a:t>said </a:t>
            </a:r>
            <a:r>
              <a:rPr lang="en-US" sz="5400" b="1" dirty="0">
                <a:solidFill>
                  <a:srgbClr val="FFFF00"/>
                </a:solidFill>
              </a:rPr>
              <a:t>(to fulfil Scripture</a:t>
            </a:r>
            <a:r>
              <a:rPr lang="en-US" sz="5400" b="1" dirty="0" smtClean="0">
                <a:solidFill>
                  <a:srgbClr val="FFFF00"/>
                </a:solidFill>
              </a:rPr>
              <a:t>): ‘</a:t>
            </a:r>
            <a:r>
              <a:rPr lang="en-US" sz="5400" b="1" dirty="0">
                <a:solidFill>
                  <a:srgbClr val="FFFF00"/>
                </a:solidFill>
              </a:rPr>
              <a:t>I thirst.’ </a:t>
            </a:r>
            <a:r>
              <a:rPr lang="en-US" sz="5400" b="1" dirty="0" smtClean="0">
                <a:solidFill>
                  <a:srgbClr val="FFFF00"/>
                </a:solidFill>
              </a:rPr>
              <a:t>(</a:t>
            </a:r>
            <a:r>
              <a:rPr lang="en-US" sz="5400" b="1" dirty="0" smtClean="0">
                <a:solidFill>
                  <a:srgbClr val="FFFF00"/>
                </a:solidFill>
              </a:rPr>
              <a:t>John 19:28)</a:t>
            </a:r>
            <a:r>
              <a:rPr lang="en-US" sz="5400" b="1" dirty="0">
                <a:solidFill>
                  <a:srgbClr val="FFFF00"/>
                </a:solidFill>
              </a:rPr>
              <a:t/>
            </a:r>
            <a:br>
              <a:rPr lang="en-US" sz="5400" b="1" dirty="0">
                <a:solidFill>
                  <a:srgbClr val="FFFF00"/>
                </a:solidFill>
              </a:rPr>
            </a:br>
            <a:r>
              <a:rPr lang="en-US" sz="5400" b="1" u="sng" dirty="0">
                <a:solidFill>
                  <a:srgbClr val="0070C0"/>
                </a:solidFill>
              </a:rPr>
              <a:t/>
            </a:r>
            <a:br>
              <a:rPr lang="en-US" sz="5400" b="1" u="sng" dirty="0">
                <a:solidFill>
                  <a:srgbClr val="0070C0"/>
                </a:solidFill>
              </a:rPr>
            </a:br>
            <a:r>
              <a:rPr lang="en-US" b="1" u="sng" dirty="0"/>
              <a:t/>
            </a:r>
            <a:br>
              <a:rPr lang="en-US" b="1" u="sng" dirty="0"/>
            </a:br>
            <a:endParaRPr lang="en-US" dirty="0"/>
          </a:p>
        </p:txBody>
      </p:sp>
    </p:spTree>
    <p:extLst>
      <p:ext uri="{BB962C8B-B14F-4D97-AF65-F5344CB8AC3E}">
        <p14:creationId xmlns:p14="http://schemas.microsoft.com/office/powerpoint/2010/main" val="2060105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589430"/>
            <a:ext cx="12192000" cy="1268569"/>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SG"/>
          </a:p>
        </p:txBody>
      </p:sp>
      <p:sp>
        <p:nvSpPr>
          <p:cNvPr id="2" name="Title 1"/>
          <p:cNvSpPr>
            <a:spLocks noGrp="1"/>
          </p:cNvSpPr>
          <p:nvPr>
            <p:ph type="ctrTitle"/>
          </p:nvPr>
        </p:nvSpPr>
        <p:spPr>
          <a:xfrm>
            <a:off x="1666877" y="4789181"/>
            <a:ext cx="8815386" cy="4980855"/>
          </a:xfrm>
        </p:spPr>
        <p:txBody>
          <a:bodyPr>
            <a:normAutofit/>
          </a:bodyPr>
          <a:lstStyle/>
          <a:p>
            <a:r>
              <a:rPr lang="en-US" b="1" dirty="0"/>
              <a:t> </a:t>
            </a:r>
            <a:br>
              <a:rPr lang="en-US" b="1" dirty="0"/>
            </a:br>
            <a:r>
              <a:rPr lang="en-US" sz="5400" b="1" dirty="0">
                <a:solidFill>
                  <a:srgbClr val="FFFF00"/>
                </a:solidFill>
              </a:rPr>
              <a:t>1. A Physical Thirst?</a:t>
            </a:r>
            <a:br>
              <a:rPr lang="en-US" sz="5400" b="1" dirty="0">
                <a:solidFill>
                  <a:srgbClr val="FFFF00"/>
                </a:solidFill>
              </a:rPr>
            </a:br>
            <a:r>
              <a:rPr lang="en-US" sz="5400" b="1" dirty="0">
                <a:solidFill>
                  <a:srgbClr val="FFFF00"/>
                </a:solidFill>
              </a:rPr>
              <a:t/>
            </a:r>
            <a:br>
              <a:rPr lang="en-US" sz="5400" b="1" dirty="0">
                <a:solidFill>
                  <a:srgbClr val="FFFF00"/>
                </a:solidFill>
              </a:rPr>
            </a:br>
            <a:r>
              <a:rPr lang="en-GB" sz="5400" dirty="0"/>
              <a:t/>
            </a:r>
            <a:br>
              <a:rPr lang="en-GB" sz="5400" dirty="0"/>
            </a:br>
            <a:r>
              <a:rPr lang="en-US" sz="4000" dirty="0"/>
              <a:t/>
            </a:r>
            <a:br>
              <a:rPr lang="en-US" sz="4000" dirty="0"/>
            </a:br>
            <a:endParaRPr lang="en-US" sz="4000" u="sng" dirty="0"/>
          </a:p>
        </p:txBody>
      </p:sp>
    </p:spTree>
    <p:extLst>
      <p:ext uri="{BB962C8B-B14F-4D97-AF65-F5344CB8AC3E}">
        <p14:creationId xmlns:p14="http://schemas.microsoft.com/office/powerpoint/2010/main" val="1147147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SG"/>
          </a:p>
        </p:txBody>
      </p:sp>
      <p:sp>
        <p:nvSpPr>
          <p:cNvPr id="2" name="Title 1"/>
          <p:cNvSpPr>
            <a:spLocks noGrp="1"/>
          </p:cNvSpPr>
          <p:nvPr>
            <p:ph type="ctrTitle"/>
          </p:nvPr>
        </p:nvSpPr>
        <p:spPr>
          <a:xfrm>
            <a:off x="1643431" y="1777284"/>
            <a:ext cx="8815386" cy="5080715"/>
          </a:xfrm>
        </p:spPr>
        <p:txBody>
          <a:bodyPr>
            <a:normAutofit fontScale="90000"/>
          </a:bodyPr>
          <a:lstStyle/>
          <a:p>
            <a:r>
              <a:rPr lang="en-US" b="1" dirty="0"/>
              <a:t/>
            </a:r>
            <a:br>
              <a:rPr lang="en-US" b="1" dirty="0"/>
            </a:br>
            <a:r>
              <a:rPr lang="en-US" sz="6000" b="1" u="sng" dirty="0">
                <a:solidFill>
                  <a:srgbClr val="FFFF00"/>
                </a:solidFill>
              </a:rPr>
              <a:t>2. A Thirst for God?</a:t>
            </a:r>
            <a:br>
              <a:rPr lang="en-US" sz="6000" b="1" u="sng" dirty="0">
                <a:solidFill>
                  <a:srgbClr val="FFFF00"/>
                </a:solidFill>
              </a:rPr>
            </a:br>
            <a:r>
              <a:rPr lang="en-SG" sz="6000" b="1" dirty="0"/>
              <a:t>O God, you are my God; </a:t>
            </a:r>
            <a:br>
              <a:rPr lang="en-SG" sz="6000" b="1" dirty="0"/>
            </a:br>
            <a:r>
              <a:rPr lang="en-SG" sz="6000" b="1" dirty="0"/>
              <a:t>earnestly I seek you;</a:t>
            </a:r>
            <a:br>
              <a:rPr lang="en-SG" sz="6000" b="1" dirty="0"/>
            </a:br>
            <a:r>
              <a:rPr lang="en-SG" sz="6000" b="1" dirty="0"/>
              <a:t>    my soul thirsts for you;</a:t>
            </a:r>
            <a:br>
              <a:rPr lang="en-SG" sz="6000" b="1" dirty="0"/>
            </a:br>
            <a:r>
              <a:rPr lang="en-SG" sz="6000" b="1" dirty="0"/>
              <a:t>my flesh faints for you,</a:t>
            </a:r>
            <a:br>
              <a:rPr lang="en-SG" sz="6000" b="1" dirty="0"/>
            </a:br>
            <a:r>
              <a:rPr lang="en-SG" sz="6000" b="1" dirty="0"/>
              <a:t>    as in a dry and weary land </a:t>
            </a:r>
            <a:br>
              <a:rPr lang="en-SG" sz="6000" b="1" dirty="0"/>
            </a:br>
            <a:r>
              <a:rPr lang="en-SG" sz="6000" b="1" dirty="0"/>
              <a:t>where there is no water.</a:t>
            </a:r>
            <a:br>
              <a:rPr lang="en-SG" sz="6000" b="1" dirty="0"/>
            </a:br>
            <a:r>
              <a:rPr lang="en-SG" sz="6000" b="1" dirty="0"/>
              <a:t>(Psalm 63:1)</a:t>
            </a:r>
            <a:r>
              <a:rPr lang="en-US" sz="6000" b="1" dirty="0">
                <a:solidFill>
                  <a:srgbClr val="0070C0"/>
                </a:solidFill>
              </a:rPr>
              <a:t/>
            </a:r>
            <a:br>
              <a:rPr lang="en-US" sz="6000" b="1" dirty="0">
                <a:solidFill>
                  <a:srgbClr val="0070C0"/>
                </a:solidFill>
              </a:rPr>
            </a:br>
            <a:r>
              <a:rPr lang="en-US" b="1" dirty="0"/>
              <a:t/>
            </a:r>
            <a:br>
              <a:rPr lang="en-US" b="1" dirty="0"/>
            </a:br>
            <a:r>
              <a:rPr lang="en-GB" sz="5400" dirty="0"/>
              <a:t/>
            </a:r>
            <a:br>
              <a:rPr lang="en-GB" sz="5400" dirty="0"/>
            </a:br>
            <a:r>
              <a:rPr lang="en-US" sz="4000" dirty="0"/>
              <a:t/>
            </a:r>
            <a:br>
              <a:rPr lang="en-US" sz="4000" dirty="0"/>
            </a:br>
            <a:endParaRPr lang="en-US" sz="4000" u="sng" dirty="0"/>
          </a:p>
        </p:txBody>
      </p:sp>
    </p:spTree>
    <p:extLst>
      <p:ext uri="{BB962C8B-B14F-4D97-AF65-F5344CB8AC3E}">
        <p14:creationId xmlns:p14="http://schemas.microsoft.com/office/powerpoint/2010/main" val="17543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09093"/>
            <a:ext cx="12192000" cy="7167093"/>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SG"/>
          </a:p>
        </p:txBody>
      </p:sp>
      <p:sp>
        <p:nvSpPr>
          <p:cNvPr id="2" name="Title 1"/>
          <p:cNvSpPr>
            <a:spLocks noGrp="1"/>
          </p:cNvSpPr>
          <p:nvPr>
            <p:ph type="ctrTitle"/>
          </p:nvPr>
        </p:nvSpPr>
        <p:spPr>
          <a:xfrm>
            <a:off x="216794" y="2781836"/>
            <a:ext cx="11758411" cy="4596527"/>
          </a:xfrm>
        </p:spPr>
        <p:txBody>
          <a:bodyPr>
            <a:normAutofit fontScale="90000"/>
          </a:bodyPr>
          <a:lstStyle/>
          <a:p>
            <a:r>
              <a:rPr lang="en-US" b="1" dirty="0"/>
              <a:t/>
            </a:r>
            <a:br>
              <a:rPr lang="en-US" b="1" dirty="0"/>
            </a:br>
            <a:r>
              <a:rPr lang="en-US" sz="6000" b="1" u="sng" dirty="0">
                <a:solidFill>
                  <a:srgbClr val="FFFF00"/>
                </a:solidFill>
              </a:rPr>
              <a:t>3. A Thirst for the Thirsty</a:t>
            </a:r>
            <a:br>
              <a:rPr lang="en-US" sz="6000" b="1" u="sng" dirty="0">
                <a:solidFill>
                  <a:srgbClr val="FFFF00"/>
                </a:solidFill>
              </a:rPr>
            </a:br>
            <a:r>
              <a:rPr lang="en-SG" sz="4900" b="1" baseline="30000" dirty="0"/>
              <a:t>4:13 </a:t>
            </a:r>
            <a:r>
              <a:rPr lang="en-SG" sz="4900" b="1" dirty="0"/>
              <a:t>Jesus said to her, “Everyone who drinks of this water will be thirsty again, </a:t>
            </a:r>
            <a:r>
              <a:rPr lang="en-SG" sz="4900" b="1" baseline="30000" dirty="0"/>
              <a:t>14 </a:t>
            </a:r>
            <a:r>
              <a:rPr lang="en-SG" sz="4900" b="1" dirty="0"/>
              <a:t>but whoever drinks of the water that I will give him will never be thirsty again.</a:t>
            </a:r>
            <a:r>
              <a:rPr lang="en-SG" sz="4900" b="1" baseline="30000" dirty="0"/>
              <a:t> </a:t>
            </a:r>
            <a:r>
              <a:rPr lang="en-SG" sz="4900" b="1" dirty="0"/>
              <a:t>The water that I will give him will become in him a spring of water welling up to eternal life.” </a:t>
            </a:r>
            <a:r>
              <a:rPr lang="en-SG" sz="4900" b="1" baseline="30000" dirty="0"/>
              <a:t>15 </a:t>
            </a:r>
            <a:r>
              <a:rPr lang="en-SG" sz="4900" b="1" dirty="0"/>
              <a:t>The woman said to him, “Sir, give me this water, so that </a:t>
            </a:r>
            <a:r>
              <a:rPr lang="en-SG" sz="4900" b="1" dirty="0">
                <a:solidFill>
                  <a:srgbClr val="FFFF00"/>
                </a:solidFill>
              </a:rPr>
              <a:t>I will not be thirsty </a:t>
            </a:r>
            <a:r>
              <a:rPr lang="en-SG" sz="4900" b="1" dirty="0"/>
              <a:t>or have to come here to draw water.”</a:t>
            </a:r>
            <a:r>
              <a:rPr lang="en-SG" sz="3600" dirty="0"/>
              <a:t/>
            </a:r>
            <a:br>
              <a:rPr lang="en-SG" sz="3600" dirty="0"/>
            </a:br>
            <a:r>
              <a:rPr lang="en-SG" dirty="0"/>
              <a:t/>
            </a:r>
            <a:br>
              <a:rPr lang="en-SG" dirty="0"/>
            </a:br>
            <a:r>
              <a:rPr lang="en-US" b="1" dirty="0"/>
              <a:t/>
            </a:r>
            <a:br>
              <a:rPr lang="en-US" b="1" dirty="0"/>
            </a:br>
            <a:r>
              <a:rPr lang="en-US" b="1" dirty="0"/>
              <a:t/>
            </a:r>
            <a:br>
              <a:rPr lang="en-US" b="1" dirty="0"/>
            </a:br>
            <a:r>
              <a:rPr lang="en-US" b="1" dirty="0"/>
              <a:t/>
            </a:r>
            <a:br>
              <a:rPr lang="en-US" b="1" dirty="0"/>
            </a:br>
            <a:r>
              <a:rPr lang="en-GB" sz="5400" dirty="0"/>
              <a:t/>
            </a:r>
            <a:br>
              <a:rPr lang="en-GB" sz="5400" dirty="0"/>
            </a:br>
            <a:r>
              <a:rPr lang="en-US" sz="4000" dirty="0"/>
              <a:t/>
            </a:r>
            <a:br>
              <a:rPr lang="en-US" sz="4000" dirty="0"/>
            </a:br>
            <a:endParaRPr lang="en-US" sz="4000" u="sng" dirty="0"/>
          </a:p>
        </p:txBody>
      </p:sp>
    </p:spTree>
    <p:extLst>
      <p:ext uri="{BB962C8B-B14F-4D97-AF65-F5344CB8AC3E}">
        <p14:creationId xmlns:p14="http://schemas.microsoft.com/office/powerpoint/2010/main" val="120632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SG"/>
          </a:p>
        </p:txBody>
      </p:sp>
      <p:sp>
        <p:nvSpPr>
          <p:cNvPr id="2" name="Title 1"/>
          <p:cNvSpPr>
            <a:spLocks noGrp="1"/>
          </p:cNvSpPr>
          <p:nvPr>
            <p:ph type="ctrTitle"/>
          </p:nvPr>
        </p:nvSpPr>
        <p:spPr>
          <a:xfrm>
            <a:off x="0" y="1764406"/>
            <a:ext cx="12192000" cy="5499279"/>
          </a:xfrm>
        </p:spPr>
        <p:txBody>
          <a:bodyPr>
            <a:normAutofit fontScale="90000"/>
          </a:bodyPr>
          <a:lstStyle/>
          <a:p>
            <a:r>
              <a:rPr lang="en-US" b="1" dirty="0"/>
              <a:t/>
            </a:r>
            <a:br>
              <a:rPr lang="en-US" b="1" dirty="0"/>
            </a:br>
            <a:r>
              <a:rPr lang="en-US" sz="5300" b="1" u="sng" dirty="0">
                <a:solidFill>
                  <a:srgbClr val="FFFF00"/>
                </a:solidFill>
              </a:rPr>
              <a:t>3. A Thirst for the Thirsty</a:t>
            </a:r>
            <a:r>
              <a:rPr lang="en-US" sz="5300" b="1" dirty="0">
                <a:solidFill>
                  <a:srgbClr val="FFFF00"/>
                </a:solidFill>
              </a:rPr>
              <a:t/>
            </a:r>
            <a:br>
              <a:rPr lang="en-US" sz="5300" b="1" dirty="0">
                <a:solidFill>
                  <a:srgbClr val="FFFF00"/>
                </a:solidFill>
              </a:rPr>
            </a:br>
            <a:r>
              <a:rPr lang="en-SG" sz="4900" b="1" baseline="30000" dirty="0" smtClean="0"/>
              <a:t>7:37</a:t>
            </a:r>
            <a:r>
              <a:rPr lang="en-SG" sz="4900" b="1" baseline="30000" dirty="0"/>
              <a:t> </a:t>
            </a:r>
            <a:r>
              <a:rPr lang="en-SG" sz="4900" b="1" dirty="0"/>
              <a:t>On the last day of the feast, the great day, Jesus stood up and cried out, “If anyone </a:t>
            </a:r>
            <a:r>
              <a:rPr lang="en-SG" sz="4900" b="1" dirty="0">
                <a:solidFill>
                  <a:srgbClr val="FFFF00"/>
                </a:solidFill>
              </a:rPr>
              <a:t>thirsts,</a:t>
            </a:r>
            <a:r>
              <a:rPr lang="en-SG" sz="4900" b="1" dirty="0"/>
              <a:t> let him come to me and drink. </a:t>
            </a:r>
            <a:r>
              <a:rPr lang="en-SG" sz="4900" b="1" baseline="30000" dirty="0"/>
              <a:t>38 </a:t>
            </a:r>
            <a:r>
              <a:rPr lang="en-SG" sz="4900" b="1" dirty="0"/>
              <a:t>Whoever believes in me, as the Scripture has said, ‘Out of his heart will flow rivers of living water.’” </a:t>
            </a:r>
            <a:r>
              <a:rPr lang="en-SG" sz="4900" b="1" baseline="30000" dirty="0"/>
              <a:t>39 </a:t>
            </a:r>
            <a:r>
              <a:rPr lang="en-SG" sz="4900" b="1" dirty="0">
                <a:solidFill>
                  <a:srgbClr val="FFFF00"/>
                </a:solidFill>
              </a:rPr>
              <a:t>Now this he said about the Spirit, </a:t>
            </a:r>
            <a:r>
              <a:rPr lang="en-SG" sz="4900" b="1" dirty="0"/>
              <a:t>whom those who believed in him were to receive, for as yet the Spirit had not been given, because </a:t>
            </a:r>
            <a:r>
              <a:rPr lang="en-SG" sz="4900" b="1" dirty="0" smtClean="0"/>
              <a:t>Jesus </a:t>
            </a:r>
            <a:r>
              <a:rPr lang="en-SG" sz="4900" b="1" dirty="0"/>
              <a:t>was not yet glorified.</a:t>
            </a:r>
            <a:r>
              <a:rPr lang="en-US" sz="4900" b="1" dirty="0"/>
              <a:t/>
            </a:r>
            <a:br>
              <a:rPr lang="en-US" sz="4900" b="1" dirty="0"/>
            </a:br>
            <a:r>
              <a:rPr lang="en-US" sz="5300" b="1" dirty="0"/>
              <a:t/>
            </a:r>
            <a:br>
              <a:rPr lang="en-US" sz="5300" b="1" dirty="0"/>
            </a:br>
            <a:r>
              <a:rPr lang="en-US" b="1" dirty="0"/>
              <a:t/>
            </a:r>
            <a:br>
              <a:rPr lang="en-US" b="1" dirty="0"/>
            </a:br>
            <a:r>
              <a:rPr lang="en-GB" sz="5400" b="1" dirty="0"/>
              <a:t/>
            </a:r>
            <a:br>
              <a:rPr lang="en-GB" sz="5400" b="1" dirty="0"/>
            </a:br>
            <a:r>
              <a:rPr lang="en-US" sz="4000" b="1" dirty="0"/>
              <a:t/>
            </a:r>
            <a:br>
              <a:rPr lang="en-US" sz="4000" b="1" dirty="0"/>
            </a:br>
            <a:endParaRPr lang="en-US" sz="4000" b="1" u="sng" dirty="0"/>
          </a:p>
        </p:txBody>
      </p:sp>
    </p:spTree>
    <p:extLst>
      <p:ext uri="{BB962C8B-B14F-4D97-AF65-F5344CB8AC3E}">
        <p14:creationId xmlns:p14="http://schemas.microsoft.com/office/powerpoint/2010/main" val="172026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572000"/>
            <a:ext cx="12192000" cy="2286000"/>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SG"/>
          </a:p>
        </p:txBody>
      </p:sp>
      <p:sp>
        <p:nvSpPr>
          <p:cNvPr id="2" name="Title 1"/>
          <p:cNvSpPr>
            <a:spLocks noGrp="1"/>
          </p:cNvSpPr>
          <p:nvPr>
            <p:ph type="ctrTitle"/>
          </p:nvPr>
        </p:nvSpPr>
        <p:spPr>
          <a:xfrm>
            <a:off x="274749" y="3823265"/>
            <a:ext cx="11642502" cy="4980855"/>
          </a:xfrm>
        </p:spPr>
        <p:txBody>
          <a:bodyPr>
            <a:normAutofit/>
          </a:bodyPr>
          <a:lstStyle/>
          <a:p>
            <a:r>
              <a:rPr lang="en-US" b="1" dirty="0"/>
              <a:t/>
            </a:r>
            <a:br>
              <a:rPr lang="en-US" b="1" dirty="0"/>
            </a:br>
            <a:r>
              <a:rPr lang="en-US" b="1" u="sng" dirty="0">
                <a:solidFill>
                  <a:srgbClr val="FFFF00"/>
                </a:solidFill>
              </a:rPr>
              <a:t>Jesus’ </a:t>
            </a:r>
            <a:r>
              <a:rPr lang="en-US" b="1" u="sng" dirty="0" smtClean="0">
                <a:solidFill>
                  <a:srgbClr val="FFFF00"/>
                </a:solidFill>
              </a:rPr>
              <a:t>Thirst </a:t>
            </a:r>
            <a:r>
              <a:rPr lang="en-US" b="1" u="sng" dirty="0">
                <a:solidFill>
                  <a:srgbClr val="FFFF00"/>
                </a:solidFill>
              </a:rPr>
              <a:t>&amp; Our Thirst</a:t>
            </a:r>
            <a:r>
              <a:rPr lang="en-US" b="1" dirty="0"/>
              <a:t/>
            </a:r>
            <a:br>
              <a:rPr lang="en-US" b="1" dirty="0"/>
            </a:br>
            <a:r>
              <a:rPr lang="en-US" b="1" dirty="0"/>
              <a:t>Jesus hands over the living </a:t>
            </a:r>
            <a:r>
              <a:rPr lang="en-US" b="1" dirty="0" smtClean="0"/>
              <a:t>water </a:t>
            </a:r>
            <a:r>
              <a:rPr lang="en-US" b="1" dirty="0"/>
              <a:t>of the Holy </a:t>
            </a:r>
            <a:r>
              <a:rPr lang="en-US" b="1" dirty="0" smtClean="0"/>
              <a:t>Spirit to </a:t>
            </a:r>
            <a:r>
              <a:rPr lang="en-US" b="1" dirty="0"/>
              <a:t>those who thirsty for salvation  </a:t>
            </a:r>
            <a:r>
              <a:rPr lang="en-GB" sz="5400" dirty="0"/>
              <a:t/>
            </a:r>
            <a:br>
              <a:rPr lang="en-GB" sz="5400" dirty="0"/>
            </a:br>
            <a:r>
              <a:rPr lang="en-GB" sz="5400" dirty="0">
                <a:solidFill>
                  <a:srgbClr val="FFFF00"/>
                </a:solidFill>
              </a:rPr>
              <a:t/>
            </a:r>
            <a:br>
              <a:rPr lang="en-GB" sz="5400" dirty="0">
                <a:solidFill>
                  <a:srgbClr val="FFFF00"/>
                </a:solidFill>
              </a:rPr>
            </a:br>
            <a:r>
              <a:rPr lang="en-US" sz="4000" dirty="0"/>
              <a:t/>
            </a:r>
            <a:br>
              <a:rPr lang="en-US" sz="4000" dirty="0"/>
            </a:br>
            <a:endParaRPr lang="en-US" sz="4000" u="sng" dirty="0"/>
          </a:p>
        </p:txBody>
      </p:sp>
    </p:spTree>
    <p:extLst>
      <p:ext uri="{BB962C8B-B14F-4D97-AF65-F5344CB8AC3E}">
        <p14:creationId xmlns:p14="http://schemas.microsoft.com/office/powerpoint/2010/main" val="53922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572000"/>
            <a:ext cx="12192000" cy="2286000"/>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SG"/>
          </a:p>
        </p:txBody>
      </p:sp>
      <p:sp>
        <p:nvSpPr>
          <p:cNvPr id="2" name="Title 1"/>
          <p:cNvSpPr>
            <a:spLocks noGrp="1"/>
          </p:cNvSpPr>
          <p:nvPr>
            <p:ph type="ctrTitle"/>
          </p:nvPr>
        </p:nvSpPr>
        <p:spPr>
          <a:xfrm>
            <a:off x="206062" y="4750544"/>
            <a:ext cx="11835684" cy="4980855"/>
          </a:xfrm>
        </p:spPr>
        <p:txBody>
          <a:bodyPr>
            <a:normAutofit fontScale="90000"/>
          </a:bodyPr>
          <a:lstStyle/>
          <a:p>
            <a:r>
              <a:rPr lang="en-US" b="1" dirty="0"/>
              <a:t/>
            </a:r>
            <a:br>
              <a:rPr lang="en-US" b="1" dirty="0"/>
            </a:br>
            <a:r>
              <a:rPr lang="en-US" sz="5300" b="1" u="sng" dirty="0">
                <a:solidFill>
                  <a:srgbClr val="FFFF00"/>
                </a:solidFill>
              </a:rPr>
              <a:t>The Vice of Thirsting</a:t>
            </a:r>
            <a:r>
              <a:rPr lang="en-US" sz="5300" b="1" dirty="0"/>
              <a:t/>
            </a:r>
            <a:br>
              <a:rPr lang="en-US" sz="5300" b="1" dirty="0"/>
            </a:br>
            <a:r>
              <a:rPr lang="en-US" sz="5300" b="1" dirty="0"/>
              <a:t>Repent from the vice </a:t>
            </a:r>
            <a:r>
              <a:rPr lang="en-US" sz="5300" b="1" dirty="0" smtClean="0"/>
              <a:t>of instant </a:t>
            </a:r>
            <a:r>
              <a:rPr lang="en-US" sz="5300" b="1" dirty="0"/>
              <a:t>gratification</a:t>
            </a:r>
            <a:r>
              <a:rPr lang="en-US" b="1" dirty="0"/>
              <a:t/>
            </a:r>
            <a:br>
              <a:rPr lang="en-US" b="1" dirty="0"/>
            </a:br>
            <a:r>
              <a:rPr lang="en-US" b="1" dirty="0"/>
              <a:t/>
            </a:r>
            <a:br>
              <a:rPr lang="en-US" b="1" dirty="0"/>
            </a:br>
            <a:r>
              <a:rPr lang="en-US" b="1" dirty="0"/>
              <a:t/>
            </a:r>
            <a:br>
              <a:rPr lang="en-US" b="1" dirty="0"/>
            </a:br>
            <a:r>
              <a:rPr lang="en-GB" sz="5400" dirty="0">
                <a:solidFill>
                  <a:srgbClr val="0070C0"/>
                </a:solidFill>
              </a:rPr>
              <a:t/>
            </a:r>
            <a:br>
              <a:rPr lang="en-GB" sz="5400" dirty="0">
                <a:solidFill>
                  <a:srgbClr val="0070C0"/>
                </a:solidFill>
              </a:rPr>
            </a:br>
            <a:r>
              <a:rPr lang="en-GB" sz="5400" dirty="0"/>
              <a:t/>
            </a:r>
            <a:br>
              <a:rPr lang="en-GB" sz="5400" dirty="0"/>
            </a:br>
            <a:r>
              <a:rPr lang="en-US" sz="4000" dirty="0"/>
              <a:t/>
            </a:r>
            <a:br>
              <a:rPr lang="en-US" sz="4000" dirty="0"/>
            </a:br>
            <a:endParaRPr lang="en-US" sz="4000" u="sng" dirty="0"/>
          </a:p>
        </p:txBody>
      </p:sp>
    </p:spTree>
    <p:extLst>
      <p:ext uri="{BB962C8B-B14F-4D97-AF65-F5344CB8AC3E}">
        <p14:creationId xmlns:p14="http://schemas.microsoft.com/office/powerpoint/2010/main" val="1000629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8637" y="4576603"/>
            <a:ext cx="12278408" cy="2371550"/>
          </a:xfrm>
          <a:prstGeom prst="rect">
            <a:avLst/>
          </a:prstGeom>
        </p:spPr>
      </p:pic>
      <p:sp>
        <p:nvSpPr>
          <p:cNvPr id="2" name="Title 1"/>
          <p:cNvSpPr>
            <a:spLocks noGrp="1"/>
          </p:cNvSpPr>
          <p:nvPr>
            <p:ph type="ctrTitle"/>
          </p:nvPr>
        </p:nvSpPr>
        <p:spPr>
          <a:xfrm>
            <a:off x="144088" y="4225905"/>
            <a:ext cx="11912957" cy="4980855"/>
          </a:xfrm>
        </p:spPr>
        <p:txBody>
          <a:bodyPr>
            <a:normAutofit fontScale="90000"/>
          </a:bodyPr>
          <a:lstStyle/>
          <a:p>
            <a:r>
              <a:rPr lang="en-US" b="1" dirty="0"/>
              <a:t/>
            </a:r>
            <a:br>
              <a:rPr lang="en-US" b="1" dirty="0"/>
            </a:br>
            <a:r>
              <a:rPr lang="en-US" sz="6000" b="1" u="sng" dirty="0">
                <a:solidFill>
                  <a:srgbClr val="FFFF00"/>
                </a:solidFill>
              </a:rPr>
              <a:t>The Virtue of Thirsting</a:t>
            </a:r>
            <a:r>
              <a:rPr lang="en-US" sz="6000" b="1" dirty="0">
                <a:solidFill>
                  <a:srgbClr val="FFFF00"/>
                </a:solidFill>
              </a:rPr>
              <a:t/>
            </a:r>
            <a:br>
              <a:rPr lang="en-US" sz="6000" b="1" dirty="0">
                <a:solidFill>
                  <a:srgbClr val="FFFF00"/>
                </a:solidFill>
              </a:rPr>
            </a:br>
            <a:r>
              <a:rPr lang="en-US" sz="6000" b="1" dirty="0"/>
              <a:t>Seek the virtue of </a:t>
            </a:r>
            <a:r>
              <a:rPr lang="en-US" sz="6000" b="1" dirty="0" smtClean="0"/>
              <a:t>delayed </a:t>
            </a:r>
            <a:r>
              <a:rPr lang="en-US" sz="6000" b="1" dirty="0"/>
              <a:t>gratification</a:t>
            </a:r>
            <a:r>
              <a:rPr lang="en-US" sz="5300" b="1" dirty="0"/>
              <a:t/>
            </a:r>
            <a:br>
              <a:rPr lang="en-US" sz="5300" b="1" dirty="0"/>
            </a:br>
            <a:r>
              <a:rPr lang="en-GB" sz="6700" dirty="0"/>
              <a:t/>
            </a:r>
            <a:br>
              <a:rPr lang="en-GB" sz="6700" dirty="0"/>
            </a:br>
            <a:r>
              <a:rPr lang="en-GB" sz="5400" dirty="0"/>
              <a:t/>
            </a:r>
            <a:br>
              <a:rPr lang="en-GB" sz="5400" dirty="0"/>
            </a:br>
            <a:r>
              <a:rPr lang="en-US" sz="4000" dirty="0"/>
              <a:t/>
            </a:r>
            <a:br>
              <a:rPr lang="en-US" sz="4000" dirty="0"/>
            </a:br>
            <a:endParaRPr lang="en-US" sz="4000" u="sng" dirty="0"/>
          </a:p>
        </p:txBody>
      </p:sp>
    </p:spTree>
    <p:extLst>
      <p:ext uri="{BB962C8B-B14F-4D97-AF65-F5344CB8AC3E}">
        <p14:creationId xmlns:p14="http://schemas.microsoft.com/office/powerpoint/2010/main" val="2319215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3204" y="-167424"/>
            <a:ext cx="12278408" cy="7328078"/>
          </a:xfrm>
          <a:prstGeom prst="rect">
            <a:avLst/>
          </a:prstGeom>
        </p:spPr>
      </p:pic>
      <p:sp>
        <p:nvSpPr>
          <p:cNvPr id="2" name="Title 1"/>
          <p:cNvSpPr>
            <a:spLocks noGrp="1"/>
          </p:cNvSpPr>
          <p:nvPr>
            <p:ph type="ctrTitle"/>
          </p:nvPr>
        </p:nvSpPr>
        <p:spPr>
          <a:xfrm>
            <a:off x="1654177" y="100734"/>
            <a:ext cx="8815386" cy="4980855"/>
          </a:xfrm>
        </p:spPr>
        <p:txBody>
          <a:bodyPr>
            <a:normAutofit fontScale="90000"/>
          </a:bodyPr>
          <a:lstStyle/>
          <a:p>
            <a:r>
              <a:rPr lang="en-US" b="1" dirty="0"/>
              <a:t/>
            </a:r>
            <a:br>
              <a:rPr lang="en-US" b="1" dirty="0"/>
            </a:br>
            <a:r>
              <a:rPr lang="en-GB" sz="5400" b="1" dirty="0"/>
              <a:t/>
            </a:r>
            <a:br>
              <a:rPr lang="en-GB" sz="5400" b="1" dirty="0"/>
            </a:br>
            <a:r>
              <a:rPr lang="en-GB" sz="5400" b="1" u="sng" dirty="0">
                <a:solidFill>
                  <a:srgbClr val="FFFF00"/>
                </a:solidFill>
              </a:rPr>
              <a:t>Our Experience Paradox</a:t>
            </a:r>
            <a:br>
              <a:rPr lang="en-GB" sz="5400" b="1" u="sng" dirty="0">
                <a:solidFill>
                  <a:srgbClr val="FFFF00"/>
                </a:solidFill>
              </a:rPr>
            </a:br>
            <a:r>
              <a:rPr lang="en-GB" sz="5400" b="1" dirty="0"/>
              <a:t>I can have confidence in God’s love even when I lose all confidence of my own love.</a:t>
            </a:r>
            <a:br>
              <a:rPr lang="en-GB" sz="5400" b="1" dirty="0"/>
            </a:br>
            <a:r>
              <a:rPr lang="en-GB" sz="5400" b="1" dirty="0"/>
              <a:t>I can be full of joy even </a:t>
            </a:r>
            <a:br>
              <a:rPr lang="en-GB" sz="5400" b="1" dirty="0"/>
            </a:br>
            <a:r>
              <a:rPr lang="en-GB" sz="5400" b="1" dirty="0"/>
              <a:t>when I despair</a:t>
            </a:r>
            <a:br>
              <a:rPr lang="en-GB" sz="5400" b="1" dirty="0"/>
            </a:br>
            <a:r>
              <a:rPr lang="en-GB" sz="5400" b="1" dirty="0">
                <a:solidFill>
                  <a:srgbClr val="FFFF00"/>
                </a:solidFill>
              </a:rPr>
              <a:t>= God’s cross-eyed view of me</a:t>
            </a:r>
            <a:endParaRPr lang="en-US" sz="4900" b="1" u="sng" dirty="0">
              <a:solidFill>
                <a:srgbClr val="FFFF00"/>
              </a:solidFill>
            </a:endParaRPr>
          </a:p>
        </p:txBody>
      </p:sp>
    </p:spTree>
    <p:extLst>
      <p:ext uri="{BB962C8B-B14F-4D97-AF65-F5344CB8AC3E}">
        <p14:creationId xmlns:p14="http://schemas.microsoft.com/office/powerpoint/2010/main" val="630926717"/>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9140</TotalTime>
  <Words>1</Words>
  <Application>Microsoft Office PowerPoint</Application>
  <PresentationFormat>Widescreen</PresentationFormat>
  <Paragraphs>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 5th Meditation: After this, Jesus knowing that all was now fulfilled, said (to fulfil Scripture): ‘I thirst.’ (John 19:28)   </vt:lpstr>
      <vt:lpstr>  1. A Physical Thirst?    </vt:lpstr>
      <vt:lpstr> 2. A Thirst for God? O God, you are my God;  earnestly I seek you;     my soul thirsts for you; my flesh faints for you,     as in a dry and weary land  where there is no water. (Psalm 63:1)    </vt:lpstr>
      <vt:lpstr> 3. A Thirst for the Thirsty 4:13 Jesus said to her, “Everyone who drinks of this water will be thirsty again, 14 but whoever drinks of the water that I will give him will never be thirsty again. The water that I will give him will become in him a spring of water welling up to eternal life.” 15 The woman said to him, “Sir, give me this water, so that I will not be thirsty or have to come here to draw water.”       </vt:lpstr>
      <vt:lpstr> 3. A Thirst for the Thirsty 7:37 On the last day of the feast, the great day, Jesus stood up and cried out, “If anyone thirsts, let him come to me and drink. 38 Whoever believes in me, as the Scripture has said, ‘Out of his heart will flow rivers of living water.’” 39 Now this he said about the Spirit, whom those who believed in him were to receive, for as yet the Spirit had not been given, because Jesus was not yet glorified.     </vt:lpstr>
      <vt:lpstr> Jesus’ Thirst &amp; Our Thirst Jesus hands over the living water of the Holy Spirit to those who thirsty for salvation     </vt:lpstr>
      <vt:lpstr> The Vice of Thirsting Repent from the vice of instant gratification      </vt:lpstr>
      <vt:lpstr> The Virtue of Thirsting Seek the virtue of delayed gratification    </vt:lpstr>
      <vt:lpstr>  Our Experience Paradox I can have confidence in God’s love even when I lose all confidence of my own love. I can be full of joy even  when I despair = God’s cross-eyed view of me</vt:lpstr>
    </vt:vector>
  </TitlesOfParts>
  <Company>Adam Road Presbyterian Centre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Chia</dc:creator>
  <cp:lastModifiedBy>H Leonardi</cp:lastModifiedBy>
  <cp:revision>196</cp:revision>
  <cp:lastPrinted>2017-07-16T00:52:47Z</cp:lastPrinted>
  <dcterms:created xsi:type="dcterms:W3CDTF">2014-04-06T05:58:48Z</dcterms:created>
  <dcterms:modified xsi:type="dcterms:W3CDTF">2018-03-30T02:59:16Z</dcterms:modified>
</cp:coreProperties>
</file>