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78" y="1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F30460-0C02-4511-8DFA-9D4D7E01FE3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D82A691-70CF-4C8F-93C8-B9121F9A497B}">
      <dgm:prSet custT="1"/>
      <dgm:spPr/>
      <dgm:t>
        <a:bodyPr/>
        <a:lstStyle/>
        <a:p>
          <a:r>
            <a:rPr lang="en-SG" sz="4400" dirty="0"/>
            <a:t>How can we navigate our beliefs about the relationship between faith and science?</a:t>
          </a:r>
        </a:p>
        <a:p>
          <a:endParaRPr lang="en-SG" sz="4400" dirty="0"/>
        </a:p>
        <a:p>
          <a:r>
            <a:rPr lang="en-SG" sz="4000" dirty="0"/>
            <a:t>Two Takeaway Points</a:t>
          </a:r>
          <a:endParaRPr lang="en-US" sz="4000" dirty="0"/>
        </a:p>
      </dgm:t>
    </dgm:pt>
    <dgm:pt modelId="{1685338E-27A4-4A81-91BA-5A1127AA5422}" type="parTrans" cxnId="{6633B138-C3EB-49FC-9394-6FD8F8C1E421}">
      <dgm:prSet/>
      <dgm:spPr/>
      <dgm:t>
        <a:bodyPr/>
        <a:lstStyle/>
        <a:p>
          <a:endParaRPr lang="en-US"/>
        </a:p>
      </dgm:t>
    </dgm:pt>
    <dgm:pt modelId="{5ED4C552-6277-4190-B324-C0AAE90DBC76}" type="sibTrans" cxnId="{6633B138-C3EB-49FC-9394-6FD8F8C1E421}">
      <dgm:prSet/>
      <dgm:spPr/>
      <dgm:t>
        <a:bodyPr/>
        <a:lstStyle/>
        <a:p>
          <a:endParaRPr lang="en-US"/>
        </a:p>
      </dgm:t>
    </dgm:pt>
    <dgm:pt modelId="{0CF535F6-1118-4FAE-82C5-1D2257061643}" type="pres">
      <dgm:prSet presAssocID="{93F30460-0C02-4511-8DFA-9D4D7E01FE31}" presName="linear" presStyleCnt="0">
        <dgm:presLayoutVars>
          <dgm:animLvl val="lvl"/>
          <dgm:resizeHandles val="exact"/>
        </dgm:presLayoutVars>
      </dgm:prSet>
      <dgm:spPr/>
    </dgm:pt>
    <dgm:pt modelId="{A77619FE-E0F8-49E9-989A-365F80914C27}" type="pres">
      <dgm:prSet presAssocID="{9D82A691-70CF-4C8F-93C8-B9121F9A497B}" presName="parentText" presStyleLbl="node1" presStyleIdx="0" presStyleCnt="1">
        <dgm:presLayoutVars>
          <dgm:chMax val="0"/>
          <dgm:bulletEnabled val="1"/>
        </dgm:presLayoutVars>
      </dgm:prSet>
      <dgm:spPr/>
    </dgm:pt>
  </dgm:ptLst>
  <dgm:cxnLst>
    <dgm:cxn modelId="{047AC010-4783-44D6-9965-98AE21503E4E}" type="presOf" srcId="{93F30460-0C02-4511-8DFA-9D4D7E01FE31}" destId="{0CF535F6-1118-4FAE-82C5-1D2257061643}" srcOrd="0" destOrd="0" presId="urn:microsoft.com/office/officeart/2005/8/layout/vList2"/>
    <dgm:cxn modelId="{6633B138-C3EB-49FC-9394-6FD8F8C1E421}" srcId="{93F30460-0C02-4511-8DFA-9D4D7E01FE31}" destId="{9D82A691-70CF-4C8F-93C8-B9121F9A497B}" srcOrd="0" destOrd="0" parTransId="{1685338E-27A4-4A81-91BA-5A1127AA5422}" sibTransId="{5ED4C552-6277-4190-B324-C0AAE90DBC76}"/>
    <dgm:cxn modelId="{91A000E3-853F-4E48-876C-64ED716A35CD}" type="presOf" srcId="{9D82A691-70CF-4C8F-93C8-B9121F9A497B}" destId="{A77619FE-E0F8-49E9-989A-365F80914C27}" srcOrd="0" destOrd="0" presId="urn:microsoft.com/office/officeart/2005/8/layout/vList2"/>
    <dgm:cxn modelId="{6F0AEC36-68D2-4035-A172-A31F55E77FEC}" type="presParOf" srcId="{0CF535F6-1118-4FAE-82C5-1D2257061643}" destId="{A77619FE-E0F8-49E9-989A-365F80914C2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DAC611-1A7A-4DA9-9710-144AB807181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A84932A-867C-48C7-A74E-0CAEF1D84F8C}">
      <dgm:prSet custT="1"/>
      <dgm:spPr/>
      <dgm:t>
        <a:bodyPr/>
        <a:lstStyle/>
        <a:p>
          <a:pPr>
            <a:lnSpc>
              <a:spcPct val="100000"/>
            </a:lnSpc>
          </a:pPr>
          <a:r>
            <a:rPr lang="en-SG" sz="2400" dirty="0"/>
            <a:t>Pioneer scientists assumed that there were regularities in nature which could be discovered. </a:t>
          </a:r>
          <a:endParaRPr lang="en-US" sz="2400" dirty="0"/>
        </a:p>
      </dgm:t>
    </dgm:pt>
    <dgm:pt modelId="{D6AF219B-1E75-4198-95E9-1FD18FE4C5D1}" type="parTrans" cxnId="{1DA37952-6BCB-461E-8782-24D78064E73A}">
      <dgm:prSet/>
      <dgm:spPr/>
      <dgm:t>
        <a:bodyPr/>
        <a:lstStyle/>
        <a:p>
          <a:endParaRPr lang="en-US"/>
        </a:p>
      </dgm:t>
    </dgm:pt>
    <dgm:pt modelId="{B8CDBB2A-D7B7-44AE-B5C4-950D53BF6C04}" type="sibTrans" cxnId="{1DA37952-6BCB-461E-8782-24D78064E73A}">
      <dgm:prSet/>
      <dgm:spPr/>
      <dgm:t>
        <a:bodyPr/>
        <a:lstStyle/>
        <a:p>
          <a:endParaRPr lang="en-US"/>
        </a:p>
      </dgm:t>
    </dgm:pt>
    <dgm:pt modelId="{EAD152E7-ADFA-4D45-AD12-0F9962D91F0E}">
      <dgm:prSet custT="1"/>
      <dgm:spPr/>
      <dgm:t>
        <a:bodyPr/>
        <a:lstStyle/>
        <a:p>
          <a:pPr>
            <a:lnSpc>
              <a:spcPct val="100000"/>
            </a:lnSpc>
          </a:pPr>
          <a:r>
            <a:rPr lang="en-SG" sz="2800" dirty="0"/>
            <a:t>They did not believe that things happened randomly.</a:t>
          </a:r>
          <a:endParaRPr lang="en-US" sz="2800" dirty="0"/>
        </a:p>
      </dgm:t>
    </dgm:pt>
    <dgm:pt modelId="{20E9CBD1-EED9-4748-9631-61699C33B32B}" type="parTrans" cxnId="{0D80DB61-C1BF-4324-93D5-F1DB068ED303}">
      <dgm:prSet/>
      <dgm:spPr/>
      <dgm:t>
        <a:bodyPr/>
        <a:lstStyle/>
        <a:p>
          <a:endParaRPr lang="en-US"/>
        </a:p>
      </dgm:t>
    </dgm:pt>
    <dgm:pt modelId="{30B82C92-12CA-4FC6-8164-7B9A5BF1C286}" type="sibTrans" cxnId="{0D80DB61-C1BF-4324-93D5-F1DB068ED303}">
      <dgm:prSet/>
      <dgm:spPr/>
      <dgm:t>
        <a:bodyPr/>
        <a:lstStyle/>
        <a:p>
          <a:endParaRPr lang="en-US"/>
        </a:p>
      </dgm:t>
    </dgm:pt>
    <dgm:pt modelId="{DEFD0773-CF8B-4A5E-892F-5B445BFE3E34}">
      <dgm:prSet custT="1"/>
      <dgm:spPr/>
      <dgm:t>
        <a:bodyPr/>
        <a:lstStyle/>
        <a:p>
          <a:pPr>
            <a:lnSpc>
              <a:spcPct val="100000"/>
            </a:lnSpc>
          </a:pPr>
          <a:r>
            <a:rPr lang="en-SG" sz="2400" dirty="0"/>
            <a:t>God created the universe with intention. The universe reflects a rational pattern that that is discoverable.</a:t>
          </a:r>
          <a:endParaRPr lang="en-US" sz="2400" dirty="0"/>
        </a:p>
      </dgm:t>
    </dgm:pt>
    <dgm:pt modelId="{DDFE1323-E0D8-4E37-8921-5081093AA270}" type="parTrans" cxnId="{4B77707C-2983-4503-98F3-0466CFD3919F}">
      <dgm:prSet/>
      <dgm:spPr/>
      <dgm:t>
        <a:bodyPr/>
        <a:lstStyle/>
        <a:p>
          <a:endParaRPr lang="en-US"/>
        </a:p>
      </dgm:t>
    </dgm:pt>
    <dgm:pt modelId="{F018DC52-6DD1-4400-8448-6085C942E766}" type="sibTrans" cxnId="{4B77707C-2983-4503-98F3-0466CFD3919F}">
      <dgm:prSet/>
      <dgm:spPr/>
      <dgm:t>
        <a:bodyPr/>
        <a:lstStyle/>
        <a:p>
          <a:endParaRPr lang="en-US"/>
        </a:p>
      </dgm:t>
    </dgm:pt>
    <dgm:pt modelId="{1407F36A-F311-4042-ADB7-58760270A549}" type="pres">
      <dgm:prSet presAssocID="{7FDAC611-1A7A-4DA9-9710-144AB8071812}" presName="root" presStyleCnt="0">
        <dgm:presLayoutVars>
          <dgm:dir/>
          <dgm:resizeHandles val="exact"/>
        </dgm:presLayoutVars>
      </dgm:prSet>
      <dgm:spPr/>
    </dgm:pt>
    <dgm:pt modelId="{40DAD038-504E-4B42-B268-FEFD2F21B271}" type="pres">
      <dgm:prSet presAssocID="{4A84932A-867C-48C7-A74E-0CAEF1D84F8C}" presName="compNode" presStyleCnt="0"/>
      <dgm:spPr/>
    </dgm:pt>
    <dgm:pt modelId="{5F2A7C97-DA67-4710-82A0-0188F24BB577}" type="pres">
      <dgm:prSet presAssocID="{4A84932A-867C-48C7-A74E-0CAEF1D84F8C}" presName="bgRect" presStyleLbl="bgShp" presStyleIdx="0" presStyleCnt="3"/>
      <dgm:spPr/>
    </dgm:pt>
    <dgm:pt modelId="{2211F55C-A619-4B0A-8CC3-370A05EB2F56}" type="pres">
      <dgm:prSet presAssocID="{4A84932A-867C-48C7-A74E-0CAEF1D84F8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Brainstorm"/>
        </a:ext>
      </dgm:extLst>
    </dgm:pt>
    <dgm:pt modelId="{581AE78B-7AEE-48F6-858C-5BBBDEAAA663}" type="pres">
      <dgm:prSet presAssocID="{4A84932A-867C-48C7-A74E-0CAEF1D84F8C}" presName="spaceRect" presStyleCnt="0"/>
      <dgm:spPr/>
    </dgm:pt>
    <dgm:pt modelId="{2A7DFB33-7A9B-4638-9DFF-6E06E53008AF}" type="pres">
      <dgm:prSet presAssocID="{4A84932A-867C-48C7-A74E-0CAEF1D84F8C}" presName="parTx" presStyleLbl="revTx" presStyleIdx="0" presStyleCnt="3">
        <dgm:presLayoutVars>
          <dgm:chMax val="0"/>
          <dgm:chPref val="0"/>
        </dgm:presLayoutVars>
      </dgm:prSet>
      <dgm:spPr/>
    </dgm:pt>
    <dgm:pt modelId="{FB271443-F34C-4433-8C1D-D480ADCFADBD}" type="pres">
      <dgm:prSet presAssocID="{B8CDBB2A-D7B7-44AE-B5C4-950D53BF6C04}" presName="sibTrans" presStyleCnt="0"/>
      <dgm:spPr/>
    </dgm:pt>
    <dgm:pt modelId="{C6125C4B-5B60-4FBD-B9CE-52EBCC4A7255}" type="pres">
      <dgm:prSet presAssocID="{EAD152E7-ADFA-4D45-AD12-0F9962D91F0E}" presName="compNode" presStyleCnt="0"/>
      <dgm:spPr/>
    </dgm:pt>
    <dgm:pt modelId="{F23BC43E-4428-4327-97E3-9192B4855662}" type="pres">
      <dgm:prSet presAssocID="{EAD152E7-ADFA-4D45-AD12-0F9962D91F0E}" presName="bgRect" presStyleLbl="bgShp" presStyleIdx="1" presStyleCnt="3"/>
      <dgm:spPr/>
    </dgm:pt>
    <dgm:pt modelId="{953E7C64-BDCB-4D59-943A-E92D49771FA4}" type="pres">
      <dgm:prSet presAssocID="{EAD152E7-ADFA-4D45-AD12-0F9962D91F0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ght Bulb and Pencil"/>
        </a:ext>
      </dgm:extLst>
    </dgm:pt>
    <dgm:pt modelId="{796F0A09-D32B-452F-B14F-AFCCA51607C2}" type="pres">
      <dgm:prSet presAssocID="{EAD152E7-ADFA-4D45-AD12-0F9962D91F0E}" presName="spaceRect" presStyleCnt="0"/>
      <dgm:spPr/>
    </dgm:pt>
    <dgm:pt modelId="{F1FC8B13-B1F7-48C6-928F-30F7B48BEDD3}" type="pres">
      <dgm:prSet presAssocID="{EAD152E7-ADFA-4D45-AD12-0F9962D91F0E}" presName="parTx" presStyleLbl="revTx" presStyleIdx="1" presStyleCnt="3">
        <dgm:presLayoutVars>
          <dgm:chMax val="0"/>
          <dgm:chPref val="0"/>
        </dgm:presLayoutVars>
      </dgm:prSet>
      <dgm:spPr/>
    </dgm:pt>
    <dgm:pt modelId="{61677361-8BBA-42C1-A5AC-E4B72BA9EFE2}" type="pres">
      <dgm:prSet presAssocID="{30B82C92-12CA-4FC6-8164-7B9A5BF1C286}" presName="sibTrans" presStyleCnt="0"/>
      <dgm:spPr/>
    </dgm:pt>
    <dgm:pt modelId="{19FFDF67-2EBA-4D6F-B4A5-C36BF7532424}" type="pres">
      <dgm:prSet presAssocID="{DEFD0773-CF8B-4A5E-892F-5B445BFE3E34}" presName="compNode" presStyleCnt="0"/>
      <dgm:spPr/>
    </dgm:pt>
    <dgm:pt modelId="{F937F9FE-7929-457B-AF60-9E58F55BABB2}" type="pres">
      <dgm:prSet presAssocID="{DEFD0773-CF8B-4A5E-892F-5B445BFE3E34}" presName="bgRect" presStyleLbl="bgShp" presStyleIdx="2" presStyleCnt="3"/>
      <dgm:spPr/>
    </dgm:pt>
    <dgm:pt modelId="{30B46A68-3C28-45F9-A4EF-002177951E26}" type="pres">
      <dgm:prSet presAssocID="{DEFD0773-CF8B-4A5E-892F-5B445BFE3E3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6E28F52F-F0D9-41BA-96D3-43BAE0C4A555}" type="pres">
      <dgm:prSet presAssocID="{DEFD0773-CF8B-4A5E-892F-5B445BFE3E34}" presName="spaceRect" presStyleCnt="0"/>
      <dgm:spPr/>
    </dgm:pt>
    <dgm:pt modelId="{2DD5A1C2-CBC8-469B-B0B1-C8F16B576EFB}" type="pres">
      <dgm:prSet presAssocID="{DEFD0773-CF8B-4A5E-892F-5B445BFE3E34}" presName="parTx" presStyleLbl="revTx" presStyleIdx="2" presStyleCnt="3">
        <dgm:presLayoutVars>
          <dgm:chMax val="0"/>
          <dgm:chPref val="0"/>
        </dgm:presLayoutVars>
      </dgm:prSet>
      <dgm:spPr/>
    </dgm:pt>
  </dgm:ptLst>
  <dgm:cxnLst>
    <dgm:cxn modelId="{8DD53561-E8F7-4F08-984E-847A0B17BE38}" type="presOf" srcId="{EAD152E7-ADFA-4D45-AD12-0F9962D91F0E}" destId="{F1FC8B13-B1F7-48C6-928F-30F7B48BEDD3}" srcOrd="0" destOrd="0" presId="urn:microsoft.com/office/officeart/2018/2/layout/IconVerticalSolidList"/>
    <dgm:cxn modelId="{0D80DB61-C1BF-4324-93D5-F1DB068ED303}" srcId="{7FDAC611-1A7A-4DA9-9710-144AB8071812}" destId="{EAD152E7-ADFA-4D45-AD12-0F9962D91F0E}" srcOrd="1" destOrd="0" parTransId="{20E9CBD1-EED9-4748-9631-61699C33B32B}" sibTransId="{30B82C92-12CA-4FC6-8164-7B9A5BF1C286}"/>
    <dgm:cxn modelId="{1DA37952-6BCB-461E-8782-24D78064E73A}" srcId="{7FDAC611-1A7A-4DA9-9710-144AB8071812}" destId="{4A84932A-867C-48C7-A74E-0CAEF1D84F8C}" srcOrd="0" destOrd="0" parTransId="{D6AF219B-1E75-4198-95E9-1FD18FE4C5D1}" sibTransId="{B8CDBB2A-D7B7-44AE-B5C4-950D53BF6C04}"/>
    <dgm:cxn modelId="{817F9179-2832-4E6A-9CAD-922A8DD795C4}" type="presOf" srcId="{7FDAC611-1A7A-4DA9-9710-144AB8071812}" destId="{1407F36A-F311-4042-ADB7-58760270A549}" srcOrd="0" destOrd="0" presId="urn:microsoft.com/office/officeart/2018/2/layout/IconVerticalSolidList"/>
    <dgm:cxn modelId="{4B77707C-2983-4503-98F3-0466CFD3919F}" srcId="{7FDAC611-1A7A-4DA9-9710-144AB8071812}" destId="{DEFD0773-CF8B-4A5E-892F-5B445BFE3E34}" srcOrd="2" destOrd="0" parTransId="{DDFE1323-E0D8-4E37-8921-5081093AA270}" sibTransId="{F018DC52-6DD1-4400-8448-6085C942E766}"/>
    <dgm:cxn modelId="{2F41C6AE-2954-4D78-8CC6-F1E2BAB2D604}" type="presOf" srcId="{DEFD0773-CF8B-4A5E-892F-5B445BFE3E34}" destId="{2DD5A1C2-CBC8-469B-B0B1-C8F16B576EFB}" srcOrd="0" destOrd="0" presId="urn:microsoft.com/office/officeart/2018/2/layout/IconVerticalSolidList"/>
    <dgm:cxn modelId="{9F42E7FB-735F-47C2-BE20-144A99165341}" type="presOf" srcId="{4A84932A-867C-48C7-A74E-0CAEF1D84F8C}" destId="{2A7DFB33-7A9B-4638-9DFF-6E06E53008AF}" srcOrd="0" destOrd="0" presId="urn:microsoft.com/office/officeart/2018/2/layout/IconVerticalSolidList"/>
    <dgm:cxn modelId="{E4B0C77B-F4E4-436A-B717-323D49C63789}" type="presParOf" srcId="{1407F36A-F311-4042-ADB7-58760270A549}" destId="{40DAD038-504E-4B42-B268-FEFD2F21B271}" srcOrd="0" destOrd="0" presId="urn:microsoft.com/office/officeart/2018/2/layout/IconVerticalSolidList"/>
    <dgm:cxn modelId="{1C93EF92-86D6-4C5B-B020-8A2001144962}" type="presParOf" srcId="{40DAD038-504E-4B42-B268-FEFD2F21B271}" destId="{5F2A7C97-DA67-4710-82A0-0188F24BB577}" srcOrd="0" destOrd="0" presId="urn:microsoft.com/office/officeart/2018/2/layout/IconVerticalSolidList"/>
    <dgm:cxn modelId="{2182A918-DECB-448E-BD94-71B9CBF3AF2E}" type="presParOf" srcId="{40DAD038-504E-4B42-B268-FEFD2F21B271}" destId="{2211F55C-A619-4B0A-8CC3-370A05EB2F56}" srcOrd="1" destOrd="0" presId="urn:microsoft.com/office/officeart/2018/2/layout/IconVerticalSolidList"/>
    <dgm:cxn modelId="{43E5C68E-162B-4192-BFB9-32D73EF4A4F3}" type="presParOf" srcId="{40DAD038-504E-4B42-B268-FEFD2F21B271}" destId="{581AE78B-7AEE-48F6-858C-5BBBDEAAA663}" srcOrd="2" destOrd="0" presId="urn:microsoft.com/office/officeart/2018/2/layout/IconVerticalSolidList"/>
    <dgm:cxn modelId="{0F41D1CB-C4C8-461E-8B4C-8BCBDCC8A388}" type="presParOf" srcId="{40DAD038-504E-4B42-B268-FEFD2F21B271}" destId="{2A7DFB33-7A9B-4638-9DFF-6E06E53008AF}" srcOrd="3" destOrd="0" presId="urn:microsoft.com/office/officeart/2018/2/layout/IconVerticalSolidList"/>
    <dgm:cxn modelId="{6DCD48DB-1498-414C-975D-B4ED5D52AB51}" type="presParOf" srcId="{1407F36A-F311-4042-ADB7-58760270A549}" destId="{FB271443-F34C-4433-8C1D-D480ADCFADBD}" srcOrd="1" destOrd="0" presId="urn:microsoft.com/office/officeart/2018/2/layout/IconVerticalSolidList"/>
    <dgm:cxn modelId="{9E97995E-B629-4DEF-8F36-0571180D4998}" type="presParOf" srcId="{1407F36A-F311-4042-ADB7-58760270A549}" destId="{C6125C4B-5B60-4FBD-B9CE-52EBCC4A7255}" srcOrd="2" destOrd="0" presId="urn:microsoft.com/office/officeart/2018/2/layout/IconVerticalSolidList"/>
    <dgm:cxn modelId="{8326320C-DE09-462C-B6C0-3E6BBC4B491A}" type="presParOf" srcId="{C6125C4B-5B60-4FBD-B9CE-52EBCC4A7255}" destId="{F23BC43E-4428-4327-97E3-9192B4855662}" srcOrd="0" destOrd="0" presId="urn:microsoft.com/office/officeart/2018/2/layout/IconVerticalSolidList"/>
    <dgm:cxn modelId="{18F4F7A1-F848-4D9E-A0B0-ADAB1F72278C}" type="presParOf" srcId="{C6125C4B-5B60-4FBD-B9CE-52EBCC4A7255}" destId="{953E7C64-BDCB-4D59-943A-E92D49771FA4}" srcOrd="1" destOrd="0" presId="urn:microsoft.com/office/officeart/2018/2/layout/IconVerticalSolidList"/>
    <dgm:cxn modelId="{6673C94E-40F0-43DF-B6BE-80A8444EC72D}" type="presParOf" srcId="{C6125C4B-5B60-4FBD-B9CE-52EBCC4A7255}" destId="{796F0A09-D32B-452F-B14F-AFCCA51607C2}" srcOrd="2" destOrd="0" presId="urn:microsoft.com/office/officeart/2018/2/layout/IconVerticalSolidList"/>
    <dgm:cxn modelId="{19EFDD27-A5CF-41E3-93D5-5A90BBEC8F5D}" type="presParOf" srcId="{C6125C4B-5B60-4FBD-B9CE-52EBCC4A7255}" destId="{F1FC8B13-B1F7-48C6-928F-30F7B48BEDD3}" srcOrd="3" destOrd="0" presId="urn:microsoft.com/office/officeart/2018/2/layout/IconVerticalSolidList"/>
    <dgm:cxn modelId="{3D029539-92F8-4BA8-AA1B-2742F8B3F24F}" type="presParOf" srcId="{1407F36A-F311-4042-ADB7-58760270A549}" destId="{61677361-8BBA-42C1-A5AC-E4B72BA9EFE2}" srcOrd="3" destOrd="0" presId="urn:microsoft.com/office/officeart/2018/2/layout/IconVerticalSolidList"/>
    <dgm:cxn modelId="{D2C71E9A-A885-457E-BF3C-AF6AF7F59A6D}" type="presParOf" srcId="{1407F36A-F311-4042-ADB7-58760270A549}" destId="{19FFDF67-2EBA-4D6F-B4A5-C36BF7532424}" srcOrd="4" destOrd="0" presId="urn:microsoft.com/office/officeart/2018/2/layout/IconVerticalSolidList"/>
    <dgm:cxn modelId="{E83E4E35-E155-4EFD-A603-3084C0B6FB99}" type="presParOf" srcId="{19FFDF67-2EBA-4D6F-B4A5-C36BF7532424}" destId="{F937F9FE-7929-457B-AF60-9E58F55BABB2}" srcOrd="0" destOrd="0" presId="urn:microsoft.com/office/officeart/2018/2/layout/IconVerticalSolidList"/>
    <dgm:cxn modelId="{38671D1F-CD76-480F-BDF0-A5251AC219DD}" type="presParOf" srcId="{19FFDF67-2EBA-4D6F-B4A5-C36BF7532424}" destId="{30B46A68-3C28-45F9-A4EF-002177951E26}" srcOrd="1" destOrd="0" presId="urn:microsoft.com/office/officeart/2018/2/layout/IconVerticalSolidList"/>
    <dgm:cxn modelId="{2B460F06-A02F-441D-AE72-98700672AB7A}" type="presParOf" srcId="{19FFDF67-2EBA-4D6F-B4A5-C36BF7532424}" destId="{6E28F52F-F0D9-41BA-96D3-43BAE0C4A555}" srcOrd="2" destOrd="0" presId="urn:microsoft.com/office/officeart/2018/2/layout/IconVerticalSolidList"/>
    <dgm:cxn modelId="{ED6BE084-22CB-448B-BEE7-83E67460C1DE}" type="presParOf" srcId="{19FFDF67-2EBA-4D6F-B4A5-C36BF7532424}" destId="{2DD5A1C2-CBC8-469B-B0B1-C8F16B576EF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F68D4D-11C4-4629-BA3B-5AE03B9AF7B0}"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1DB00613-8D54-4920-BA2A-D7E9A380AED9}">
      <dgm:prSet/>
      <dgm:spPr/>
      <dgm:t>
        <a:bodyPr/>
        <a:lstStyle/>
        <a:p>
          <a:r>
            <a:rPr lang="en-SG" dirty="0"/>
            <a:t>The fall damaged humanity’s intellectual capacities. </a:t>
          </a:r>
          <a:endParaRPr lang="en-US" dirty="0"/>
        </a:p>
      </dgm:t>
    </dgm:pt>
    <dgm:pt modelId="{BB238B78-6EC6-44E2-B99E-9D48A6EBE56A}" type="parTrans" cxnId="{BB45DDA5-9AF6-4787-8AAC-A32CDECC0767}">
      <dgm:prSet/>
      <dgm:spPr/>
      <dgm:t>
        <a:bodyPr/>
        <a:lstStyle/>
        <a:p>
          <a:endParaRPr lang="en-US"/>
        </a:p>
      </dgm:t>
    </dgm:pt>
    <dgm:pt modelId="{4ACCF040-BB38-495D-B1E5-EEF5967E78A9}" type="sibTrans" cxnId="{BB45DDA5-9AF6-4787-8AAC-A32CDECC0767}">
      <dgm:prSet/>
      <dgm:spPr/>
      <dgm:t>
        <a:bodyPr/>
        <a:lstStyle/>
        <a:p>
          <a:endParaRPr lang="en-US"/>
        </a:p>
      </dgm:t>
    </dgm:pt>
    <dgm:pt modelId="{8F7E05F6-8F43-4BE9-9D14-18D904A9BA06}">
      <dgm:prSet/>
      <dgm:spPr>
        <a:solidFill>
          <a:schemeClr val="tx2"/>
        </a:solidFill>
      </dgm:spPr>
      <dgm:t>
        <a:bodyPr/>
        <a:lstStyle/>
        <a:p>
          <a:r>
            <a:rPr lang="en-SG" dirty="0"/>
            <a:t>Science could restore to humanity some knowledge of the world that had been lost because of the fall so that they could once again obey God’s command to rule over the earth (Gen. 1:28)</a:t>
          </a:r>
          <a:endParaRPr lang="en-US" dirty="0"/>
        </a:p>
      </dgm:t>
    </dgm:pt>
    <dgm:pt modelId="{C16F0FB5-225C-4B52-A702-35F2BFC05EEC}" type="parTrans" cxnId="{A998D40D-75C0-4AE4-ACB1-10653D58295D}">
      <dgm:prSet/>
      <dgm:spPr/>
      <dgm:t>
        <a:bodyPr/>
        <a:lstStyle/>
        <a:p>
          <a:endParaRPr lang="en-US"/>
        </a:p>
      </dgm:t>
    </dgm:pt>
    <dgm:pt modelId="{15E6DF4F-FCD0-46EE-87C8-D373FB008AF8}" type="sibTrans" cxnId="{A998D40D-75C0-4AE4-ACB1-10653D58295D}">
      <dgm:prSet/>
      <dgm:spPr/>
      <dgm:t>
        <a:bodyPr/>
        <a:lstStyle/>
        <a:p>
          <a:endParaRPr lang="en-US"/>
        </a:p>
      </dgm:t>
    </dgm:pt>
    <dgm:pt modelId="{729C2B4D-626F-4451-9B8F-E756120FC72A}" type="pres">
      <dgm:prSet presAssocID="{12F68D4D-11C4-4629-BA3B-5AE03B9AF7B0}" presName="Name0" presStyleCnt="0">
        <dgm:presLayoutVars>
          <dgm:dir/>
          <dgm:animLvl val="lvl"/>
          <dgm:resizeHandles val="exact"/>
        </dgm:presLayoutVars>
      </dgm:prSet>
      <dgm:spPr/>
    </dgm:pt>
    <dgm:pt modelId="{B2254790-0668-4C70-B5C7-5507353528CA}" type="pres">
      <dgm:prSet presAssocID="{8F7E05F6-8F43-4BE9-9D14-18D904A9BA06}" presName="boxAndChildren" presStyleCnt="0"/>
      <dgm:spPr/>
    </dgm:pt>
    <dgm:pt modelId="{FCED92D4-A9DD-4372-9D07-0B0E816CB94E}" type="pres">
      <dgm:prSet presAssocID="{8F7E05F6-8F43-4BE9-9D14-18D904A9BA06}" presName="parentTextBox" presStyleLbl="node1" presStyleIdx="0" presStyleCnt="2" custScaleY="202428"/>
      <dgm:spPr/>
    </dgm:pt>
    <dgm:pt modelId="{A37A6F28-C6F6-485E-8D4E-D04B5566E4DF}" type="pres">
      <dgm:prSet presAssocID="{4ACCF040-BB38-495D-B1E5-EEF5967E78A9}" presName="sp" presStyleCnt="0"/>
      <dgm:spPr/>
    </dgm:pt>
    <dgm:pt modelId="{DD042B6F-9DF2-473B-9B88-AC9473B7BFCF}" type="pres">
      <dgm:prSet presAssocID="{1DB00613-8D54-4920-BA2A-D7E9A380AED9}" presName="arrowAndChildren" presStyleCnt="0"/>
      <dgm:spPr/>
    </dgm:pt>
    <dgm:pt modelId="{67AF463F-C441-4280-BF1C-05E21709F995}" type="pres">
      <dgm:prSet presAssocID="{1DB00613-8D54-4920-BA2A-D7E9A380AED9}" presName="parentTextArrow" presStyleLbl="node1" presStyleIdx="1" presStyleCnt="2"/>
      <dgm:spPr/>
    </dgm:pt>
  </dgm:ptLst>
  <dgm:cxnLst>
    <dgm:cxn modelId="{A998D40D-75C0-4AE4-ACB1-10653D58295D}" srcId="{12F68D4D-11C4-4629-BA3B-5AE03B9AF7B0}" destId="{8F7E05F6-8F43-4BE9-9D14-18D904A9BA06}" srcOrd="1" destOrd="0" parTransId="{C16F0FB5-225C-4B52-A702-35F2BFC05EEC}" sibTransId="{15E6DF4F-FCD0-46EE-87C8-D373FB008AF8}"/>
    <dgm:cxn modelId="{A9C6283F-76C2-41D0-A94D-B446B366C3C8}" type="presOf" srcId="{12F68D4D-11C4-4629-BA3B-5AE03B9AF7B0}" destId="{729C2B4D-626F-4451-9B8F-E756120FC72A}" srcOrd="0" destOrd="0" presId="urn:microsoft.com/office/officeart/2005/8/layout/process4"/>
    <dgm:cxn modelId="{A8B33448-3332-4505-A8C7-F91F1DAB7917}" type="presOf" srcId="{8F7E05F6-8F43-4BE9-9D14-18D904A9BA06}" destId="{FCED92D4-A9DD-4372-9D07-0B0E816CB94E}" srcOrd="0" destOrd="0" presId="urn:microsoft.com/office/officeart/2005/8/layout/process4"/>
    <dgm:cxn modelId="{BB45DDA5-9AF6-4787-8AAC-A32CDECC0767}" srcId="{12F68D4D-11C4-4629-BA3B-5AE03B9AF7B0}" destId="{1DB00613-8D54-4920-BA2A-D7E9A380AED9}" srcOrd="0" destOrd="0" parTransId="{BB238B78-6EC6-44E2-B99E-9D48A6EBE56A}" sibTransId="{4ACCF040-BB38-495D-B1E5-EEF5967E78A9}"/>
    <dgm:cxn modelId="{F9C4ABD5-2B36-4238-9695-22C192147834}" type="presOf" srcId="{1DB00613-8D54-4920-BA2A-D7E9A380AED9}" destId="{67AF463F-C441-4280-BF1C-05E21709F995}" srcOrd="0" destOrd="0" presId="urn:microsoft.com/office/officeart/2005/8/layout/process4"/>
    <dgm:cxn modelId="{98107827-971B-49A8-923A-26E7856BAD8A}" type="presParOf" srcId="{729C2B4D-626F-4451-9B8F-E756120FC72A}" destId="{B2254790-0668-4C70-B5C7-5507353528CA}" srcOrd="0" destOrd="0" presId="urn:microsoft.com/office/officeart/2005/8/layout/process4"/>
    <dgm:cxn modelId="{BF9F1331-421C-4849-A85D-488FF300E15B}" type="presParOf" srcId="{B2254790-0668-4C70-B5C7-5507353528CA}" destId="{FCED92D4-A9DD-4372-9D07-0B0E816CB94E}" srcOrd="0" destOrd="0" presId="urn:microsoft.com/office/officeart/2005/8/layout/process4"/>
    <dgm:cxn modelId="{438DC0DB-457D-4B62-B01B-CE336FEA1176}" type="presParOf" srcId="{729C2B4D-626F-4451-9B8F-E756120FC72A}" destId="{A37A6F28-C6F6-485E-8D4E-D04B5566E4DF}" srcOrd="1" destOrd="0" presId="urn:microsoft.com/office/officeart/2005/8/layout/process4"/>
    <dgm:cxn modelId="{5C37A535-25B0-4F2F-BE62-D31DBD28B1A1}" type="presParOf" srcId="{729C2B4D-626F-4451-9B8F-E756120FC72A}" destId="{DD042B6F-9DF2-473B-9B88-AC9473B7BFCF}" srcOrd="2" destOrd="0" presId="urn:microsoft.com/office/officeart/2005/8/layout/process4"/>
    <dgm:cxn modelId="{FF9B3AA7-91AC-4C3A-A0FF-F53D6593D7A5}" type="presParOf" srcId="{DD042B6F-9DF2-473B-9B88-AC9473B7BFCF}" destId="{67AF463F-C441-4280-BF1C-05E21709F99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929D15-B742-4787-B2A0-3F9F45CD9B4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44C3424-894E-4F18-984B-7A7E0ACFF9EE}">
      <dgm:prSet custT="1"/>
      <dgm:spPr/>
      <dgm:t>
        <a:bodyPr/>
        <a:lstStyle/>
        <a:p>
          <a:r>
            <a:rPr lang="en-SG" sz="2800" b="1" dirty="0"/>
            <a:t>Science and faith were buddies </a:t>
          </a:r>
          <a:endParaRPr lang="en-US" sz="2800" b="1" dirty="0"/>
        </a:p>
      </dgm:t>
    </dgm:pt>
    <dgm:pt modelId="{06C9AA91-459D-4988-82CD-F93D11137EE8}" type="parTrans" cxnId="{8B838077-C4B9-46AB-B272-59583944C6B0}">
      <dgm:prSet/>
      <dgm:spPr/>
      <dgm:t>
        <a:bodyPr/>
        <a:lstStyle/>
        <a:p>
          <a:endParaRPr lang="en-US"/>
        </a:p>
      </dgm:t>
    </dgm:pt>
    <dgm:pt modelId="{FE9624C1-93BC-46EF-A89F-38D10DA1AFC1}" type="sibTrans" cxnId="{8B838077-C4B9-46AB-B272-59583944C6B0}">
      <dgm:prSet/>
      <dgm:spPr/>
      <dgm:t>
        <a:bodyPr/>
        <a:lstStyle/>
        <a:p>
          <a:endParaRPr lang="en-US"/>
        </a:p>
      </dgm:t>
    </dgm:pt>
    <dgm:pt modelId="{E330C7BB-DD56-4D1C-988B-37AC087EE7EA}">
      <dgm:prSet custT="1"/>
      <dgm:spPr/>
      <dgm:t>
        <a:bodyPr/>
        <a:lstStyle/>
        <a:p>
          <a:r>
            <a:rPr lang="en-SG" sz="2400" b="1" dirty="0"/>
            <a:t>The literal reading of Scripture became more popular. Scripture and science now overlapped and could disprove one another</a:t>
          </a:r>
          <a:endParaRPr lang="en-US" sz="2400" dirty="0"/>
        </a:p>
      </dgm:t>
    </dgm:pt>
    <dgm:pt modelId="{9A3B19E2-E6E5-4EC7-9EEF-CC38F482CB08}" type="parTrans" cxnId="{E6B1A0C7-0DAC-496B-8257-BAC485F26ED3}">
      <dgm:prSet/>
      <dgm:spPr/>
      <dgm:t>
        <a:bodyPr/>
        <a:lstStyle/>
        <a:p>
          <a:endParaRPr lang="en-US"/>
        </a:p>
      </dgm:t>
    </dgm:pt>
    <dgm:pt modelId="{88A3172A-2D31-4F78-A6E4-DC6D8FB75BA9}" type="sibTrans" cxnId="{E6B1A0C7-0DAC-496B-8257-BAC485F26ED3}">
      <dgm:prSet/>
      <dgm:spPr/>
      <dgm:t>
        <a:bodyPr/>
        <a:lstStyle/>
        <a:p>
          <a:endParaRPr lang="en-US"/>
        </a:p>
      </dgm:t>
    </dgm:pt>
    <dgm:pt modelId="{143A9509-E88C-477E-B2C3-B8646DBB559E}">
      <dgm:prSet custT="1"/>
      <dgm:spPr/>
      <dgm:t>
        <a:bodyPr/>
        <a:lstStyle/>
        <a:p>
          <a:r>
            <a:rPr lang="en-SG" sz="2400" b="1" dirty="0"/>
            <a:t>People assume that science disproves faith</a:t>
          </a:r>
          <a:r>
            <a:rPr lang="en-SG" sz="4700" b="1" dirty="0"/>
            <a:t>  </a:t>
          </a:r>
          <a:endParaRPr lang="en-US" sz="4700" b="1" dirty="0"/>
        </a:p>
      </dgm:t>
    </dgm:pt>
    <dgm:pt modelId="{C48FAD1A-B727-4471-968C-0FBF1CBBF6C5}" type="parTrans" cxnId="{EDCFE22C-DDB3-4A70-B56D-3BADABA660D0}">
      <dgm:prSet/>
      <dgm:spPr/>
      <dgm:t>
        <a:bodyPr/>
        <a:lstStyle/>
        <a:p>
          <a:endParaRPr lang="en-US"/>
        </a:p>
      </dgm:t>
    </dgm:pt>
    <dgm:pt modelId="{24E80D98-83AD-4DD8-ABAA-4B2C6A1BDDA7}" type="sibTrans" cxnId="{EDCFE22C-DDB3-4A70-B56D-3BADABA660D0}">
      <dgm:prSet/>
      <dgm:spPr/>
      <dgm:t>
        <a:bodyPr/>
        <a:lstStyle/>
        <a:p>
          <a:endParaRPr lang="en-US"/>
        </a:p>
      </dgm:t>
    </dgm:pt>
    <dgm:pt modelId="{CD0F3404-2ACB-456A-9BF8-DB73D8C873B4}" type="pres">
      <dgm:prSet presAssocID="{2F929D15-B742-4787-B2A0-3F9F45CD9B40}" presName="linear" presStyleCnt="0">
        <dgm:presLayoutVars>
          <dgm:animLvl val="lvl"/>
          <dgm:resizeHandles val="exact"/>
        </dgm:presLayoutVars>
      </dgm:prSet>
      <dgm:spPr/>
    </dgm:pt>
    <dgm:pt modelId="{71A4D6C4-C6C7-4218-A474-82E80B020CF0}" type="pres">
      <dgm:prSet presAssocID="{944C3424-894E-4F18-984B-7A7E0ACFF9EE}" presName="parentText" presStyleLbl="node1" presStyleIdx="0" presStyleCnt="3" custScaleX="88365" custScaleY="112081" custLinFactY="-1013" custLinFactNeighborX="0" custLinFactNeighborY="-100000">
        <dgm:presLayoutVars>
          <dgm:chMax val="0"/>
          <dgm:bulletEnabled val="1"/>
        </dgm:presLayoutVars>
      </dgm:prSet>
      <dgm:spPr/>
    </dgm:pt>
    <dgm:pt modelId="{D2F0A222-22DA-403E-A8F2-5E9F1228369E}" type="pres">
      <dgm:prSet presAssocID="{FE9624C1-93BC-46EF-A89F-38D10DA1AFC1}" presName="spacer" presStyleCnt="0"/>
      <dgm:spPr/>
    </dgm:pt>
    <dgm:pt modelId="{0406D478-C827-4AFE-9977-943AD32EAFB9}" type="pres">
      <dgm:prSet presAssocID="{E330C7BB-DD56-4D1C-988B-37AC087EE7EA}" presName="parentText" presStyleLbl="node1" presStyleIdx="1" presStyleCnt="3" custScaleY="154600">
        <dgm:presLayoutVars>
          <dgm:chMax val="0"/>
          <dgm:bulletEnabled val="1"/>
        </dgm:presLayoutVars>
      </dgm:prSet>
      <dgm:spPr/>
    </dgm:pt>
    <dgm:pt modelId="{8754F921-172B-4C6F-B506-74CDB9B157E2}" type="pres">
      <dgm:prSet presAssocID="{88A3172A-2D31-4F78-A6E4-DC6D8FB75BA9}" presName="spacer" presStyleCnt="0"/>
      <dgm:spPr/>
    </dgm:pt>
    <dgm:pt modelId="{E8D1D9F9-A071-4262-8428-F70E84200744}" type="pres">
      <dgm:prSet presAssocID="{143A9509-E88C-477E-B2C3-B8646DBB559E}" presName="parentText" presStyleLbl="node1" presStyleIdx="2" presStyleCnt="3" custScaleX="88365" custScaleY="122071">
        <dgm:presLayoutVars>
          <dgm:chMax val="0"/>
          <dgm:bulletEnabled val="1"/>
        </dgm:presLayoutVars>
      </dgm:prSet>
      <dgm:spPr/>
    </dgm:pt>
  </dgm:ptLst>
  <dgm:cxnLst>
    <dgm:cxn modelId="{EDCFE22C-DDB3-4A70-B56D-3BADABA660D0}" srcId="{2F929D15-B742-4787-B2A0-3F9F45CD9B40}" destId="{143A9509-E88C-477E-B2C3-B8646DBB559E}" srcOrd="2" destOrd="0" parTransId="{C48FAD1A-B727-4471-968C-0FBF1CBBF6C5}" sibTransId="{24E80D98-83AD-4DD8-ABAA-4B2C6A1BDDA7}"/>
    <dgm:cxn modelId="{10BEE732-03FC-4606-AF8E-6F9270300D52}" type="presOf" srcId="{2F929D15-B742-4787-B2A0-3F9F45CD9B40}" destId="{CD0F3404-2ACB-456A-9BF8-DB73D8C873B4}" srcOrd="0" destOrd="0" presId="urn:microsoft.com/office/officeart/2005/8/layout/vList2"/>
    <dgm:cxn modelId="{8B838077-C4B9-46AB-B272-59583944C6B0}" srcId="{2F929D15-B742-4787-B2A0-3F9F45CD9B40}" destId="{944C3424-894E-4F18-984B-7A7E0ACFF9EE}" srcOrd="0" destOrd="0" parTransId="{06C9AA91-459D-4988-82CD-F93D11137EE8}" sibTransId="{FE9624C1-93BC-46EF-A89F-38D10DA1AFC1}"/>
    <dgm:cxn modelId="{47280D8B-CAAA-4821-9D07-08C53818D0F4}" type="presOf" srcId="{E330C7BB-DD56-4D1C-988B-37AC087EE7EA}" destId="{0406D478-C827-4AFE-9977-943AD32EAFB9}" srcOrd="0" destOrd="0" presId="urn:microsoft.com/office/officeart/2005/8/layout/vList2"/>
    <dgm:cxn modelId="{E6B1A0C7-0DAC-496B-8257-BAC485F26ED3}" srcId="{2F929D15-B742-4787-B2A0-3F9F45CD9B40}" destId="{E330C7BB-DD56-4D1C-988B-37AC087EE7EA}" srcOrd="1" destOrd="0" parTransId="{9A3B19E2-E6E5-4EC7-9EEF-CC38F482CB08}" sibTransId="{88A3172A-2D31-4F78-A6E4-DC6D8FB75BA9}"/>
    <dgm:cxn modelId="{097EE9D3-7EB3-40B9-9A94-6C4A4488283D}" type="presOf" srcId="{143A9509-E88C-477E-B2C3-B8646DBB559E}" destId="{E8D1D9F9-A071-4262-8428-F70E84200744}" srcOrd="0" destOrd="0" presId="urn:microsoft.com/office/officeart/2005/8/layout/vList2"/>
    <dgm:cxn modelId="{01D094E6-01B2-4629-85E1-16590781744A}" type="presOf" srcId="{944C3424-894E-4F18-984B-7A7E0ACFF9EE}" destId="{71A4D6C4-C6C7-4218-A474-82E80B020CF0}" srcOrd="0" destOrd="0" presId="urn:microsoft.com/office/officeart/2005/8/layout/vList2"/>
    <dgm:cxn modelId="{F7431869-2DAB-4823-8D2C-8008B9523B1E}" type="presParOf" srcId="{CD0F3404-2ACB-456A-9BF8-DB73D8C873B4}" destId="{71A4D6C4-C6C7-4218-A474-82E80B020CF0}" srcOrd="0" destOrd="0" presId="urn:microsoft.com/office/officeart/2005/8/layout/vList2"/>
    <dgm:cxn modelId="{BEF20425-ED20-4A67-8D39-DD7D31FFE600}" type="presParOf" srcId="{CD0F3404-2ACB-456A-9BF8-DB73D8C873B4}" destId="{D2F0A222-22DA-403E-A8F2-5E9F1228369E}" srcOrd="1" destOrd="0" presId="urn:microsoft.com/office/officeart/2005/8/layout/vList2"/>
    <dgm:cxn modelId="{7817EF18-9DCB-4BAC-976B-2828ABCE23A5}" type="presParOf" srcId="{CD0F3404-2ACB-456A-9BF8-DB73D8C873B4}" destId="{0406D478-C827-4AFE-9977-943AD32EAFB9}" srcOrd="2" destOrd="0" presId="urn:microsoft.com/office/officeart/2005/8/layout/vList2"/>
    <dgm:cxn modelId="{33DEF9BE-BDB9-4098-B9E1-9EE2506D9C6D}" type="presParOf" srcId="{CD0F3404-2ACB-456A-9BF8-DB73D8C873B4}" destId="{8754F921-172B-4C6F-B506-74CDB9B157E2}" srcOrd="3" destOrd="0" presId="urn:microsoft.com/office/officeart/2005/8/layout/vList2"/>
    <dgm:cxn modelId="{49EDAA71-C025-436A-A9DD-6EC0727EDA25}" type="presParOf" srcId="{CD0F3404-2ACB-456A-9BF8-DB73D8C873B4}" destId="{E8D1D9F9-A071-4262-8428-F70E8420074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605853-99E9-4CB0-A6F8-BA6640170DBF}" type="doc">
      <dgm:prSet loTypeId="urn:microsoft.com/office/officeart/2005/8/layout/vList2" loCatId="list" qsTypeId="urn:microsoft.com/office/officeart/2005/8/quickstyle/simple2" qsCatId="simple" csTypeId="urn:microsoft.com/office/officeart/2005/8/colors/accent5_2" csCatId="accent5" phldr="1"/>
      <dgm:spPr/>
      <dgm:t>
        <a:bodyPr/>
        <a:lstStyle/>
        <a:p>
          <a:endParaRPr lang="en-US"/>
        </a:p>
      </dgm:t>
    </dgm:pt>
    <dgm:pt modelId="{4FBB23AA-9A82-4843-90AC-AC2EBCD956E4}">
      <dgm:prSet/>
      <dgm:spPr/>
      <dgm:t>
        <a:bodyPr/>
        <a:lstStyle/>
        <a:p>
          <a:r>
            <a:rPr lang="en-SG" dirty="0"/>
            <a:t>(1) Science is limited to the physical world </a:t>
          </a:r>
          <a:endParaRPr lang="en-US" dirty="0"/>
        </a:p>
      </dgm:t>
    </dgm:pt>
    <dgm:pt modelId="{3A14B47B-A49E-44D6-9199-CC6870A4FBB3}" type="parTrans" cxnId="{33FB49CF-C373-458F-941F-1126AD078947}">
      <dgm:prSet/>
      <dgm:spPr/>
      <dgm:t>
        <a:bodyPr/>
        <a:lstStyle/>
        <a:p>
          <a:endParaRPr lang="en-US"/>
        </a:p>
      </dgm:t>
    </dgm:pt>
    <dgm:pt modelId="{C641477A-33C9-4A6B-9C4C-91EAD6559F36}" type="sibTrans" cxnId="{33FB49CF-C373-458F-941F-1126AD078947}">
      <dgm:prSet/>
      <dgm:spPr/>
      <dgm:t>
        <a:bodyPr/>
        <a:lstStyle/>
        <a:p>
          <a:endParaRPr lang="en-US"/>
        </a:p>
      </dgm:t>
    </dgm:pt>
    <dgm:pt modelId="{5CB95A5A-EE40-4C5D-A293-53216702DB6C}">
      <dgm:prSet/>
      <dgm:spPr/>
      <dgm:t>
        <a:bodyPr/>
        <a:lstStyle/>
        <a:p>
          <a:r>
            <a:rPr lang="en-SG" dirty="0"/>
            <a:t>(2) Faith pertains to things beyond the physical world</a:t>
          </a:r>
          <a:endParaRPr lang="en-US" dirty="0"/>
        </a:p>
      </dgm:t>
    </dgm:pt>
    <dgm:pt modelId="{2FAD059B-0476-41D6-A783-DA71F9B2DBC1}" type="parTrans" cxnId="{335D5736-E146-4F59-8983-26886AD94928}">
      <dgm:prSet/>
      <dgm:spPr/>
      <dgm:t>
        <a:bodyPr/>
        <a:lstStyle/>
        <a:p>
          <a:endParaRPr lang="en-US"/>
        </a:p>
      </dgm:t>
    </dgm:pt>
    <dgm:pt modelId="{854ABD2B-C970-4727-8365-353ECA61C814}" type="sibTrans" cxnId="{335D5736-E146-4F59-8983-26886AD94928}">
      <dgm:prSet/>
      <dgm:spPr/>
      <dgm:t>
        <a:bodyPr/>
        <a:lstStyle/>
        <a:p>
          <a:endParaRPr lang="en-US"/>
        </a:p>
      </dgm:t>
    </dgm:pt>
    <dgm:pt modelId="{1C129EB6-E65B-4A48-AF45-F868F3809B61}">
      <dgm:prSet/>
      <dgm:spPr/>
      <dgm:t>
        <a:bodyPr/>
        <a:lstStyle/>
        <a:p>
          <a:r>
            <a:rPr lang="en-SG" b="0" dirty="0"/>
            <a:t>Therefore, science can neither confirm nor deny the reality of faith</a:t>
          </a:r>
          <a:endParaRPr lang="en-US" b="0" dirty="0"/>
        </a:p>
      </dgm:t>
    </dgm:pt>
    <dgm:pt modelId="{BAD106E9-044A-4BA6-BFAE-A8B246406C6E}" type="parTrans" cxnId="{132570C7-E0A0-419C-A6BB-258D5EEA6D68}">
      <dgm:prSet/>
      <dgm:spPr/>
      <dgm:t>
        <a:bodyPr/>
        <a:lstStyle/>
        <a:p>
          <a:endParaRPr lang="en-US"/>
        </a:p>
      </dgm:t>
    </dgm:pt>
    <dgm:pt modelId="{83F3F213-679C-4D92-AC5F-6F9370802F29}" type="sibTrans" cxnId="{132570C7-E0A0-419C-A6BB-258D5EEA6D68}">
      <dgm:prSet/>
      <dgm:spPr/>
      <dgm:t>
        <a:bodyPr/>
        <a:lstStyle/>
        <a:p>
          <a:endParaRPr lang="en-US"/>
        </a:p>
      </dgm:t>
    </dgm:pt>
    <dgm:pt modelId="{DE6C2248-231C-43B6-8624-806C5B42C93C}" type="pres">
      <dgm:prSet presAssocID="{1D605853-99E9-4CB0-A6F8-BA6640170DBF}" presName="linear" presStyleCnt="0">
        <dgm:presLayoutVars>
          <dgm:animLvl val="lvl"/>
          <dgm:resizeHandles val="exact"/>
        </dgm:presLayoutVars>
      </dgm:prSet>
      <dgm:spPr/>
    </dgm:pt>
    <dgm:pt modelId="{9D9ED12B-E058-49F8-A01C-F394255A314B}" type="pres">
      <dgm:prSet presAssocID="{4FBB23AA-9A82-4843-90AC-AC2EBCD956E4}" presName="parentText" presStyleLbl="node1" presStyleIdx="0" presStyleCnt="3">
        <dgm:presLayoutVars>
          <dgm:chMax val="0"/>
          <dgm:bulletEnabled val="1"/>
        </dgm:presLayoutVars>
      </dgm:prSet>
      <dgm:spPr/>
    </dgm:pt>
    <dgm:pt modelId="{69F8FA89-62A9-4968-99BA-F928D190D33B}" type="pres">
      <dgm:prSet presAssocID="{C641477A-33C9-4A6B-9C4C-91EAD6559F36}" presName="spacer" presStyleCnt="0"/>
      <dgm:spPr/>
    </dgm:pt>
    <dgm:pt modelId="{9996B357-3E51-4977-8BC4-1483A0CCC070}" type="pres">
      <dgm:prSet presAssocID="{5CB95A5A-EE40-4C5D-A293-53216702DB6C}" presName="parentText" presStyleLbl="node1" presStyleIdx="1" presStyleCnt="3">
        <dgm:presLayoutVars>
          <dgm:chMax val="0"/>
          <dgm:bulletEnabled val="1"/>
        </dgm:presLayoutVars>
      </dgm:prSet>
      <dgm:spPr/>
    </dgm:pt>
    <dgm:pt modelId="{725B9FE7-B325-4C56-B11B-81ADC3114F80}" type="pres">
      <dgm:prSet presAssocID="{854ABD2B-C970-4727-8365-353ECA61C814}" presName="spacer" presStyleCnt="0"/>
      <dgm:spPr/>
    </dgm:pt>
    <dgm:pt modelId="{A0DFC3F3-FC93-4A1C-BEDA-91A6B70EDECD}" type="pres">
      <dgm:prSet presAssocID="{1C129EB6-E65B-4A48-AF45-F868F3809B61}" presName="parentText" presStyleLbl="node1" presStyleIdx="2" presStyleCnt="3">
        <dgm:presLayoutVars>
          <dgm:chMax val="0"/>
          <dgm:bulletEnabled val="1"/>
        </dgm:presLayoutVars>
      </dgm:prSet>
      <dgm:spPr/>
    </dgm:pt>
  </dgm:ptLst>
  <dgm:cxnLst>
    <dgm:cxn modelId="{249AFC21-E581-48C2-BC99-81E2CEFA1831}" type="presOf" srcId="{1C129EB6-E65B-4A48-AF45-F868F3809B61}" destId="{A0DFC3F3-FC93-4A1C-BEDA-91A6B70EDECD}" srcOrd="0" destOrd="0" presId="urn:microsoft.com/office/officeart/2005/8/layout/vList2"/>
    <dgm:cxn modelId="{335D5736-E146-4F59-8983-26886AD94928}" srcId="{1D605853-99E9-4CB0-A6F8-BA6640170DBF}" destId="{5CB95A5A-EE40-4C5D-A293-53216702DB6C}" srcOrd="1" destOrd="0" parTransId="{2FAD059B-0476-41D6-A783-DA71F9B2DBC1}" sibTransId="{854ABD2B-C970-4727-8365-353ECA61C814}"/>
    <dgm:cxn modelId="{7E9FF06B-AD9A-42A8-AA99-E1CC6F3F7CE5}" type="presOf" srcId="{1D605853-99E9-4CB0-A6F8-BA6640170DBF}" destId="{DE6C2248-231C-43B6-8624-806C5B42C93C}" srcOrd="0" destOrd="0" presId="urn:microsoft.com/office/officeart/2005/8/layout/vList2"/>
    <dgm:cxn modelId="{8F8B35B1-13F9-4B3B-A648-37F0989954FA}" type="presOf" srcId="{4FBB23AA-9A82-4843-90AC-AC2EBCD956E4}" destId="{9D9ED12B-E058-49F8-A01C-F394255A314B}" srcOrd="0" destOrd="0" presId="urn:microsoft.com/office/officeart/2005/8/layout/vList2"/>
    <dgm:cxn modelId="{132570C7-E0A0-419C-A6BB-258D5EEA6D68}" srcId="{1D605853-99E9-4CB0-A6F8-BA6640170DBF}" destId="{1C129EB6-E65B-4A48-AF45-F868F3809B61}" srcOrd="2" destOrd="0" parTransId="{BAD106E9-044A-4BA6-BFAE-A8B246406C6E}" sibTransId="{83F3F213-679C-4D92-AC5F-6F9370802F29}"/>
    <dgm:cxn modelId="{33FB49CF-C373-458F-941F-1126AD078947}" srcId="{1D605853-99E9-4CB0-A6F8-BA6640170DBF}" destId="{4FBB23AA-9A82-4843-90AC-AC2EBCD956E4}" srcOrd="0" destOrd="0" parTransId="{3A14B47B-A49E-44D6-9199-CC6870A4FBB3}" sibTransId="{C641477A-33C9-4A6B-9C4C-91EAD6559F36}"/>
    <dgm:cxn modelId="{DAE72EE4-A19C-4370-8BD1-BD3B17AF26E3}" type="presOf" srcId="{5CB95A5A-EE40-4C5D-A293-53216702DB6C}" destId="{9996B357-3E51-4977-8BC4-1483A0CCC070}" srcOrd="0" destOrd="0" presId="urn:microsoft.com/office/officeart/2005/8/layout/vList2"/>
    <dgm:cxn modelId="{F394C3F1-5D1C-4DD1-99D4-E00DCCCD7174}" type="presParOf" srcId="{DE6C2248-231C-43B6-8624-806C5B42C93C}" destId="{9D9ED12B-E058-49F8-A01C-F394255A314B}" srcOrd="0" destOrd="0" presId="urn:microsoft.com/office/officeart/2005/8/layout/vList2"/>
    <dgm:cxn modelId="{F1A725FE-6D38-4137-8DC0-9E481F22A0E9}" type="presParOf" srcId="{DE6C2248-231C-43B6-8624-806C5B42C93C}" destId="{69F8FA89-62A9-4968-99BA-F928D190D33B}" srcOrd="1" destOrd="0" presId="urn:microsoft.com/office/officeart/2005/8/layout/vList2"/>
    <dgm:cxn modelId="{E1431B2C-2586-4A53-ACC6-37A81E6BC707}" type="presParOf" srcId="{DE6C2248-231C-43B6-8624-806C5B42C93C}" destId="{9996B357-3E51-4977-8BC4-1483A0CCC070}" srcOrd="2" destOrd="0" presId="urn:microsoft.com/office/officeart/2005/8/layout/vList2"/>
    <dgm:cxn modelId="{5D24DD1B-78E2-4C6E-A683-7CCFDE635302}" type="presParOf" srcId="{DE6C2248-231C-43B6-8624-806C5B42C93C}" destId="{725B9FE7-B325-4C56-B11B-81ADC3114F80}" srcOrd="3" destOrd="0" presId="urn:microsoft.com/office/officeart/2005/8/layout/vList2"/>
    <dgm:cxn modelId="{F0390C5D-247C-48E3-80BD-1B37D577D2C4}" type="presParOf" srcId="{DE6C2248-231C-43B6-8624-806C5B42C93C}" destId="{A0DFC3F3-FC93-4A1C-BEDA-91A6B70EDECD}"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7619FE-E0F8-49E9-989A-365F80914C27}">
      <dsp:nvSpPr>
        <dsp:cNvPr id="0" name=""/>
        <dsp:cNvSpPr/>
      </dsp:nvSpPr>
      <dsp:spPr>
        <a:xfrm>
          <a:off x="0" y="433062"/>
          <a:ext cx="6513603" cy="50193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SG" sz="4400" kern="1200" dirty="0"/>
            <a:t>How can we navigate our beliefs about the relationship between faith and science?</a:t>
          </a:r>
        </a:p>
        <a:p>
          <a:pPr marL="0" lvl="0" indent="0" algn="l" defTabSz="1955800">
            <a:lnSpc>
              <a:spcPct val="90000"/>
            </a:lnSpc>
            <a:spcBef>
              <a:spcPct val="0"/>
            </a:spcBef>
            <a:spcAft>
              <a:spcPct val="35000"/>
            </a:spcAft>
            <a:buNone/>
          </a:pPr>
          <a:endParaRPr lang="en-SG" sz="4400" kern="1200" dirty="0"/>
        </a:p>
        <a:p>
          <a:pPr marL="0" lvl="0" indent="0" algn="l" defTabSz="1955800">
            <a:lnSpc>
              <a:spcPct val="90000"/>
            </a:lnSpc>
            <a:spcBef>
              <a:spcPct val="0"/>
            </a:spcBef>
            <a:spcAft>
              <a:spcPct val="35000"/>
            </a:spcAft>
            <a:buNone/>
          </a:pPr>
          <a:r>
            <a:rPr lang="en-SG" sz="4000" kern="1200" dirty="0"/>
            <a:t>Two Takeaway Points</a:t>
          </a:r>
          <a:endParaRPr lang="en-US" sz="4000" kern="1200" dirty="0"/>
        </a:p>
      </dsp:txBody>
      <dsp:txXfrm>
        <a:off x="245022" y="678084"/>
        <a:ext cx="6023559" cy="45292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A7C97-DA67-4710-82A0-0188F24BB577}">
      <dsp:nvSpPr>
        <dsp:cNvPr id="0" name=""/>
        <dsp:cNvSpPr/>
      </dsp:nvSpPr>
      <dsp:spPr>
        <a:xfrm>
          <a:off x="0" y="5152"/>
          <a:ext cx="6513603" cy="16977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11F55C-A619-4B0A-8CC3-370A05EB2F56}">
      <dsp:nvSpPr>
        <dsp:cNvPr id="0" name=""/>
        <dsp:cNvSpPr/>
      </dsp:nvSpPr>
      <dsp:spPr>
        <a:xfrm>
          <a:off x="513571" y="387147"/>
          <a:ext cx="934678" cy="9337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7DFB33-7A9B-4638-9DFF-6E06E53008AF}">
      <dsp:nvSpPr>
        <dsp:cNvPr id="0" name=""/>
        <dsp:cNvSpPr/>
      </dsp:nvSpPr>
      <dsp:spPr>
        <a:xfrm>
          <a:off x="1961820" y="5152"/>
          <a:ext cx="4422317" cy="1699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855" tIns="179855" rIns="179855" bIns="179855" numCol="1" spcCol="1270" anchor="ctr" anchorCtr="0">
          <a:noAutofit/>
        </a:bodyPr>
        <a:lstStyle/>
        <a:p>
          <a:pPr marL="0" lvl="0" indent="0" algn="l" defTabSz="1066800">
            <a:lnSpc>
              <a:spcPct val="100000"/>
            </a:lnSpc>
            <a:spcBef>
              <a:spcPct val="0"/>
            </a:spcBef>
            <a:spcAft>
              <a:spcPct val="35000"/>
            </a:spcAft>
            <a:buNone/>
          </a:pPr>
          <a:r>
            <a:rPr lang="en-SG" sz="2400" kern="1200" dirty="0"/>
            <a:t>Pioneer scientists assumed that there were regularities in nature which could be discovered. </a:t>
          </a:r>
          <a:endParaRPr lang="en-US" sz="2400" kern="1200" dirty="0"/>
        </a:p>
      </dsp:txBody>
      <dsp:txXfrm>
        <a:off x="1961820" y="5152"/>
        <a:ext cx="4422317" cy="1699415"/>
      </dsp:txXfrm>
    </dsp:sp>
    <dsp:sp modelId="{F23BC43E-4428-4327-97E3-9192B4855662}">
      <dsp:nvSpPr>
        <dsp:cNvPr id="0" name=""/>
        <dsp:cNvSpPr/>
      </dsp:nvSpPr>
      <dsp:spPr>
        <a:xfrm>
          <a:off x="0" y="2093005"/>
          <a:ext cx="6513603" cy="16977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3E7C64-BDCB-4D59-943A-E92D49771FA4}">
      <dsp:nvSpPr>
        <dsp:cNvPr id="0" name=""/>
        <dsp:cNvSpPr/>
      </dsp:nvSpPr>
      <dsp:spPr>
        <a:xfrm>
          <a:off x="513571" y="2475000"/>
          <a:ext cx="934678" cy="9337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FC8B13-B1F7-48C6-928F-30F7B48BEDD3}">
      <dsp:nvSpPr>
        <dsp:cNvPr id="0" name=""/>
        <dsp:cNvSpPr/>
      </dsp:nvSpPr>
      <dsp:spPr>
        <a:xfrm>
          <a:off x="1961820" y="2093005"/>
          <a:ext cx="4422317" cy="1699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855" tIns="179855" rIns="179855" bIns="179855" numCol="1" spcCol="1270" anchor="ctr" anchorCtr="0">
          <a:noAutofit/>
        </a:bodyPr>
        <a:lstStyle/>
        <a:p>
          <a:pPr marL="0" lvl="0" indent="0" algn="l" defTabSz="1244600">
            <a:lnSpc>
              <a:spcPct val="100000"/>
            </a:lnSpc>
            <a:spcBef>
              <a:spcPct val="0"/>
            </a:spcBef>
            <a:spcAft>
              <a:spcPct val="35000"/>
            </a:spcAft>
            <a:buNone/>
          </a:pPr>
          <a:r>
            <a:rPr lang="en-SG" sz="2800" kern="1200" dirty="0"/>
            <a:t>They did not believe that things happened randomly.</a:t>
          </a:r>
          <a:endParaRPr lang="en-US" sz="2800" kern="1200" dirty="0"/>
        </a:p>
      </dsp:txBody>
      <dsp:txXfrm>
        <a:off x="1961820" y="2093005"/>
        <a:ext cx="4422317" cy="1699415"/>
      </dsp:txXfrm>
    </dsp:sp>
    <dsp:sp modelId="{F937F9FE-7929-457B-AF60-9E58F55BABB2}">
      <dsp:nvSpPr>
        <dsp:cNvPr id="0" name=""/>
        <dsp:cNvSpPr/>
      </dsp:nvSpPr>
      <dsp:spPr>
        <a:xfrm>
          <a:off x="0" y="4180858"/>
          <a:ext cx="6513603" cy="16977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B46A68-3C28-45F9-A4EF-002177951E26}">
      <dsp:nvSpPr>
        <dsp:cNvPr id="0" name=""/>
        <dsp:cNvSpPr/>
      </dsp:nvSpPr>
      <dsp:spPr>
        <a:xfrm>
          <a:off x="514073" y="4562853"/>
          <a:ext cx="934678" cy="9337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D5A1C2-CBC8-469B-B0B1-C8F16B576EFB}">
      <dsp:nvSpPr>
        <dsp:cNvPr id="0" name=""/>
        <dsp:cNvSpPr/>
      </dsp:nvSpPr>
      <dsp:spPr>
        <a:xfrm>
          <a:off x="1962824" y="4180858"/>
          <a:ext cx="4422317" cy="1699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855" tIns="179855" rIns="179855" bIns="179855" numCol="1" spcCol="1270" anchor="ctr" anchorCtr="0">
          <a:noAutofit/>
        </a:bodyPr>
        <a:lstStyle/>
        <a:p>
          <a:pPr marL="0" lvl="0" indent="0" algn="l" defTabSz="1066800">
            <a:lnSpc>
              <a:spcPct val="100000"/>
            </a:lnSpc>
            <a:spcBef>
              <a:spcPct val="0"/>
            </a:spcBef>
            <a:spcAft>
              <a:spcPct val="35000"/>
            </a:spcAft>
            <a:buNone/>
          </a:pPr>
          <a:r>
            <a:rPr lang="en-SG" sz="2400" kern="1200" dirty="0"/>
            <a:t>God created the universe with intention. The universe reflects a rational pattern that that is discoverable.</a:t>
          </a:r>
          <a:endParaRPr lang="en-US" sz="2400" kern="1200" dirty="0"/>
        </a:p>
      </dsp:txBody>
      <dsp:txXfrm>
        <a:off x="1962824" y="4180858"/>
        <a:ext cx="4422317" cy="16994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ED92D4-A9DD-4372-9D07-0B0E816CB94E}">
      <dsp:nvSpPr>
        <dsp:cNvPr id="0" name=""/>
        <dsp:cNvSpPr/>
      </dsp:nvSpPr>
      <dsp:spPr>
        <a:xfrm>
          <a:off x="0" y="2392587"/>
          <a:ext cx="6089650" cy="3177878"/>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SG" sz="3200" kern="1200" dirty="0"/>
            <a:t>Science could restore to humanity some knowledge of the world that had been lost because of the fall so that they could once again obey God’s command to rule over the earth (Gen. 1:28)</a:t>
          </a:r>
          <a:endParaRPr lang="en-US" sz="3200" kern="1200" dirty="0"/>
        </a:p>
      </dsp:txBody>
      <dsp:txXfrm>
        <a:off x="0" y="2392587"/>
        <a:ext cx="6089650" cy="3177878"/>
      </dsp:txXfrm>
    </dsp:sp>
    <dsp:sp modelId="{67AF463F-C441-4280-BF1C-05E21709F995}">
      <dsp:nvSpPr>
        <dsp:cNvPr id="0" name=""/>
        <dsp:cNvSpPr/>
      </dsp:nvSpPr>
      <dsp:spPr>
        <a:xfrm rot="10800000">
          <a:off x="0" y="1658"/>
          <a:ext cx="6089650" cy="2414476"/>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SG" sz="3200" kern="1200" dirty="0"/>
            <a:t>The fall damaged humanity’s intellectual capacities. </a:t>
          </a:r>
          <a:endParaRPr lang="en-US" sz="3200" kern="1200" dirty="0"/>
        </a:p>
      </dsp:txBody>
      <dsp:txXfrm rot="10800000">
        <a:off x="0" y="1658"/>
        <a:ext cx="6089650" cy="15688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4D6C4-C6C7-4218-A474-82E80B020CF0}">
      <dsp:nvSpPr>
        <dsp:cNvPr id="0" name=""/>
        <dsp:cNvSpPr/>
      </dsp:nvSpPr>
      <dsp:spPr>
        <a:xfrm>
          <a:off x="398079" y="0"/>
          <a:ext cx="6046639" cy="149165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SG" sz="2800" b="1" kern="1200" dirty="0"/>
            <a:t>Science and faith were buddies </a:t>
          </a:r>
          <a:endParaRPr lang="en-US" sz="2800" b="1" kern="1200" dirty="0"/>
        </a:p>
      </dsp:txBody>
      <dsp:txXfrm>
        <a:off x="470896" y="72817"/>
        <a:ext cx="5901005" cy="1346024"/>
      </dsp:txXfrm>
    </dsp:sp>
    <dsp:sp modelId="{0406D478-C827-4AFE-9977-943AD32EAFB9}">
      <dsp:nvSpPr>
        <dsp:cNvPr id="0" name=""/>
        <dsp:cNvSpPr/>
      </dsp:nvSpPr>
      <dsp:spPr>
        <a:xfrm>
          <a:off x="0" y="1847468"/>
          <a:ext cx="6842799" cy="2057532"/>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SG" sz="2400" b="1" kern="1200" dirty="0"/>
            <a:t>The literal reading of Scripture became more popular. Scripture and science now overlapped and could disprove one another</a:t>
          </a:r>
          <a:endParaRPr lang="en-US" sz="2400" kern="1200" dirty="0"/>
        </a:p>
      </dsp:txBody>
      <dsp:txXfrm>
        <a:off x="100440" y="1947908"/>
        <a:ext cx="6641919" cy="1856652"/>
      </dsp:txXfrm>
    </dsp:sp>
    <dsp:sp modelId="{E8D1D9F9-A071-4262-8428-F70E84200744}">
      <dsp:nvSpPr>
        <dsp:cNvPr id="0" name=""/>
        <dsp:cNvSpPr/>
      </dsp:nvSpPr>
      <dsp:spPr>
        <a:xfrm>
          <a:off x="398079" y="4092201"/>
          <a:ext cx="6046639" cy="162461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SG" sz="2400" b="1" kern="1200" dirty="0"/>
            <a:t>People assume that science disproves faith</a:t>
          </a:r>
          <a:r>
            <a:rPr lang="en-SG" sz="4700" b="1" kern="1200" dirty="0"/>
            <a:t>  </a:t>
          </a:r>
          <a:endParaRPr lang="en-US" sz="4700" b="1" kern="1200" dirty="0"/>
        </a:p>
      </dsp:txBody>
      <dsp:txXfrm>
        <a:off x="477386" y="4171508"/>
        <a:ext cx="5888025" cy="14659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ED12B-E058-49F8-A01C-F394255A314B}">
      <dsp:nvSpPr>
        <dsp:cNvPr id="0" name=""/>
        <dsp:cNvSpPr/>
      </dsp:nvSpPr>
      <dsp:spPr>
        <a:xfrm>
          <a:off x="0" y="549188"/>
          <a:ext cx="5744684" cy="115362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SG" sz="2900" kern="1200" dirty="0"/>
            <a:t>(1) Science is limited to the physical world </a:t>
          </a:r>
          <a:endParaRPr lang="en-US" sz="2900" kern="1200" dirty="0"/>
        </a:p>
      </dsp:txBody>
      <dsp:txXfrm>
        <a:off x="56315" y="605503"/>
        <a:ext cx="5632054" cy="1040990"/>
      </dsp:txXfrm>
    </dsp:sp>
    <dsp:sp modelId="{9996B357-3E51-4977-8BC4-1483A0CCC070}">
      <dsp:nvSpPr>
        <dsp:cNvPr id="0" name=""/>
        <dsp:cNvSpPr/>
      </dsp:nvSpPr>
      <dsp:spPr>
        <a:xfrm>
          <a:off x="0" y="1786328"/>
          <a:ext cx="5744684" cy="115362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SG" sz="2900" kern="1200" dirty="0"/>
            <a:t>(2) Faith pertains to things beyond the physical world</a:t>
          </a:r>
          <a:endParaRPr lang="en-US" sz="2900" kern="1200" dirty="0"/>
        </a:p>
      </dsp:txBody>
      <dsp:txXfrm>
        <a:off x="56315" y="1842643"/>
        <a:ext cx="5632054" cy="1040990"/>
      </dsp:txXfrm>
    </dsp:sp>
    <dsp:sp modelId="{A0DFC3F3-FC93-4A1C-BEDA-91A6B70EDECD}">
      <dsp:nvSpPr>
        <dsp:cNvPr id="0" name=""/>
        <dsp:cNvSpPr/>
      </dsp:nvSpPr>
      <dsp:spPr>
        <a:xfrm>
          <a:off x="0" y="3023467"/>
          <a:ext cx="5744684" cy="115362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SG" sz="2900" b="0" kern="1200" dirty="0"/>
            <a:t>Therefore, science can neither confirm nor deny the reality of faith</a:t>
          </a:r>
          <a:endParaRPr lang="en-US" sz="2900" b="0" kern="1200" dirty="0"/>
        </a:p>
      </dsp:txBody>
      <dsp:txXfrm>
        <a:off x="56315" y="3079782"/>
        <a:ext cx="5632054" cy="104099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A41B7E-380A-4438-B864-33F302B7F065}" type="datetimeFigureOut">
              <a:rPr lang="en-SG" smtClean="0"/>
              <a:t>4/4/2019</a:t>
            </a:fld>
            <a:endParaRPr lang="en-SG"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CD3C4F-FF94-4C67-86D2-C9F45339570C}" type="slidenum">
              <a:rPr lang="en-SG" smtClean="0"/>
              <a:t>‹#›</a:t>
            </a:fld>
            <a:endParaRPr lang="en-SG" dirty="0"/>
          </a:p>
        </p:txBody>
      </p:sp>
    </p:spTree>
    <p:extLst>
      <p:ext uri="{BB962C8B-B14F-4D97-AF65-F5344CB8AC3E}">
        <p14:creationId xmlns:p14="http://schemas.microsoft.com/office/powerpoint/2010/main" val="2747885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FACD3C4F-FF94-4C67-86D2-C9F45339570C}" type="slidenum">
              <a:rPr lang="en-SG" smtClean="0"/>
              <a:t>32</a:t>
            </a:fld>
            <a:endParaRPr lang="en-SG" dirty="0"/>
          </a:p>
        </p:txBody>
      </p:sp>
    </p:spTree>
    <p:extLst>
      <p:ext uri="{BB962C8B-B14F-4D97-AF65-F5344CB8AC3E}">
        <p14:creationId xmlns:p14="http://schemas.microsoft.com/office/powerpoint/2010/main" val="151195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71228-5CFA-450B-AEE9-9CAABFC7E5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5F37FFC3-7747-4CC8-BA05-AE1AEB6F97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FAF803C5-9D40-45CE-AD70-AD4A3BF222D2}"/>
              </a:ext>
            </a:extLst>
          </p:cNvPr>
          <p:cNvSpPr>
            <a:spLocks noGrp="1"/>
          </p:cNvSpPr>
          <p:nvPr>
            <p:ph type="dt" sz="half" idx="10"/>
          </p:nvPr>
        </p:nvSpPr>
        <p:spPr/>
        <p:txBody>
          <a:bodyPr/>
          <a:lstStyle/>
          <a:p>
            <a:fld id="{B58B4DDB-540B-4092-9FA8-732224347469}" type="datetimeFigureOut">
              <a:rPr lang="en-SG" smtClean="0"/>
              <a:t>4/4/2019</a:t>
            </a:fld>
            <a:endParaRPr lang="en-SG" dirty="0"/>
          </a:p>
        </p:txBody>
      </p:sp>
      <p:sp>
        <p:nvSpPr>
          <p:cNvPr id="5" name="Footer Placeholder 4">
            <a:extLst>
              <a:ext uri="{FF2B5EF4-FFF2-40B4-BE49-F238E27FC236}">
                <a16:creationId xmlns:a16="http://schemas.microsoft.com/office/drawing/2014/main" id="{768E97AE-5D0E-4A00-ABFC-54F5AADC130E}"/>
              </a:ext>
            </a:extLst>
          </p:cNvPr>
          <p:cNvSpPr>
            <a:spLocks noGrp="1"/>
          </p:cNvSpPr>
          <p:nvPr>
            <p:ph type="ftr" sz="quarter" idx="11"/>
          </p:nvPr>
        </p:nvSpPr>
        <p:spPr/>
        <p:txBody>
          <a:bodyPr/>
          <a:lstStyle/>
          <a:p>
            <a:endParaRPr lang="en-SG" dirty="0"/>
          </a:p>
        </p:txBody>
      </p:sp>
      <p:sp>
        <p:nvSpPr>
          <p:cNvPr id="6" name="Slide Number Placeholder 5">
            <a:extLst>
              <a:ext uri="{FF2B5EF4-FFF2-40B4-BE49-F238E27FC236}">
                <a16:creationId xmlns:a16="http://schemas.microsoft.com/office/drawing/2014/main" id="{73D559D9-1D73-4972-A0F7-B08BB2E0A048}"/>
              </a:ext>
            </a:extLst>
          </p:cNvPr>
          <p:cNvSpPr>
            <a:spLocks noGrp="1"/>
          </p:cNvSpPr>
          <p:nvPr>
            <p:ph type="sldNum" sz="quarter" idx="12"/>
          </p:nvPr>
        </p:nvSpPr>
        <p:spPr/>
        <p:txBody>
          <a:bodyPr/>
          <a:lstStyle/>
          <a:p>
            <a:fld id="{97E91226-1FE1-42AB-B6CF-37F9D4748493}" type="slidenum">
              <a:rPr lang="en-SG" smtClean="0"/>
              <a:t>‹#›</a:t>
            </a:fld>
            <a:endParaRPr lang="en-SG" dirty="0"/>
          </a:p>
        </p:txBody>
      </p:sp>
    </p:spTree>
    <p:extLst>
      <p:ext uri="{BB962C8B-B14F-4D97-AF65-F5344CB8AC3E}">
        <p14:creationId xmlns:p14="http://schemas.microsoft.com/office/powerpoint/2010/main" val="2881688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3BB41-99DB-4F3A-8227-C738F7D8DDE4}"/>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2CE2C609-FA45-4883-963F-8EF95A3A2E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924E577-1A11-4B16-B1F6-A22850D90F3D}"/>
              </a:ext>
            </a:extLst>
          </p:cNvPr>
          <p:cNvSpPr>
            <a:spLocks noGrp="1"/>
          </p:cNvSpPr>
          <p:nvPr>
            <p:ph type="dt" sz="half" idx="10"/>
          </p:nvPr>
        </p:nvSpPr>
        <p:spPr/>
        <p:txBody>
          <a:bodyPr/>
          <a:lstStyle/>
          <a:p>
            <a:fld id="{B58B4DDB-540B-4092-9FA8-732224347469}" type="datetimeFigureOut">
              <a:rPr lang="en-SG" smtClean="0"/>
              <a:t>4/4/2019</a:t>
            </a:fld>
            <a:endParaRPr lang="en-SG" dirty="0"/>
          </a:p>
        </p:txBody>
      </p:sp>
      <p:sp>
        <p:nvSpPr>
          <p:cNvPr id="5" name="Footer Placeholder 4">
            <a:extLst>
              <a:ext uri="{FF2B5EF4-FFF2-40B4-BE49-F238E27FC236}">
                <a16:creationId xmlns:a16="http://schemas.microsoft.com/office/drawing/2014/main" id="{80570944-7FBA-4213-BD94-E642AD721AC7}"/>
              </a:ext>
            </a:extLst>
          </p:cNvPr>
          <p:cNvSpPr>
            <a:spLocks noGrp="1"/>
          </p:cNvSpPr>
          <p:nvPr>
            <p:ph type="ftr" sz="quarter" idx="11"/>
          </p:nvPr>
        </p:nvSpPr>
        <p:spPr/>
        <p:txBody>
          <a:bodyPr/>
          <a:lstStyle/>
          <a:p>
            <a:endParaRPr lang="en-SG" dirty="0"/>
          </a:p>
        </p:txBody>
      </p:sp>
      <p:sp>
        <p:nvSpPr>
          <p:cNvPr id="6" name="Slide Number Placeholder 5">
            <a:extLst>
              <a:ext uri="{FF2B5EF4-FFF2-40B4-BE49-F238E27FC236}">
                <a16:creationId xmlns:a16="http://schemas.microsoft.com/office/drawing/2014/main" id="{1C869F85-ACAA-4FB5-8DC6-5CBBA3C9D97E}"/>
              </a:ext>
            </a:extLst>
          </p:cNvPr>
          <p:cNvSpPr>
            <a:spLocks noGrp="1"/>
          </p:cNvSpPr>
          <p:nvPr>
            <p:ph type="sldNum" sz="quarter" idx="12"/>
          </p:nvPr>
        </p:nvSpPr>
        <p:spPr/>
        <p:txBody>
          <a:bodyPr/>
          <a:lstStyle/>
          <a:p>
            <a:fld id="{97E91226-1FE1-42AB-B6CF-37F9D4748493}" type="slidenum">
              <a:rPr lang="en-SG" smtClean="0"/>
              <a:t>‹#›</a:t>
            </a:fld>
            <a:endParaRPr lang="en-SG" dirty="0"/>
          </a:p>
        </p:txBody>
      </p:sp>
    </p:spTree>
    <p:extLst>
      <p:ext uri="{BB962C8B-B14F-4D97-AF65-F5344CB8AC3E}">
        <p14:creationId xmlns:p14="http://schemas.microsoft.com/office/powerpoint/2010/main" val="6254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577F0A-42FB-4C1F-949C-D1EAF3F8100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D1D52A1B-6C2C-4891-98BA-BEEA55B9BD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6C928635-3893-4931-8059-6D76B61304A4}"/>
              </a:ext>
            </a:extLst>
          </p:cNvPr>
          <p:cNvSpPr>
            <a:spLocks noGrp="1"/>
          </p:cNvSpPr>
          <p:nvPr>
            <p:ph type="dt" sz="half" idx="10"/>
          </p:nvPr>
        </p:nvSpPr>
        <p:spPr/>
        <p:txBody>
          <a:bodyPr/>
          <a:lstStyle/>
          <a:p>
            <a:fld id="{B58B4DDB-540B-4092-9FA8-732224347469}" type="datetimeFigureOut">
              <a:rPr lang="en-SG" smtClean="0"/>
              <a:t>4/4/2019</a:t>
            </a:fld>
            <a:endParaRPr lang="en-SG" dirty="0"/>
          </a:p>
        </p:txBody>
      </p:sp>
      <p:sp>
        <p:nvSpPr>
          <p:cNvPr id="5" name="Footer Placeholder 4">
            <a:extLst>
              <a:ext uri="{FF2B5EF4-FFF2-40B4-BE49-F238E27FC236}">
                <a16:creationId xmlns:a16="http://schemas.microsoft.com/office/drawing/2014/main" id="{D5A1C16B-9232-492A-BFE1-712DAF369445}"/>
              </a:ext>
            </a:extLst>
          </p:cNvPr>
          <p:cNvSpPr>
            <a:spLocks noGrp="1"/>
          </p:cNvSpPr>
          <p:nvPr>
            <p:ph type="ftr" sz="quarter" idx="11"/>
          </p:nvPr>
        </p:nvSpPr>
        <p:spPr/>
        <p:txBody>
          <a:bodyPr/>
          <a:lstStyle/>
          <a:p>
            <a:endParaRPr lang="en-SG" dirty="0"/>
          </a:p>
        </p:txBody>
      </p:sp>
      <p:sp>
        <p:nvSpPr>
          <p:cNvPr id="6" name="Slide Number Placeholder 5">
            <a:extLst>
              <a:ext uri="{FF2B5EF4-FFF2-40B4-BE49-F238E27FC236}">
                <a16:creationId xmlns:a16="http://schemas.microsoft.com/office/drawing/2014/main" id="{B1AAD61E-FC0E-4521-856C-B7B08A7FC7E0}"/>
              </a:ext>
            </a:extLst>
          </p:cNvPr>
          <p:cNvSpPr>
            <a:spLocks noGrp="1"/>
          </p:cNvSpPr>
          <p:nvPr>
            <p:ph type="sldNum" sz="quarter" idx="12"/>
          </p:nvPr>
        </p:nvSpPr>
        <p:spPr/>
        <p:txBody>
          <a:bodyPr/>
          <a:lstStyle/>
          <a:p>
            <a:fld id="{97E91226-1FE1-42AB-B6CF-37F9D4748493}" type="slidenum">
              <a:rPr lang="en-SG" smtClean="0"/>
              <a:t>‹#›</a:t>
            </a:fld>
            <a:endParaRPr lang="en-SG" dirty="0"/>
          </a:p>
        </p:txBody>
      </p:sp>
    </p:spTree>
    <p:extLst>
      <p:ext uri="{BB962C8B-B14F-4D97-AF65-F5344CB8AC3E}">
        <p14:creationId xmlns:p14="http://schemas.microsoft.com/office/powerpoint/2010/main" val="3654389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44D5B-125D-4474-80AA-373504E2E6FD}"/>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20B029D4-B111-4E8D-B5FA-351A73A551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45AC2661-EE1D-4F44-8E5A-D191D6C51B03}"/>
              </a:ext>
            </a:extLst>
          </p:cNvPr>
          <p:cNvSpPr>
            <a:spLocks noGrp="1"/>
          </p:cNvSpPr>
          <p:nvPr>
            <p:ph type="dt" sz="half" idx="10"/>
          </p:nvPr>
        </p:nvSpPr>
        <p:spPr/>
        <p:txBody>
          <a:bodyPr/>
          <a:lstStyle/>
          <a:p>
            <a:fld id="{B58B4DDB-540B-4092-9FA8-732224347469}" type="datetimeFigureOut">
              <a:rPr lang="en-SG" smtClean="0"/>
              <a:t>4/4/2019</a:t>
            </a:fld>
            <a:endParaRPr lang="en-SG" dirty="0"/>
          </a:p>
        </p:txBody>
      </p:sp>
      <p:sp>
        <p:nvSpPr>
          <p:cNvPr id="5" name="Footer Placeholder 4">
            <a:extLst>
              <a:ext uri="{FF2B5EF4-FFF2-40B4-BE49-F238E27FC236}">
                <a16:creationId xmlns:a16="http://schemas.microsoft.com/office/drawing/2014/main" id="{DAC6CA6E-F4D1-48BD-A33F-46C25CD16D9E}"/>
              </a:ext>
            </a:extLst>
          </p:cNvPr>
          <p:cNvSpPr>
            <a:spLocks noGrp="1"/>
          </p:cNvSpPr>
          <p:nvPr>
            <p:ph type="ftr" sz="quarter" idx="11"/>
          </p:nvPr>
        </p:nvSpPr>
        <p:spPr/>
        <p:txBody>
          <a:bodyPr/>
          <a:lstStyle/>
          <a:p>
            <a:endParaRPr lang="en-SG" dirty="0"/>
          </a:p>
        </p:txBody>
      </p:sp>
      <p:sp>
        <p:nvSpPr>
          <p:cNvPr id="6" name="Slide Number Placeholder 5">
            <a:extLst>
              <a:ext uri="{FF2B5EF4-FFF2-40B4-BE49-F238E27FC236}">
                <a16:creationId xmlns:a16="http://schemas.microsoft.com/office/drawing/2014/main" id="{B063DEA0-6EDD-4714-8254-81F77E41F518}"/>
              </a:ext>
            </a:extLst>
          </p:cNvPr>
          <p:cNvSpPr>
            <a:spLocks noGrp="1"/>
          </p:cNvSpPr>
          <p:nvPr>
            <p:ph type="sldNum" sz="quarter" idx="12"/>
          </p:nvPr>
        </p:nvSpPr>
        <p:spPr/>
        <p:txBody>
          <a:bodyPr/>
          <a:lstStyle/>
          <a:p>
            <a:fld id="{97E91226-1FE1-42AB-B6CF-37F9D4748493}" type="slidenum">
              <a:rPr lang="en-SG" smtClean="0"/>
              <a:t>‹#›</a:t>
            </a:fld>
            <a:endParaRPr lang="en-SG" dirty="0"/>
          </a:p>
        </p:txBody>
      </p:sp>
    </p:spTree>
    <p:extLst>
      <p:ext uri="{BB962C8B-B14F-4D97-AF65-F5344CB8AC3E}">
        <p14:creationId xmlns:p14="http://schemas.microsoft.com/office/powerpoint/2010/main" val="2083655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BD478-12F8-4C54-8021-492F69D88A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9722CF51-0023-4B28-A7FC-910A307F08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D35465-F7A5-4C96-B5BD-59B8996EAC3E}"/>
              </a:ext>
            </a:extLst>
          </p:cNvPr>
          <p:cNvSpPr>
            <a:spLocks noGrp="1"/>
          </p:cNvSpPr>
          <p:nvPr>
            <p:ph type="dt" sz="half" idx="10"/>
          </p:nvPr>
        </p:nvSpPr>
        <p:spPr/>
        <p:txBody>
          <a:bodyPr/>
          <a:lstStyle/>
          <a:p>
            <a:fld id="{B58B4DDB-540B-4092-9FA8-732224347469}" type="datetimeFigureOut">
              <a:rPr lang="en-SG" smtClean="0"/>
              <a:t>4/4/2019</a:t>
            </a:fld>
            <a:endParaRPr lang="en-SG" dirty="0"/>
          </a:p>
        </p:txBody>
      </p:sp>
      <p:sp>
        <p:nvSpPr>
          <p:cNvPr id="5" name="Footer Placeholder 4">
            <a:extLst>
              <a:ext uri="{FF2B5EF4-FFF2-40B4-BE49-F238E27FC236}">
                <a16:creationId xmlns:a16="http://schemas.microsoft.com/office/drawing/2014/main" id="{31FEF842-4AA8-4B1A-8D5F-F1219037A6DF}"/>
              </a:ext>
            </a:extLst>
          </p:cNvPr>
          <p:cNvSpPr>
            <a:spLocks noGrp="1"/>
          </p:cNvSpPr>
          <p:nvPr>
            <p:ph type="ftr" sz="quarter" idx="11"/>
          </p:nvPr>
        </p:nvSpPr>
        <p:spPr/>
        <p:txBody>
          <a:bodyPr/>
          <a:lstStyle/>
          <a:p>
            <a:endParaRPr lang="en-SG" dirty="0"/>
          </a:p>
        </p:txBody>
      </p:sp>
      <p:sp>
        <p:nvSpPr>
          <p:cNvPr id="6" name="Slide Number Placeholder 5">
            <a:extLst>
              <a:ext uri="{FF2B5EF4-FFF2-40B4-BE49-F238E27FC236}">
                <a16:creationId xmlns:a16="http://schemas.microsoft.com/office/drawing/2014/main" id="{F6426295-40A8-4184-9C91-4A3AE22224C8}"/>
              </a:ext>
            </a:extLst>
          </p:cNvPr>
          <p:cNvSpPr>
            <a:spLocks noGrp="1"/>
          </p:cNvSpPr>
          <p:nvPr>
            <p:ph type="sldNum" sz="quarter" idx="12"/>
          </p:nvPr>
        </p:nvSpPr>
        <p:spPr/>
        <p:txBody>
          <a:bodyPr/>
          <a:lstStyle/>
          <a:p>
            <a:fld id="{97E91226-1FE1-42AB-B6CF-37F9D4748493}" type="slidenum">
              <a:rPr lang="en-SG" smtClean="0"/>
              <a:t>‹#›</a:t>
            </a:fld>
            <a:endParaRPr lang="en-SG" dirty="0"/>
          </a:p>
        </p:txBody>
      </p:sp>
    </p:spTree>
    <p:extLst>
      <p:ext uri="{BB962C8B-B14F-4D97-AF65-F5344CB8AC3E}">
        <p14:creationId xmlns:p14="http://schemas.microsoft.com/office/powerpoint/2010/main" val="809615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F3CFF-19A1-4E3E-8FBB-BCD3FB041C07}"/>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D7B5A91C-F942-4A28-96B6-87485E725D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F6AA061C-1BB4-4172-8A32-1557A922D5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F6F47542-48F2-4824-A3FE-FEFAFB597AE1}"/>
              </a:ext>
            </a:extLst>
          </p:cNvPr>
          <p:cNvSpPr>
            <a:spLocks noGrp="1"/>
          </p:cNvSpPr>
          <p:nvPr>
            <p:ph type="dt" sz="half" idx="10"/>
          </p:nvPr>
        </p:nvSpPr>
        <p:spPr/>
        <p:txBody>
          <a:bodyPr/>
          <a:lstStyle/>
          <a:p>
            <a:fld id="{B58B4DDB-540B-4092-9FA8-732224347469}" type="datetimeFigureOut">
              <a:rPr lang="en-SG" smtClean="0"/>
              <a:t>4/4/2019</a:t>
            </a:fld>
            <a:endParaRPr lang="en-SG" dirty="0"/>
          </a:p>
        </p:txBody>
      </p:sp>
      <p:sp>
        <p:nvSpPr>
          <p:cNvPr id="6" name="Footer Placeholder 5">
            <a:extLst>
              <a:ext uri="{FF2B5EF4-FFF2-40B4-BE49-F238E27FC236}">
                <a16:creationId xmlns:a16="http://schemas.microsoft.com/office/drawing/2014/main" id="{96744F05-7129-42A9-B606-3443DD3AAA0D}"/>
              </a:ext>
            </a:extLst>
          </p:cNvPr>
          <p:cNvSpPr>
            <a:spLocks noGrp="1"/>
          </p:cNvSpPr>
          <p:nvPr>
            <p:ph type="ftr" sz="quarter" idx="11"/>
          </p:nvPr>
        </p:nvSpPr>
        <p:spPr/>
        <p:txBody>
          <a:bodyPr/>
          <a:lstStyle/>
          <a:p>
            <a:endParaRPr lang="en-SG" dirty="0"/>
          </a:p>
        </p:txBody>
      </p:sp>
      <p:sp>
        <p:nvSpPr>
          <p:cNvPr id="7" name="Slide Number Placeholder 6">
            <a:extLst>
              <a:ext uri="{FF2B5EF4-FFF2-40B4-BE49-F238E27FC236}">
                <a16:creationId xmlns:a16="http://schemas.microsoft.com/office/drawing/2014/main" id="{7CBB8FB1-08DF-43FA-8472-0AD6310FD525}"/>
              </a:ext>
            </a:extLst>
          </p:cNvPr>
          <p:cNvSpPr>
            <a:spLocks noGrp="1"/>
          </p:cNvSpPr>
          <p:nvPr>
            <p:ph type="sldNum" sz="quarter" idx="12"/>
          </p:nvPr>
        </p:nvSpPr>
        <p:spPr/>
        <p:txBody>
          <a:bodyPr/>
          <a:lstStyle/>
          <a:p>
            <a:fld id="{97E91226-1FE1-42AB-B6CF-37F9D4748493}" type="slidenum">
              <a:rPr lang="en-SG" smtClean="0"/>
              <a:t>‹#›</a:t>
            </a:fld>
            <a:endParaRPr lang="en-SG" dirty="0"/>
          </a:p>
        </p:txBody>
      </p:sp>
    </p:spTree>
    <p:extLst>
      <p:ext uri="{BB962C8B-B14F-4D97-AF65-F5344CB8AC3E}">
        <p14:creationId xmlns:p14="http://schemas.microsoft.com/office/powerpoint/2010/main" val="2441831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B2A6A-A1FC-4CB8-A0AB-F0E44C5F9BA6}"/>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323E40B5-6289-455C-9B76-0026AC042C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02EDDF-966A-43B3-BB24-49726D6738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2E1DFBFC-5678-4F37-9440-59A0A6B9A6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5EA1B6-B06E-4F36-9839-91FA0C0F6E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127A08D2-3D01-4F68-8F2B-D30B3488021F}"/>
              </a:ext>
            </a:extLst>
          </p:cNvPr>
          <p:cNvSpPr>
            <a:spLocks noGrp="1"/>
          </p:cNvSpPr>
          <p:nvPr>
            <p:ph type="dt" sz="half" idx="10"/>
          </p:nvPr>
        </p:nvSpPr>
        <p:spPr/>
        <p:txBody>
          <a:bodyPr/>
          <a:lstStyle/>
          <a:p>
            <a:fld id="{B58B4DDB-540B-4092-9FA8-732224347469}" type="datetimeFigureOut">
              <a:rPr lang="en-SG" smtClean="0"/>
              <a:t>4/4/2019</a:t>
            </a:fld>
            <a:endParaRPr lang="en-SG" dirty="0"/>
          </a:p>
        </p:txBody>
      </p:sp>
      <p:sp>
        <p:nvSpPr>
          <p:cNvPr id="8" name="Footer Placeholder 7">
            <a:extLst>
              <a:ext uri="{FF2B5EF4-FFF2-40B4-BE49-F238E27FC236}">
                <a16:creationId xmlns:a16="http://schemas.microsoft.com/office/drawing/2014/main" id="{A7E49052-0CBE-4532-80DF-F86A419F08F4}"/>
              </a:ext>
            </a:extLst>
          </p:cNvPr>
          <p:cNvSpPr>
            <a:spLocks noGrp="1"/>
          </p:cNvSpPr>
          <p:nvPr>
            <p:ph type="ftr" sz="quarter" idx="11"/>
          </p:nvPr>
        </p:nvSpPr>
        <p:spPr/>
        <p:txBody>
          <a:bodyPr/>
          <a:lstStyle/>
          <a:p>
            <a:endParaRPr lang="en-SG" dirty="0"/>
          </a:p>
        </p:txBody>
      </p:sp>
      <p:sp>
        <p:nvSpPr>
          <p:cNvPr id="9" name="Slide Number Placeholder 8">
            <a:extLst>
              <a:ext uri="{FF2B5EF4-FFF2-40B4-BE49-F238E27FC236}">
                <a16:creationId xmlns:a16="http://schemas.microsoft.com/office/drawing/2014/main" id="{DFCC1AD1-077E-46EC-A117-B085E3948556}"/>
              </a:ext>
            </a:extLst>
          </p:cNvPr>
          <p:cNvSpPr>
            <a:spLocks noGrp="1"/>
          </p:cNvSpPr>
          <p:nvPr>
            <p:ph type="sldNum" sz="quarter" idx="12"/>
          </p:nvPr>
        </p:nvSpPr>
        <p:spPr/>
        <p:txBody>
          <a:bodyPr/>
          <a:lstStyle/>
          <a:p>
            <a:fld id="{97E91226-1FE1-42AB-B6CF-37F9D4748493}" type="slidenum">
              <a:rPr lang="en-SG" smtClean="0"/>
              <a:t>‹#›</a:t>
            </a:fld>
            <a:endParaRPr lang="en-SG" dirty="0"/>
          </a:p>
        </p:txBody>
      </p:sp>
    </p:spTree>
    <p:extLst>
      <p:ext uri="{BB962C8B-B14F-4D97-AF65-F5344CB8AC3E}">
        <p14:creationId xmlns:p14="http://schemas.microsoft.com/office/powerpoint/2010/main" val="476357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CD13B-950E-492A-884D-42D3B34C713C}"/>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F0906294-0636-4A47-9D46-8E79F3114666}"/>
              </a:ext>
            </a:extLst>
          </p:cNvPr>
          <p:cNvSpPr>
            <a:spLocks noGrp="1"/>
          </p:cNvSpPr>
          <p:nvPr>
            <p:ph type="dt" sz="half" idx="10"/>
          </p:nvPr>
        </p:nvSpPr>
        <p:spPr/>
        <p:txBody>
          <a:bodyPr/>
          <a:lstStyle/>
          <a:p>
            <a:fld id="{B58B4DDB-540B-4092-9FA8-732224347469}" type="datetimeFigureOut">
              <a:rPr lang="en-SG" smtClean="0"/>
              <a:t>4/4/2019</a:t>
            </a:fld>
            <a:endParaRPr lang="en-SG" dirty="0"/>
          </a:p>
        </p:txBody>
      </p:sp>
      <p:sp>
        <p:nvSpPr>
          <p:cNvPr id="4" name="Footer Placeholder 3">
            <a:extLst>
              <a:ext uri="{FF2B5EF4-FFF2-40B4-BE49-F238E27FC236}">
                <a16:creationId xmlns:a16="http://schemas.microsoft.com/office/drawing/2014/main" id="{E88A3FE6-60C6-47F9-AB2C-2222EA3F78E2}"/>
              </a:ext>
            </a:extLst>
          </p:cNvPr>
          <p:cNvSpPr>
            <a:spLocks noGrp="1"/>
          </p:cNvSpPr>
          <p:nvPr>
            <p:ph type="ftr" sz="quarter" idx="11"/>
          </p:nvPr>
        </p:nvSpPr>
        <p:spPr/>
        <p:txBody>
          <a:bodyPr/>
          <a:lstStyle/>
          <a:p>
            <a:endParaRPr lang="en-SG" dirty="0"/>
          </a:p>
        </p:txBody>
      </p:sp>
      <p:sp>
        <p:nvSpPr>
          <p:cNvPr id="5" name="Slide Number Placeholder 4">
            <a:extLst>
              <a:ext uri="{FF2B5EF4-FFF2-40B4-BE49-F238E27FC236}">
                <a16:creationId xmlns:a16="http://schemas.microsoft.com/office/drawing/2014/main" id="{26437E3E-B7F0-4022-9394-8B566CBF3787}"/>
              </a:ext>
            </a:extLst>
          </p:cNvPr>
          <p:cNvSpPr>
            <a:spLocks noGrp="1"/>
          </p:cNvSpPr>
          <p:nvPr>
            <p:ph type="sldNum" sz="quarter" idx="12"/>
          </p:nvPr>
        </p:nvSpPr>
        <p:spPr/>
        <p:txBody>
          <a:bodyPr/>
          <a:lstStyle/>
          <a:p>
            <a:fld id="{97E91226-1FE1-42AB-B6CF-37F9D4748493}" type="slidenum">
              <a:rPr lang="en-SG" smtClean="0"/>
              <a:t>‹#›</a:t>
            </a:fld>
            <a:endParaRPr lang="en-SG" dirty="0"/>
          </a:p>
        </p:txBody>
      </p:sp>
    </p:spTree>
    <p:extLst>
      <p:ext uri="{BB962C8B-B14F-4D97-AF65-F5344CB8AC3E}">
        <p14:creationId xmlns:p14="http://schemas.microsoft.com/office/powerpoint/2010/main" val="2919645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7411FD-E76C-466D-B111-6038990B91BD}"/>
              </a:ext>
            </a:extLst>
          </p:cNvPr>
          <p:cNvSpPr>
            <a:spLocks noGrp="1"/>
          </p:cNvSpPr>
          <p:nvPr>
            <p:ph type="dt" sz="half" idx="10"/>
          </p:nvPr>
        </p:nvSpPr>
        <p:spPr/>
        <p:txBody>
          <a:bodyPr/>
          <a:lstStyle/>
          <a:p>
            <a:fld id="{B58B4DDB-540B-4092-9FA8-732224347469}" type="datetimeFigureOut">
              <a:rPr lang="en-SG" smtClean="0"/>
              <a:t>4/4/2019</a:t>
            </a:fld>
            <a:endParaRPr lang="en-SG" dirty="0"/>
          </a:p>
        </p:txBody>
      </p:sp>
      <p:sp>
        <p:nvSpPr>
          <p:cNvPr id="3" name="Footer Placeholder 2">
            <a:extLst>
              <a:ext uri="{FF2B5EF4-FFF2-40B4-BE49-F238E27FC236}">
                <a16:creationId xmlns:a16="http://schemas.microsoft.com/office/drawing/2014/main" id="{678E621C-AFD8-40F3-8829-51054020FF45}"/>
              </a:ext>
            </a:extLst>
          </p:cNvPr>
          <p:cNvSpPr>
            <a:spLocks noGrp="1"/>
          </p:cNvSpPr>
          <p:nvPr>
            <p:ph type="ftr" sz="quarter" idx="11"/>
          </p:nvPr>
        </p:nvSpPr>
        <p:spPr/>
        <p:txBody>
          <a:bodyPr/>
          <a:lstStyle/>
          <a:p>
            <a:endParaRPr lang="en-SG" dirty="0"/>
          </a:p>
        </p:txBody>
      </p:sp>
      <p:sp>
        <p:nvSpPr>
          <p:cNvPr id="4" name="Slide Number Placeholder 3">
            <a:extLst>
              <a:ext uri="{FF2B5EF4-FFF2-40B4-BE49-F238E27FC236}">
                <a16:creationId xmlns:a16="http://schemas.microsoft.com/office/drawing/2014/main" id="{8D7BBC08-E628-4335-B27D-0EF5C13CF452}"/>
              </a:ext>
            </a:extLst>
          </p:cNvPr>
          <p:cNvSpPr>
            <a:spLocks noGrp="1"/>
          </p:cNvSpPr>
          <p:nvPr>
            <p:ph type="sldNum" sz="quarter" idx="12"/>
          </p:nvPr>
        </p:nvSpPr>
        <p:spPr/>
        <p:txBody>
          <a:bodyPr/>
          <a:lstStyle/>
          <a:p>
            <a:fld id="{97E91226-1FE1-42AB-B6CF-37F9D4748493}" type="slidenum">
              <a:rPr lang="en-SG" smtClean="0"/>
              <a:t>‹#›</a:t>
            </a:fld>
            <a:endParaRPr lang="en-SG" dirty="0"/>
          </a:p>
        </p:txBody>
      </p:sp>
    </p:spTree>
    <p:extLst>
      <p:ext uri="{BB962C8B-B14F-4D97-AF65-F5344CB8AC3E}">
        <p14:creationId xmlns:p14="http://schemas.microsoft.com/office/powerpoint/2010/main" val="347101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8473A-E53D-4CCA-87C6-5D1C4E2565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79C94B98-5907-4827-8868-02BA2AD530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65423B49-79DB-4DF6-A566-E6A877F1E5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530252-33AA-4D78-AD47-782E84D4695C}"/>
              </a:ext>
            </a:extLst>
          </p:cNvPr>
          <p:cNvSpPr>
            <a:spLocks noGrp="1"/>
          </p:cNvSpPr>
          <p:nvPr>
            <p:ph type="dt" sz="half" idx="10"/>
          </p:nvPr>
        </p:nvSpPr>
        <p:spPr/>
        <p:txBody>
          <a:bodyPr/>
          <a:lstStyle/>
          <a:p>
            <a:fld id="{B58B4DDB-540B-4092-9FA8-732224347469}" type="datetimeFigureOut">
              <a:rPr lang="en-SG" smtClean="0"/>
              <a:t>4/4/2019</a:t>
            </a:fld>
            <a:endParaRPr lang="en-SG" dirty="0"/>
          </a:p>
        </p:txBody>
      </p:sp>
      <p:sp>
        <p:nvSpPr>
          <p:cNvPr id="6" name="Footer Placeholder 5">
            <a:extLst>
              <a:ext uri="{FF2B5EF4-FFF2-40B4-BE49-F238E27FC236}">
                <a16:creationId xmlns:a16="http://schemas.microsoft.com/office/drawing/2014/main" id="{86617556-E7D6-4EEC-A879-1F8033D9AACD}"/>
              </a:ext>
            </a:extLst>
          </p:cNvPr>
          <p:cNvSpPr>
            <a:spLocks noGrp="1"/>
          </p:cNvSpPr>
          <p:nvPr>
            <p:ph type="ftr" sz="quarter" idx="11"/>
          </p:nvPr>
        </p:nvSpPr>
        <p:spPr/>
        <p:txBody>
          <a:bodyPr/>
          <a:lstStyle/>
          <a:p>
            <a:endParaRPr lang="en-SG" dirty="0"/>
          </a:p>
        </p:txBody>
      </p:sp>
      <p:sp>
        <p:nvSpPr>
          <p:cNvPr id="7" name="Slide Number Placeholder 6">
            <a:extLst>
              <a:ext uri="{FF2B5EF4-FFF2-40B4-BE49-F238E27FC236}">
                <a16:creationId xmlns:a16="http://schemas.microsoft.com/office/drawing/2014/main" id="{CF7F51EE-A8F3-4AA3-AC37-EC0F138D2479}"/>
              </a:ext>
            </a:extLst>
          </p:cNvPr>
          <p:cNvSpPr>
            <a:spLocks noGrp="1"/>
          </p:cNvSpPr>
          <p:nvPr>
            <p:ph type="sldNum" sz="quarter" idx="12"/>
          </p:nvPr>
        </p:nvSpPr>
        <p:spPr/>
        <p:txBody>
          <a:bodyPr/>
          <a:lstStyle/>
          <a:p>
            <a:fld id="{97E91226-1FE1-42AB-B6CF-37F9D4748493}" type="slidenum">
              <a:rPr lang="en-SG" smtClean="0"/>
              <a:t>‹#›</a:t>
            </a:fld>
            <a:endParaRPr lang="en-SG" dirty="0"/>
          </a:p>
        </p:txBody>
      </p:sp>
    </p:spTree>
    <p:extLst>
      <p:ext uri="{BB962C8B-B14F-4D97-AF65-F5344CB8AC3E}">
        <p14:creationId xmlns:p14="http://schemas.microsoft.com/office/powerpoint/2010/main" val="4237377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90D2C-428A-457D-8933-7A3D3C4143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A2835831-F83C-4511-9425-4D7DAD79BC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dirty="0"/>
          </a:p>
        </p:txBody>
      </p:sp>
      <p:sp>
        <p:nvSpPr>
          <p:cNvPr id="4" name="Text Placeholder 3">
            <a:extLst>
              <a:ext uri="{FF2B5EF4-FFF2-40B4-BE49-F238E27FC236}">
                <a16:creationId xmlns:a16="http://schemas.microsoft.com/office/drawing/2014/main" id="{06AB9B37-33B8-4FD3-9FDC-0B042087B5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0B8E59-C860-4B4D-8012-E7C4D00E4AD4}"/>
              </a:ext>
            </a:extLst>
          </p:cNvPr>
          <p:cNvSpPr>
            <a:spLocks noGrp="1"/>
          </p:cNvSpPr>
          <p:nvPr>
            <p:ph type="dt" sz="half" idx="10"/>
          </p:nvPr>
        </p:nvSpPr>
        <p:spPr/>
        <p:txBody>
          <a:bodyPr/>
          <a:lstStyle/>
          <a:p>
            <a:fld id="{B58B4DDB-540B-4092-9FA8-732224347469}" type="datetimeFigureOut">
              <a:rPr lang="en-SG" smtClean="0"/>
              <a:t>4/4/2019</a:t>
            </a:fld>
            <a:endParaRPr lang="en-SG" dirty="0"/>
          </a:p>
        </p:txBody>
      </p:sp>
      <p:sp>
        <p:nvSpPr>
          <p:cNvPr id="6" name="Footer Placeholder 5">
            <a:extLst>
              <a:ext uri="{FF2B5EF4-FFF2-40B4-BE49-F238E27FC236}">
                <a16:creationId xmlns:a16="http://schemas.microsoft.com/office/drawing/2014/main" id="{669A63D0-A8A4-401D-B68C-33EB58591FBD}"/>
              </a:ext>
            </a:extLst>
          </p:cNvPr>
          <p:cNvSpPr>
            <a:spLocks noGrp="1"/>
          </p:cNvSpPr>
          <p:nvPr>
            <p:ph type="ftr" sz="quarter" idx="11"/>
          </p:nvPr>
        </p:nvSpPr>
        <p:spPr/>
        <p:txBody>
          <a:bodyPr/>
          <a:lstStyle/>
          <a:p>
            <a:endParaRPr lang="en-SG" dirty="0"/>
          </a:p>
        </p:txBody>
      </p:sp>
      <p:sp>
        <p:nvSpPr>
          <p:cNvPr id="7" name="Slide Number Placeholder 6">
            <a:extLst>
              <a:ext uri="{FF2B5EF4-FFF2-40B4-BE49-F238E27FC236}">
                <a16:creationId xmlns:a16="http://schemas.microsoft.com/office/drawing/2014/main" id="{A63F162E-3187-449E-A54D-D4A96F428320}"/>
              </a:ext>
            </a:extLst>
          </p:cNvPr>
          <p:cNvSpPr>
            <a:spLocks noGrp="1"/>
          </p:cNvSpPr>
          <p:nvPr>
            <p:ph type="sldNum" sz="quarter" idx="12"/>
          </p:nvPr>
        </p:nvSpPr>
        <p:spPr/>
        <p:txBody>
          <a:bodyPr/>
          <a:lstStyle/>
          <a:p>
            <a:fld id="{97E91226-1FE1-42AB-B6CF-37F9D4748493}" type="slidenum">
              <a:rPr lang="en-SG" smtClean="0"/>
              <a:t>‹#›</a:t>
            </a:fld>
            <a:endParaRPr lang="en-SG" dirty="0"/>
          </a:p>
        </p:txBody>
      </p:sp>
    </p:spTree>
    <p:extLst>
      <p:ext uri="{BB962C8B-B14F-4D97-AF65-F5344CB8AC3E}">
        <p14:creationId xmlns:p14="http://schemas.microsoft.com/office/powerpoint/2010/main" val="4288078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39DF49-6A92-436B-BA5E-852FF54D68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6C0D2D0A-08B0-4098-B749-353E7217DE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16B8860B-5002-49BD-A017-482E41F676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8B4DDB-540B-4092-9FA8-732224347469}" type="datetimeFigureOut">
              <a:rPr lang="en-SG" smtClean="0"/>
              <a:t>4/4/2019</a:t>
            </a:fld>
            <a:endParaRPr lang="en-SG" dirty="0"/>
          </a:p>
        </p:txBody>
      </p:sp>
      <p:sp>
        <p:nvSpPr>
          <p:cNvPr id="5" name="Footer Placeholder 4">
            <a:extLst>
              <a:ext uri="{FF2B5EF4-FFF2-40B4-BE49-F238E27FC236}">
                <a16:creationId xmlns:a16="http://schemas.microsoft.com/office/drawing/2014/main" id="{18008FD5-7ADB-49D9-A947-AB743A164C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dirty="0"/>
          </a:p>
        </p:txBody>
      </p:sp>
      <p:sp>
        <p:nvSpPr>
          <p:cNvPr id="6" name="Slide Number Placeholder 5">
            <a:extLst>
              <a:ext uri="{FF2B5EF4-FFF2-40B4-BE49-F238E27FC236}">
                <a16:creationId xmlns:a16="http://schemas.microsoft.com/office/drawing/2014/main" id="{A214B560-FF08-4713-9A64-3CB4D0F3A6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E91226-1FE1-42AB-B6CF-37F9D4748493}" type="slidenum">
              <a:rPr lang="en-SG" smtClean="0"/>
              <a:t>‹#›</a:t>
            </a:fld>
            <a:endParaRPr lang="en-SG" dirty="0"/>
          </a:p>
        </p:txBody>
      </p:sp>
    </p:spTree>
    <p:extLst>
      <p:ext uri="{BB962C8B-B14F-4D97-AF65-F5344CB8AC3E}">
        <p14:creationId xmlns:p14="http://schemas.microsoft.com/office/powerpoint/2010/main" val="3229498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ontegix.com/how-cloud-computing-can-actually-improve-small-business-security/" TargetMode="External"/><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whats-your-sign.com/symbolic-shamrock-meaning.html" TargetMode="External"/><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elitereaders.com/experts-found-noahs-ark/"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hyperlink" Target="https://medium.com/the-mission/how-to-read-books-you-arent-interested-in-but-are-useful-for-you-f8c20b11dbaf" TargetMode="External"/><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hyperlink" Target="http://www.thetrainingpartnership.org.uk/announcements/gcse-science-action-spring-2017/" TargetMode="External"/><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sv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sv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hyperlink" Target="http://everythinghdwallpapers.blogspot.com/2013/01/sunrise-beautiful-hd-wallpapers-2013.html" TargetMode="Externa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dreamstime.com/stock-illustration-science-vector-icon-set-collection-themed-line-icons-including-atom-chemistry-symbols-equipment-layered-image60077391" TargetMode="External"/><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natesting.com/what-are-genetic-systems-and-what-do-they-have-to-do-with-my-dna-test-results/"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focusnjoy.com/tag/philosophy/" TargetMode="External"/><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42.jpeg"/><Relationship Id="rId7" Type="http://schemas.openxmlformats.org/officeDocument/2006/relationships/diagramQuickStyle" Target="../diagrams/quickStyle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hyperlink" Target="http://www.giantbomb.com/riposte/3015-4316/" TargetMode="External"/><Relationship Id="rId9" Type="http://schemas.microsoft.com/office/2007/relationships/diagramDrawing" Target="../diagrams/drawing5.xml"/></Relationships>
</file>

<file path=ppt/slides/_rels/slide3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sv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hyperlink" Target="http://eskipaper.com/endless-road.html" TargetMode="External"/><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huffingtonpost.co.uk/2016/01/20/planet-nine-discovered_n_9032108.html"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beliefnet.com/faiths/christianity/10-epic-miracles-in-the-bible.aspx"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trailsandwalksri.wordpress.com/tag/chasm/"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AB22F89-16E5-4EB8-88E7-BAFBD9004EB9}"/>
              </a:ext>
            </a:extLst>
          </p:cNvPr>
          <p:cNvSpPr>
            <a:spLocks noGrp="1"/>
          </p:cNvSpPr>
          <p:nvPr>
            <p:ph type="ctrTitle"/>
          </p:nvPr>
        </p:nvSpPr>
        <p:spPr>
          <a:xfrm>
            <a:off x="1848465" y="3298722"/>
            <a:ext cx="8495070" cy="1784402"/>
          </a:xfrm>
        </p:spPr>
        <p:txBody>
          <a:bodyPr anchor="b">
            <a:normAutofit/>
          </a:bodyPr>
          <a:lstStyle/>
          <a:p>
            <a:r>
              <a:rPr lang="en-SG" b="1" dirty="0">
                <a:solidFill>
                  <a:srgbClr val="FFFFFF"/>
                </a:solidFill>
              </a:rPr>
              <a:t>Faith and Science</a:t>
            </a:r>
          </a:p>
        </p:txBody>
      </p:sp>
      <p:sp>
        <p:nvSpPr>
          <p:cNvPr id="3" name="Subtitle 2">
            <a:extLst>
              <a:ext uri="{FF2B5EF4-FFF2-40B4-BE49-F238E27FC236}">
                <a16:creationId xmlns:a16="http://schemas.microsoft.com/office/drawing/2014/main" id="{83245DC8-4EE6-49F0-B07C-BD11CF87EA91}"/>
              </a:ext>
            </a:extLst>
          </p:cNvPr>
          <p:cNvSpPr>
            <a:spLocks noGrp="1"/>
          </p:cNvSpPr>
          <p:nvPr>
            <p:ph type="subTitle" idx="1"/>
          </p:nvPr>
        </p:nvSpPr>
        <p:spPr>
          <a:xfrm>
            <a:off x="1848465" y="5258851"/>
            <a:ext cx="8495070" cy="904005"/>
          </a:xfrm>
        </p:spPr>
        <p:txBody>
          <a:bodyPr>
            <a:normAutofit/>
          </a:bodyPr>
          <a:lstStyle/>
          <a:p>
            <a:endParaRPr lang="en-SG" dirty="0">
              <a:solidFill>
                <a:srgbClr val="FFFFFF"/>
              </a:solidFill>
            </a:endParaRPr>
          </a:p>
        </p:txBody>
      </p:sp>
      <p:sp>
        <p:nvSpPr>
          <p:cNvPr id="28" name="Oval 27">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Graphic 6" descr="Flask">
            <a:extLst>
              <a:ext uri="{FF2B5EF4-FFF2-40B4-BE49-F238E27FC236}">
                <a16:creationId xmlns:a16="http://schemas.microsoft.com/office/drawing/2014/main" id="{1C7E5376-DE87-4267-AD44-1066C6F2AC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8264" y="1371601"/>
            <a:ext cx="1175474" cy="1175474"/>
          </a:xfrm>
          <a:prstGeom prst="rect">
            <a:avLst/>
          </a:prstGeom>
        </p:spPr>
      </p:pic>
    </p:spTree>
    <p:extLst>
      <p:ext uri="{BB962C8B-B14F-4D97-AF65-F5344CB8AC3E}">
        <p14:creationId xmlns:p14="http://schemas.microsoft.com/office/powerpoint/2010/main" val="3597957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C59DAC-1A0B-4AD1-9D69-D7DE572C6F4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1578"/>
            <a:ext cx="12192000" cy="6856422"/>
          </a:xfrm>
          <a:prstGeom prst="rect">
            <a:avLst/>
          </a:prstGeom>
        </p:spPr>
      </p:pic>
      <p:sp>
        <p:nvSpPr>
          <p:cNvPr id="2" name="Title 1">
            <a:extLst>
              <a:ext uri="{FF2B5EF4-FFF2-40B4-BE49-F238E27FC236}">
                <a16:creationId xmlns:a16="http://schemas.microsoft.com/office/drawing/2014/main" id="{18D8DE33-EEE5-4239-8B16-3127D202DC59}"/>
              </a:ext>
            </a:extLst>
          </p:cNvPr>
          <p:cNvSpPr>
            <a:spLocks noGrp="1"/>
          </p:cNvSpPr>
          <p:nvPr>
            <p:ph type="title"/>
          </p:nvPr>
        </p:nvSpPr>
        <p:spPr>
          <a:xfrm>
            <a:off x="838200" y="849745"/>
            <a:ext cx="10515600" cy="1773382"/>
          </a:xfrm>
        </p:spPr>
        <p:txBody>
          <a:bodyPr/>
          <a:lstStyle/>
          <a:p>
            <a:r>
              <a:rPr lang="en-SG" b="1" dirty="0">
                <a:solidFill>
                  <a:schemeClr val="bg1"/>
                </a:solidFill>
              </a:rPr>
              <a:t>Why does there seem to be such a great divide today? </a:t>
            </a:r>
          </a:p>
        </p:txBody>
      </p:sp>
      <p:sp>
        <p:nvSpPr>
          <p:cNvPr id="3" name="Content Placeholder 2">
            <a:extLst>
              <a:ext uri="{FF2B5EF4-FFF2-40B4-BE49-F238E27FC236}">
                <a16:creationId xmlns:a16="http://schemas.microsoft.com/office/drawing/2014/main" id="{8A11154E-2010-4F50-A5F5-A33CC2E26085}"/>
              </a:ext>
            </a:extLst>
          </p:cNvPr>
          <p:cNvSpPr>
            <a:spLocks noGrp="1"/>
          </p:cNvSpPr>
          <p:nvPr>
            <p:ph sz="half" idx="1"/>
          </p:nvPr>
        </p:nvSpPr>
        <p:spPr>
          <a:xfrm>
            <a:off x="838200" y="2228295"/>
            <a:ext cx="5181600" cy="3948668"/>
          </a:xfrm>
        </p:spPr>
        <p:txBody>
          <a:bodyPr/>
          <a:lstStyle/>
          <a:p>
            <a:pPr marL="0" indent="0">
              <a:buNone/>
            </a:pPr>
            <a:endParaRPr lang="en-SG" dirty="0">
              <a:solidFill>
                <a:schemeClr val="bg1"/>
              </a:solidFill>
            </a:endParaRPr>
          </a:p>
          <a:p>
            <a:pPr marL="0" indent="0">
              <a:buNone/>
            </a:pPr>
            <a:r>
              <a:rPr lang="en-SG" sz="3200" dirty="0">
                <a:solidFill>
                  <a:schemeClr val="bg1"/>
                </a:solidFill>
              </a:rPr>
              <a:t>1. Changes to the way scripture was read after the Protestant Reformation</a:t>
            </a:r>
          </a:p>
        </p:txBody>
      </p:sp>
      <p:sp>
        <p:nvSpPr>
          <p:cNvPr id="4" name="Content Placeholder 3">
            <a:extLst>
              <a:ext uri="{FF2B5EF4-FFF2-40B4-BE49-F238E27FC236}">
                <a16:creationId xmlns:a16="http://schemas.microsoft.com/office/drawing/2014/main" id="{52916CF2-7CF8-4DCF-A261-37EB44811F1F}"/>
              </a:ext>
            </a:extLst>
          </p:cNvPr>
          <p:cNvSpPr>
            <a:spLocks noGrp="1"/>
          </p:cNvSpPr>
          <p:nvPr>
            <p:ph sz="half" idx="2"/>
          </p:nvPr>
        </p:nvSpPr>
        <p:spPr>
          <a:xfrm>
            <a:off x="6172200" y="2228295"/>
            <a:ext cx="5181600" cy="3948668"/>
          </a:xfrm>
        </p:spPr>
        <p:txBody>
          <a:bodyPr/>
          <a:lstStyle/>
          <a:p>
            <a:pPr marL="0" indent="0">
              <a:buNone/>
            </a:pPr>
            <a:endParaRPr lang="en-SG" dirty="0">
              <a:solidFill>
                <a:schemeClr val="bg1"/>
              </a:solidFill>
            </a:endParaRPr>
          </a:p>
          <a:p>
            <a:pPr marL="0" indent="0">
              <a:buNone/>
            </a:pPr>
            <a:r>
              <a:rPr lang="en-SG" sz="3200" dirty="0">
                <a:solidFill>
                  <a:schemeClr val="bg1"/>
                </a:solidFill>
              </a:rPr>
              <a:t>2. Scientists discover things about the world that did not agree with Scripture</a:t>
            </a:r>
          </a:p>
        </p:txBody>
      </p:sp>
    </p:spTree>
    <p:extLst>
      <p:ext uri="{BB962C8B-B14F-4D97-AF65-F5344CB8AC3E}">
        <p14:creationId xmlns:p14="http://schemas.microsoft.com/office/powerpoint/2010/main" val="3104659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5B7941D-960E-4932-A549-271325C00230}"/>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846"/>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2CC9B0-1E8D-4ECB-A08D-52670138A64D}"/>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b="1" dirty="0">
                <a:solidFill>
                  <a:schemeClr val="tx1">
                    <a:lumMod val="85000"/>
                    <a:lumOff val="15000"/>
                  </a:schemeClr>
                </a:solidFill>
              </a:rPr>
              <a:t>Literal versus Symbolic</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5534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79C4A58C-CC50-4FCB-B45D-C256F25F92C4}"/>
              </a:ext>
            </a:extLst>
          </p:cNvPr>
          <p:cNvPicPr>
            <a:picLocks noChangeAspect="1"/>
          </p:cNvPicPr>
          <p:nvPr/>
        </p:nvPicPr>
        <p:blipFill rotWithShape="1">
          <a:blip r:embed="rId2">
            <a:alphaModFix amt="35000"/>
            <a:extLst/>
          </a:blip>
          <a:srcRect b="29907"/>
          <a:stretch/>
        </p:blipFill>
        <p:spPr>
          <a:xfrm>
            <a:off x="20" y="10"/>
            <a:ext cx="12191980" cy="6857990"/>
          </a:xfrm>
          <a:prstGeom prst="rect">
            <a:avLst/>
          </a:prstGeom>
        </p:spPr>
      </p:pic>
      <p:sp>
        <p:nvSpPr>
          <p:cNvPr id="2" name="Title 1">
            <a:extLst>
              <a:ext uri="{FF2B5EF4-FFF2-40B4-BE49-F238E27FC236}">
                <a16:creationId xmlns:a16="http://schemas.microsoft.com/office/drawing/2014/main" id="{9066D75C-E788-4F32-BCE0-29E268EC797A}"/>
              </a:ext>
            </a:extLst>
          </p:cNvPr>
          <p:cNvSpPr>
            <a:spLocks noGrp="1"/>
          </p:cNvSpPr>
          <p:nvPr>
            <p:ph type="title"/>
          </p:nvPr>
        </p:nvSpPr>
        <p:spPr>
          <a:xfrm>
            <a:off x="838200" y="149291"/>
            <a:ext cx="10515600" cy="1147664"/>
          </a:xfrm>
        </p:spPr>
        <p:txBody>
          <a:bodyPr>
            <a:normAutofit/>
          </a:bodyPr>
          <a:lstStyle/>
          <a:p>
            <a:r>
              <a:rPr lang="en-SG" b="1" dirty="0">
                <a:solidFill>
                  <a:srgbClr val="FFFFFF"/>
                </a:solidFill>
              </a:rPr>
              <a:t>Saint Augustine </a:t>
            </a:r>
          </a:p>
        </p:txBody>
      </p:sp>
      <p:sp>
        <p:nvSpPr>
          <p:cNvPr id="3" name="Content Placeholder 2">
            <a:extLst>
              <a:ext uri="{FF2B5EF4-FFF2-40B4-BE49-F238E27FC236}">
                <a16:creationId xmlns:a16="http://schemas.microsoft.com/office/drawing/2014/main" id="{C277B1FC-4001-4F7E-B38E-39C0C5757493}"/>
              </a:ext>
            </a:extLst>
          </p:cNvPr>
          <p:cNvSpPr>
            <a:spLocks noGrp="1"/>
          </p:cNvSpPr>
          <p:nvPr>
            <p:ph idx="1"/>
          </p:nvPr>
        </p:nvSpPr>
        <p:spPr>
          <a:xfrm>
            <a:off x="357673" y="1296955"/>
            <a:ext cx="11476653" cy="5010539"/>
          </a:xfrm>
        </p:spPr>
        <p:txBody>
          <a:bodyPr>
            <a:normAutofit/>
          </a:bodyPr>
          <a:lstStyle/>
          <a:p>
            <a:pPr marL="0" indent="0">
              <a:buNone/>
            </a:pPr>
            <a:r>
              <a:rPr lang="en-SG" sz="3200" dirty="0">
                <a:solidFill>
                  <a:srgbClr val="FFFFFF"/>
                </a:solidFill>
              </a:rPr>
              <a:t>Creation happened at once, and then seeded with the potential to grow and change over time (</a:t>
            </a:r>
            <a:r>
              <a:rPr lang="en-SG" sz="3200" i="1" dirty="0">
                <a:solidFill>
                  <a:srgbClr val="FFFFFF"/>
                </a:solidFill>
              </a:rPr>
              <a:t>De Genesi ad Litteram</a:t>
            </a:r>
            <a:r>
              <a:rPr lang="en-SG" sz="3200" dirty="0">
                <a:solidFill>
                  <a:srgbClr val="FFFFFF"/>
                </a:solidFill>
              </a:rPr>
              <a:t>)</a:t>
            </a:r>
          </a:p>
          <a:p>
            <a:endParaRPr lang="en-SG" sz="3200" dirty="0">
              <a:solidFill>
                <a:srgbClr val="FFFFFF"/>
              </a:solidFill>
            </a:endParaRPr>
          </a:p>
          <a:p>
            <a:pPr marL="514350" indent="-514350">
              <a:buFont typeface="+mj-lt"/>
              <a:buAutoNum type="arabicPeriod"/>
            </a:pPr>
            <a:r>
              <a:rPr lang="en-SG" sz="3200" dirty="0">
                <a:solidFill>
                  <a:srgbClr val="FFFFFF"/>
                </a:solidFill>
              </a:rPr>
              <a:t>Separation of light and darkness = good and bad spirits</a:t>
            </a:r>
          </a:p>
          <a:p>
            <a:pPr marL="514350" indent="-514350">
              <a:buFont typeface="+mj-lt"/>
              <a:buAutoNum type="arabicPeriod"/>
            </a:pPr>
            <a:r>
              <a:rPr lang="en-SG" sz="3200" dirty="0">
                <a:solidFill>
                  <a:srgbClr val="FFFFFF"/>
                </a:solidFill>
              </a:rPr>
              <a:t>Heavenly lights = spiritual gifts</a:t>
            </a:r>
          </a:p>
          <a:p>
            <a:pPr marL="514350" indent="-514350">
              <a:buFont typeface="+mj-lt"/>
              <a:buAutoNum type="arabicPeriod"/>
            </a:pPr>
            <a:r>
              <a:rPr lang="en-SG" sz="3200" dirty="0">
                <a:solidFill>
                  <a:srgbClr val="FFFFFF"/>
                </a:solidFill>
              </a:rPr>
              <a:t>Trees = good works</a:t>
            </a:r>
          </a:p>
          <a:p>
            <a:pPr marL="514350" indent="-514350">
              <a:buFont typeface="+mj-lt"/>
              <a:buAutoNum type="arabicPeriod"/>
            </a:pPr>
            <a:r>
              <a:rPr lang="en-SG" sz="3200" dirty="0">
                <a:solidFill>
                  <a:srgbClr val="FFFFFF"/>
                </a:solidFill>
              </a:rPr>
              <a:t>The command to have dominion over the animals = command for people to control their passions (</a:t>
            </a:r>
            <a:r>
              <a:rPr lang="en-SG" sz="3200" i="1" dirty="0">
                <a:solidFill>
                  <a:srgbClr val="FFFFFF"/>
                </a:solidFill>
              </a:rPr>
              <a:t>De Civitate Dei</a:t>
            </a:r>
            <a:r>
              <a:rPr lang="en-SG" sz="3200" dirty="0">
                <a:solidFill>
                  <a:srgbClr val="FFFFFF"/>
                </a:solidFill>
              </a:rPr>
              <a:t>)</a:t>
            </a:r>
          </a:p>
        </p:txBody>
      </p:sp>
    </p:spTree>
    <p:extLst>
      <p:ext uri="{BB962C8B-B14F-4D97-AF65-F5344CB8AC3E}">
        <p14:creationId xmlns:p14="http://schemas.microsoft.com/office/powerpoint/2010/main" val="20817855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05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93B9ED-8945-4F98-BF99-8EA1C1CD0F69}"/>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b="1" dirty="0">
                <a:solidFill>
                  <a:srgbClr val="FFFFFF"/>
                </a:solidFill>
              </a:rPr>
              <a:t>Noah’s Ark</a:t>
            </a:r>
          </a:p>
        </p:txBody>
      </p:sp>
      <p:pic>
        <p:nvPicPr>
          <p:cNvPr id="5" name="Content Placeholder 4">
            <a:extLst>
              <a:ext uri="{FF2B5EF4-FFF2-40B4-BE49-F238E27FC236}">
                <a16:creationId xmlns:a16="http://schemas.microsoft.com/office/drawing/2014/main" id="{DEEF97B3-30AC-4EFA-8639-2F0302891AAD}"/>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954" r="3828"/>
          <a:stretch/>
        </p:blipFill>
        <p:spPr>
          <a:xfrm>
            <a:off x="327547" y="321733"/>
            <a:ext cx="7058306" cy="4107392"/>
          </a:xfrm>
          <a:prstGeom prst="rect">
            <a:avLst/>
          </a:prstGeom>
        </p:spPr>
      </p:pic>
      <p:sp>
        <p:nvSpPr>
          <p:cNvPr id="17"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2354B7E1-0290-4C2E-9552-DDCB1C9AA7D2}"/>
              </a:ext>
            </a:extLst>
          </p:cNvPr>
          <p:cNvSpPr txBox="1"/>
          <p:nvPr/>
        </p:nvSpPr>
        <p:spPr>
          <a:xfrm>
            <a:off x="7696940" y="321732"/>
            <a:ext cx="3970803" cy="4445340"/>
          </a:xfrm>
          <a:prstGeom prst="rect">
            <a:avLst/>
          </a:prstGeom>
        </p:spPr>
        <p:txBody>
          <a:bodyPr vert="horz" lIns="91440" tIns="45720" rIns="91440" bIns="45720" rtlCol="0" anchor="ctr">
            <a:normAutofit/>
          </a:bodyPr>
          <a:lstStyle/>
          <a:p>
            <a:pPr>
              <a:lnSpc>
                <a:spcPct val="90000"/>
              </a:lnSpc>
              <a:spcAft>
                <a:spcPts val="600"/>
              </a:spcAft>
            </a:pPr>
            <a:r>
              <a:rPr lang="en-US" sz="2400" dirty="0">
                <a:solidFill>
                  <a:srgbClr val="FFFFFF"/>
                </a:solidFill>
              </a:rPr>
              <a:t>A symbol of the Church, destined for salvation against the flood of sinful passions. </a:t>
            </a:r>
          </a:p>
          <a:p>
            <a:pPr>
              <a:lnSpc>
                <a:spcPct val="90000"/>
              </a:lnSpc>
              <a:spcAft>
                <a:spcPts val="600"/>
              </a:spcAft>
            </a:pPr>
            <a:endParaRPr lang="en-US" sz="2400" dirty="0">
              <a:solidFill>
                <a:srgbClr val="FFFFFF"/>
              </a:solidFill>
            </a:endParaRPr>
          </a:p>
          <a:p>
            <a:pPr>
              <a:lnSpc>
                <a:spcPct val="90000"/>
              </a:lnSpc>
              <a:spcAft>
                <a:spcPts val="600"/>
              </a:spcAft>
            </a:pPr>
            <a:r>
              <a:rPr lang="en-US" sz="2400" dirty="0">
                <a:solidFill>
                  <a:srgbClr val="FFFFFF"/>
                </a:solidFill>
              </a:rPr>
              <a:t>Measurements of the ark pointed to important events in the scriptures.</a:t>
            </a:r>
          </a:p>
          <a:p>
            <a:pPr>
              <a:lnSpc>
                <a:spcPct val="90000"/>
              </a:lnSpc>
              <a:spcAft>
                <a:spcPts val="600"/>
              </a:spcAft>
            </a:pPr>
            <a:r>
              <a:rPr lang="en-US" sz="2400" dirty="0">
                <a:solidFill>
                  <a:srgbClr val="FFFFFF"/>
                </a:solidFill>
              </a:rPr>
              <a:t> </a:t>
            </a:r>
          </a:p>
          <a:p>
            <a:pPr>
              <a:lnSpc>
                <a:spcPct val="90000"/>
              </a:lnSpc>
              <a:spcAft>
                <a:spcPts val="600"/>
              </a:spcAft>
            </a:pPr>
            <a:r>
              <a:rPr lang="en-US" sz="2400" dirty="0">
                <a:solidFill>
                  <a:srgbClr val="FFFFFF"/>
                </a:solidFill>
              </a:rPr>
              <a:t>The breadth of the ark, fifty cubits, symbolizes the fifty days between the celebration of Passover and Pentecost</a:t>
            </a:r>
          </a:p>
        </p:txBody>
      </p:sp>
    </p:spTree>
    <p:extLst>
      <p:ext uri="{BB962C8B-B14F-4D97-AF65-F5344CB8AC3E}">
        <p14:creationId xmlns:p14="http://schemas.microsoft.com/office/powerpoint/2010/main" val="335315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16E1B-9170-4F7C-99E1-9249E92F94F7}"/>
              </a:ext>
            </a:extLst>
          </p:cNvPr>
          <p:cNvSpPr>
            <a:spLocks noGrp="1"/>
          </p:cNvSpPr>
          <p:nvPr>
            <p:ph type="title"/>
          </p:nvPr>
        </p:nvSpPr>
        <p:spPr>
          <a:xfrm>
            <a:off x="1514292" y="292964"/>
            <a:ext cx="9894133" cy="1083076"/>
          </a:xfrm>
        </p:spPr>
        <p:txBody>
          <a:bodyPr anchor="b">
            <a:normAutofit/>
          </a:bodyPr>
          <a:lstStyle/>
          <a:p>
            <a:pPr algn="ctr"/>
            <a:r>
              <a:rPr lang="en-SG" b="1" dirty="0">
                <a:ln>
                  <a:solidFill>
                    <a:schemeClr val="accent1"/>
                  </a:solidFill>
                </a:ln>
                <a:solidFill>
                  <a:schemeClr val="bg1"/>
                </a:solidFill>
                <a:latin typeface="+mn-lt"/>
              </a:rPr>
              <a:t>New Theories </a:t>
            </a:r>
          </a:p>
        </p:txBody>
      </p:sp>
      <p:pic>
        <p:nvPicPr>
          <p:cNvPr id="1026" name="Picture 2" descr="Image result for scopes trial">
            <a:extLst>
              <a:ext uri="{FF2B5EF4-FFF2-40B4-BE49-F238E27FC236}">
                <a16:creationId xmlns:a16="http://schemas.microsoft.com/office/drawing/2014/main" id="{DE9520E2-235A-4D38-AB04-7C2463FC05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9666" y="2589086"/>
            <a:ext cx="4178636" cy="2755478"/>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73" name="Freeform: Shape 72">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FB9F681-A37A-4A7F-B650-F5EBB6ED5BC2}"/>
              </a:ext>
            </a:extLst>
          </p:cNvPr>
          <p:cNvSpPr>
            <a:spLocks noGrp="1"/>
          </p:cNvSpPr>
          <p:nvPr>
            <p:ph idx="1"/>
          </p:nvPr>
        </p:nvSpPr>
        <p:spPr>
          <a:xfrm>
            <a:off x="7317815" y="1376041"/>
            <a:ext cx="4587140" cy="4367812"/>
          </a:xfrm>
        </p:spPr>
        <p:txBody>
          <a:bodyPr anchor="ctr">
            <a:normAutofit/>
          </a:bodyPr>
          <a:lstStyle/>
          <a:p>
            <a:r>
              <a:rPr lang="en-SG" sz="3200" b="1" dirty="0">
                <a:ln>
                  <a:solidFill>
                    <a:schemeClr val="accent1"/>
                  </a:solidFill>
                </a:ln>
                <a:solidFill>
                  <a:schemeClr val="bg1"/>
                </a:solidFill>
              </a:rPr>
              <a:t>Geological evidence for an old earth</a:t>
            </a:r>
          </a:p>
          <a:p>
            <a:endParaRPr lang="en-SG" sz="3200" b="1" dirty="0">
              <a:ln>
                <a:solidFill>
                  <a:schemeClr val="accent1"/>
                </a:solidFill>
              </a:ln>
              <a:solidFill>
                <a:schemeClr val="bg1"/>
              </a:solidFill>
            </a:endParaRPr>
          </a:p>
          <a:p>
            <a:r>
              <a:rPr lang="en-SG" sz="3200" b="1" dirty="0">
                <a:ln>
                  <a:solidFill>
                    <a:schemeClr val="accent1"/>
                  </a:solidFill>
                </a:ln>
                <a:solidFill>
                  <a:schemeClr val="bg1"/>
                </a:solidFill>
              </a:rPr>
              <a:t>Evidence that animals, including humans, have an evolutionary history</a:t>
            </a:r>
          </a:p>
          <a:p>
            <a:endParaRPr lang="en-SG" sz="2400" dirty="0"/>
          </a:p>
        </p:txBody>
      </p:sp>
    </p:spTree>
    <p:extLst>
      <p:ext uri="{BB962C8B-B14F-4D97-AF65-F5344CB8AC3E}">
        <p14:creationId xmlns:p14="http://schemas.microsoft.com/office/powerpoint/2010/main" val="1698597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567ED58-ECAD-4343-A0DC-7C1D19FDAED6}"/>
              </a:ext>
            </a:extLst>
          </p:cNvPr>
          <p:cNvSpPr>
            <a:spLocks noGrp="1"/>
          </p:cNvSpPr>
          <p:nvPr>
            <p:ph type="title"/>
          </p:nvPr>
        </p:nvSpPr>
        <p:spPr>
          <a:xfrm>
            <a:off x="863029" y="1012004"/>
            <a:ext cx="3424886" cy="4795408"/>
          </a:xfrm>
        </p:spPr>
        <p:txBody>
          <a:bodyPr>
            <a:normAutofit/>
          </a:bodyPr>
          <a:lstStyle/>
          <a:p>
            <a:pPr algn="ctr"/>
            <a:r>
              <a:rPr lang="en-SG" b="1" dirty="0">
                <a:solidFill>
                  <a:srgbClr val="FFFFFF"/>
                </a:solidFill>
              </a:rPr>
              <a:t>Recap</a:t>
            </a:r>
          </a:p>
        </p:txBody>
      </p:sp>
      <p:graphicFrame>
        <p:nvGraphicFramePr>
          <p:cNvPr id="5" name="Content Placeholder 2">
            <a:extLst>
              <a:ext uri="{FF2B5EF4-FFF2-40B4-BE49-F238E27FC236}">
                <a16:creationId xmlns:a16="http://schemas.microsoft.com/office/drawing/2014/main" id="{EBB093A3-62D2-4C2C-B428-2796C0B93BD8}"/>
              </a:ext>
            </a:extLst>
          </p:cNvPr>
          <p:cNvGraphicFramePr>
            <a:graphicFrameLocks noGrp="1"/>
          </p:cNvGraphicFramePr>
          <p:nvPr>
            <p:ph idx="1"/>
            <p:extLst>
              <p:ext uri="{D42A27DB-BD31-4B8C-83A1-F6EECF244321}">
                <p14:modId xmlns:p14="http://schemas.microsoft.com/office/powerpoint/2010/main" val="1248140966"/>
              </p:ext>
            </p:extLst>
          </p:nvPr>
        </p:nvGraphicFramePr>
        <p:xfrm>
          <a:off x="4865105" y="470924"/>
          <a:ext cx="6842799" cy="5885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933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7C2E00-6B95-4A22-9F14-4D74E5D5105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870" r="35753" b="-1"/>
          <a:stretch/>
        </p:blipFill>
        <p:spPr>
          <a:xfrm>
            <a:off x="6185051" y="10"/>
            <a:ext cx="5997632" cy="6857990"/>
          </a:xfrm>
          <a:custGeom>
            <a:avLst/>
            <a:gdLst>
              <a:gd name="connsiteX0" fmla="*/ 0 w 5997632"/>
              <a:gd name="connsiteY0" fmla="*/ 0 h 6858000"/>
              <a:gd name="connsiteX1" fmla="*/ 5997632 w 5997632"/>
              <a:gd name="connsiteY1" fmla="*/ 0 h 6858000"/>
              <a:gd name="connsiteX2" fmla="*/ 5997632 w 5997632"/>
              <a:gd name="connsiteY2" fmla="*/ 6858000 h 6858000"/>
              <a:gd name="connsiteX3" fmla="*/ 3178693 w 599763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97632" h="6858000">
                <a:moveTo>
                  <a:pt x="0" y="0"/>
                </a:moveTo>
                <a:lnTo>
                  <a:pt x="5997632" y="0"/>
                </a:lnTo>
                <a:lnTo>
                  <a:pt x="5997632" y="6858000"/>
                </a:lnTo>
                <a:lnTo>
                  <a:pt x="3178693" y="6858000"/>
                </a:lnTo>
                <a:close/>
              </a:path>
            </a:pathLst>
          </a:custGeom>
        </p:spPr>
      </p:pic>
      <p:pic>
        <p:nvPicPr>
          <p:cNvPr id="7" name="Picture 6">
            <a:extLst>
              <a:ext uri="{FF2B5EF4-FFF2-40B4-BE49-F238E27FC236}">
                <a16:creationId xmlns:a16="http://schemas.microsoft.com/office/drawing/2014/main" id="{6822595F-6AC0-4272-8D62-76B658633502}"/>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5411" r="27939"/>
          <a:stretch/>
        </p:blipFill>
        <p:spPr>
          <a:xfrm>
            <a:off x="42123" y="10"/>
            <a:ext cx="9141744" cy="6857990"/>
          </a:xfrm>
          <a:custGeom>
            <a:avLst/>
            <a:gdLst>
              <a:gd name="connsiteX0" fmla="*/ 0 w 9141744"/>
              <a:gd name="connsiteY0" fmla="*/ 0 h 6863485"/>
              <a:gd name="connsiteX1" fmla="*/ 5963051 w 9141744"/>
              <a:gd name="connsiteY1" fmla="*/ 0 h 6863485"/>
              <a:gd name="connsiteX2" fmla="*/ 9141744 w 9141744"/>
              <a:gd name="connsiteY2" fmla="*/ 6863485 h 6863485"/>
              <a:gd name="connsiteX3" fmla="*/ 0 w 9141744"/>
              <a:gd name="connsiteY3" fmla="*/ 6863485 h 6863485"/>
              <a:gd name="connsiteX4" fmla="*/ 0 w 9141744"/>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1744" h="6863485">
                <a:moveTo>
                  <a:pt x="0" y="0"/>
                </a:moveTo>
                <a:lnTo>
                  <a:pt x="5963051" y="0"/>
                </a:lnTo>
                <a:lnTo>
                  <a:pt x="9141744" y="6863485"/>
                </a:lnTo>
                <a:lnTo>
                  <a:pt x="0" y="6863485"/>
                </a:lnTo>
                <a:lnTo>
                  <a:pt x="0" y="0"/>
                </a:lnTo>
                <a:close/>
              </a:path>
            </a:pathLst>
          </a:custGeom>
        </p:spPr>
      </p:pic>
      <p:sp>
        <p:nvSpPr>
          <p:cNvPr id="12" name="Freeform: Shape 11">
            <a:extLst>
              <a:ext uri="{FF2B5EF4-FFF2-40B4-BE49-F238E27FC236}">
                <a16:creationId xmlns:a16="http://schemas.microsoft.com/office/drawing/2014/main" id="{37FEB674-D811-4FFE-A878-29D0C0ED1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73847"/>
            <a:ext cx="6434783" cy="3310306"/>
          </a:xfrm>
          <a:custGeom>
            <a:avLst/>
            <a:gdLst>
              <a:gd name="connsiteX0" fmla="*/ 0 w 6434783"/>
              <a:gd name="connsiteY0" fmla="*/ 0 h 3310306"/>
              <a:gd name="connsiteX1" fmla="*/ 3829872 w 6434783"/>
              <a:gd name="connsiteY1" fmla="*/ 0 h 3310306"/>
              <a:gd name="connsiteX2" fmla="*/ 4896100 w 6434783"/>
              <a:gd name="connsiteY2" fmla="*/ 0 h 3310306"/>
              <a:gd name="connsiteX3" fmla="*/ 4901677 w 6434783"/>
              <a:gd name="connsiteY3" fmla="*/ 0 h 3310306"/>
              <a:gd name="connsiteX4" fmla="*/ 6434783 w 6434783"/>
              <a:gd name="connsiteY4" fmla="*/ 3310306 h 3310306"/>
              <a:gd name="connsiteX5" fmla="*/ 0 w 6434783"/>
              <a:gd name="connsiteY5" fmla="*/ 3310306 h 331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4783" h="3310306">
                <a:moveTo>
                  <a:pt x="0" y="0"/>
                </a:moveTo>
                <a:lnTo>
                  <a:pt x="3829872" y="0"/>
                </a:lnTo>
                <a:lnTo>
                  <a:pt x="4896100" y="0"/>
                </a:lnTo>
                <a:lnTo>
                  <a:pt x="4901677" y="0"/>
                </a:lnTo>
                <a:lnTo>
                  <a:pt x="6434783" y="3310306"/>
                </a:lnTo>
                <a:lnTo>
                  <a:pt x="0" y="3310306"/>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CBD068E-4E57-46D3-88B7-8685176793D6}"/>
              </a:ext>
            </a:extLst>
          </p:cNvPr>
          <p:cNvSpPr>
            <a:spLocks noGrp="1"/>
          </p:cNvSpPr>
          <p:nvPr>
            <p:ph type="title"/>
          </p:nvPr>
        </p:nvSpPr>
        <p:spPr>
          <a:xfrm>
            <a:off x="9317" y="1773847"/>
            <a:ext cx="5010551" cy="1307909"/>
          </a:xfrm>
        </p:spPr>
        <p:txBody>
          <a:bodyPr>
            <a:normAutofit/>
          </a:bodyPr>
          <a:lstStyle/>
          <a:p>
            <a:r>
              <a:rPr lang="en-SG" sz="2800" b="1" dirty="0"/>
              <a:t>How can the faithful navigate their beliefs today</a:t>
            </a:r>
            <a:r>
              <a:rPr lang="en-SG" sz="2500" b="1" dirty="0"/>
              <a:t>?</a:t>
            </a:r>
          </a:p>
        </p:txBody>
      </p:sp>
      <p:sp>
        <p:nvSpPr>
          <p:cNvPr id="3" name="Content Placeholder 2">
            <a:extLst>
              <a:ext uri="{FF2B5EF4-FFF2-40B4-BE49-F238E27FC236}">
                <a16:creationId xmlns:a16="http://schemas.microsoft.com/office/drawing/2014/main" id="{838D2CF1-1A0A-4D6A-9236-44EDC94BA74A}"/>
              </a:ext>
            </a:extLst>
          </p:cNvPr>
          <p:cNvSpPr>
            <a:spLocks noGrp="1"/>
          </p:cNvSpPr>
          <p:nvPr>
            <p:ph idx="1"/>
          </p:nvPr>
        </p:nvSpPr>
        <p:spPr>
          <a:xfrm>
            <a:off x="9317" y="3081755"/>
            <a:ext cx="5488671" cy="2002397"/>
          </a:xfrm>
        </p:spPr>
        <p:txBody>
          <a:bodyPr>
            <a:normAutofit/>
          </a:bodyPr>
          <a:lstStyle/>
          <a:p>
            <a:pPr marL="514350" indent="-514350">
              <a:buAutoNum type="alphaUcPeriod"/>
            </a:pPr>
            <a:r>
              <a:rPr lang="en-SG" sz="3200" b="1" dirty="0"/>
              <a:t>Reading Scripture </a:t>
            </a:r>
          </a:p>
          <a:p>
            <a:pPr marL="514350" indent="-514350">
              <a:buAutoNum type="alphaUcPeriod"/>
            </a:pPr>
            <a:r>
              <a:rPr lang="en-SG" sz="3200" b="1" dirty="0"/>
              <a:t>Understanding Science</a:t>
            </a:r>
          </a:p>
        </p:txBody>
      </p:sp>
    </p:spTree>
    <p:extLst>
      <p:ext uri="{BB962C8B-B14F-4D97-AF65-F5344CB8AC3E}">
        <p14:creationId xmlns:p14="http://schemas.microsoft.com/office/powerpoint/2010/main" val="326288179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C14B4A2-CEE0-4BB4-8B1C-8F60A6959209}"/>
              </a:ext>
            </a:extLst>
          </p:cNvPr>
          <p:cNvSpPr>
            <a:spLocks noGrp="1"/>
          </p:cNvSpPr>
          <p:nvPr>
            <p:ph type="title"/>
          </p:nvPr>
        </p:nvSpPr>
        <p:spPr>
          <a:xfrm>
            <a:off x="1179226" y="826680"/>
            <a:ext cx="9833548" cy="1325563"/>
          </a:xfrm>
        </p:spPr>
        <p:txBody>
          <a:bodyPr>
            <a:normAutofit/>
          </a:bodyPr>
          <a:lstStyle/>
          <a:p>
            <a:pPr algn="ctr"/>
            <a:r>
              <a:rPr lang="en-SG" b="1" dirty="0">
                <a:solidFill>
                  <a:srgbClr val="FFFFFF"/>
                </a:solidFill>
              </a:rPr>
              <a:t>II Timothy 3:16</a:t>
            </a:r>
          </a:p>
        </p:txBody>
      </p:sp>
      <p:sp>
        <p:nvSpPr>
          <p:cNvPr id="3" name="Content Placeholder 2">
            <a:extLst>
              <a:ext uri="{FF2B5EF4-FFF2-40B4-BE49-F238E27FC236}">
                <a16:creationId xmlns:a16="http://schemas.microsoft.com/office/drawing/2014/main" id="{2C5AC2B3-8186-4095-9041-6B5502D907B0}"/>
              </a:ext>
            </a:extLst>
          </p:cNvPr>
          <p:cNvSpPr>
            <a:spLocks noGrp="1"/>
          </p:cNvSpPr>
          <p:nvPr>
            <p:ph idx="1"/>
          </p:nvPr>
        </p:nvSpPr>
        <p:spPr>
          <a:xfrm>
            <a:off x="849087" y="2753936"/>
            <a:ext cx="10506268" cy="3618872"/>
          </a:xfrm>
        </p:spPr>
        <p:txBody>
          <a:bodyPr>
            <a:normAutofit/>
          </a:bodyPr>
          <a:lstStyle/>
          <a:p>
            <a:pPr marL="0" indent="0">
              <a:buNone/>
            </a:pPr>
            <a:r>
              <a:rPr lang="en-SG" sz="4000" b="1" dirty="0">
                <a:solidFill>
                  <a:srgbClr val="000000"/>
                </a:solidFill>
              </a:rPr>
              <a:t>All Scripture is God-breathed and is useful for teaching, rebuking, correcting and training in righteousness, so that the servant of God may be thoroughly equipped for every good work.</a:t>
            </a:r>
          </a:p>
        </p:txBody>
      </p:sp>
    </p:spTree>
    <p:extLst>
      <p:ext uri="{BB962C8B-B14F-4D97-AF65-F5344CB8AC3E}">
        <p14:creationId xmlns:p14="http://schemas.microsoft.com/office/powerpoint/2010/main" val="3784305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9F8B0A-A519-4FFE-85FF-4D0DEC774FDE}"/>
              </a:ext>
            </a:extLst>
          </p:cNvPr>
          <p:cNvSpPr>
            <a:spLocks noGrp="1"/>
          </p:cNvSpPr>
          <p:nvPr>
            <p:ph type="title"/>
          </p:nvPr>
        </p:nvSpPr>
        <p:spPr>
          <a:xfrm>
            <a:off x="5297762" y="603681"/>
            <a:ext cx="5638994" cy="914394"/>
          </a:xfrm>
        </p:spPr>
        <p:txBody>
          <a:bodyPr>
            <a:normAutofit/>
          </a:bodyPr>
          <a:lstStyle/>
          <a:p>
            <a:pPr algn="ctr"/>
            <a:r>
              <a:rPr lang="en-SG" dirty="0">
                <a:solidFill>
                  <a:srgbClr val="FFFFFF"/>
                </a:solidFill>
              </a:rPr>
              <a:t>First Takeaway</a:t>
            </a:r>
          </a:p>
        </p:txBody>
      </p:sp>
      <p:pic>
        <p:nvPicPr>
          <p:cNvPr id="5" name="Graphic 4" descr="Lightning bolt">
            <a:extLst>
              <a:ext uri="{FF2B5EF4-FFF2-40B4-BE49-F238E27FC236}">
                <a16:creationId xmlns:a16="http://schemas.microsoft.com/office/drawing/2014/main" id="{3BB00680-CD44-4A8A-95E9-E0D0B900A29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8300" y="478232"/>
            <a:ext cx="2789902" cy="2789902"/>
          </a:xfrm>
          <a:prstGeom prst="rect">
            <a:avLst/>
          </a:prstGeom>
        </p:spPr>
      </p:pic>
      <p:cxnSp>
        <p:nvCxnSpPr>
          <p:cNvPr id="21" name="Straight Connector 20">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7" name="Graphic 6" descr="Lightbulb and pencil">
            <a:extLst>
              <a:ext uri="{FF2B5EF4-FFF2-40B4-BE49-F238E27FC236}">
                <a16:creationId xmlns:a16="http://schemas.microsoft.com/office/drawing/2014/main" id="{6002EB4E-9375-44D1-8D69-9985977749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8791" y="3589867"/>
            <a:ext cx="2788920" cy="2788920"/>
          </a:xfrm>
          <a:prstGeom prst="rect">
            <a:avLst/>
          </a:prstGeom>
        </p:spPr>
      </p:pic>
      <p:sp>
        <p:nvSpPr>
          <p:cNvPr id="3" name="Content Placeholder 2">
            <a:extLst>
              <a:ext uri="{FF2B5EF4-FFF2-40B4-BE49-F238E27FC236}">
                <a16:creationId xmlns:a16="http://schemas.microsoft.com/office/drawing/2014/main" id="{9619348B-00B1-4824-8E16-0AB9087C90AC}"/>
              </a:ext>
            </a:extLst>
          </p:cNvPr>
          <p:cNvSpPr>
            <a:spLocks noGrp="1"/>
          </p:cNvSpPr>
          <p:nvPr>
            <p:ph idx="1"/>
          </p:nvPr>
        </p:nvSpPr>
        <p:spPr>
          <a:xfrm>
            <a:off x="5297762" y="2639023"/>
            <a:ext cx="5747187" cy="3148410"/>
          </a:xfrm>
        </p:spPr>
        <p:txBody>
          <a:bodyPr anchor="t">
            <a:normAutofit/>
          </a:bodyPr>
          <a:lstStyle/>
          <a:p>
            <a:pPr marL="0" indent="0">
              <a:buNone/>
            </a:pPr>
            <a:r>
              <a:rPr lang="en-SG" sz="3600" dirty="0">
                <a:solidFill>
                  <a:srgbClr val="FFFFFF"/>
                </a:solidFill>
              </a:rPr>
              <a:t>The scriptures contain timeless truths. But they do not use scientific language to convey those truths.  </a:t>
            </a:r>
          </a:p>
          <a:p>
            <a:endParaRPr lang="en-SG" sz="2400" dirty="0">
              <a:solidFill>
                <a:srgbClr val="FFFFFF"/>
              </a:solidFill>
            </a:endParaRPr>
          </a:p>
        </p:txBody>
      </p:sp>
    </p:spTree>
    <p:extLst>
      <p:ext uri="{BB962C8B-B14F-4D97-AF65-F5344CB8AC3E}">
        <p14:creationId xmlns:p14="http://schemas.microsoft.com/office/powerpoint/2010/main" val="3839364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Content Placeholder 3">
            <a:extLst>
              <a:ext uri="{FF2B5EF4-FFF2-40B4-BE49-F238E27FC236}">
                <a16:creationId xmlns:a16="http://schemas.microsoft.com/office/drawing/2014/main" id="{8E77B1B0-87E0-4A99-841F-E56BD040CD31}"/>
              </a:ext>
            </a:extLst>
          </p:cNvPr>
          <p:cNvPicPr>
            <a:picLocks noGrp="1" noChangeAspect="1"/>
          </p:cNvPicPr>
          <p:nvPr>
            <p:ph idx="1"/>
          </p:nvPr>
        </p:nvPicPr>
        <p:blipFill>
          <a:blip r:embed="rId2"/>
          <a:stretch>
            <a:fillRect/>
          </a:stretch>
        </p:blipFill>
        <p:spPr>
          <a:xfrm>
            <a:off x="2058995" y="643466"/>
            <a:ext cx="8074010" cy="5571067"/>
          </a:xfrm>
          <a:prstGeom prst="rect">
            <a:avLst/>
          </a:prstGeom>
        </p:spPr>
      </p:pic>
    </p:spTree>
    <p:extLst>
      <p:ext uri="{BB962C8B-B14F-4D97-AF65-F5344CB8AC3E}">
        <p14:creationId xmlns:p14="http://schemas.microsoft.com/office/powerpoint/2010/main" val="3143547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99B71A-6804-43C6-827A-73FCFD28AF7F}"/>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dirty="0">
                <a:solidFill>
                  <a:srgbClr val="FFFFFF"/>
                </a:solidFill>
                <a:latin typeface="+mj-lt"/>
                <a:ea typeface="+mj-ea"/>
                <a:cs typeface="+mj-cs"/>
              </a:rPr>
              <a:t>Focus Question</a:t>
            </a:r>
          </a:p>
        </p:txBody>
      </p:sp>
      <p:cxnSp>
        <p:nvCxnSpPr>
          <p:cNvPr id="17" name="Straight Connector 16">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9DAC78AE-EDC4-4771-A4DA-A5B45F869F91}"/>
              </a:ext>
            </a:extLst>
          </p:cNvPr>
          <p:cNvGraphicFramePr>
            <a:graphicFrameLocks noGrp="1"/>
          </p:cNvGraphicFramePr>
          <p:nvPr>
            <p:ph idx="1"/>
            <p:extLst>
              <p:ext uri="{D42A27DB-BD31-4B8C-83A1-F6EECF244321}">
                <p14:modId xmlns:p14="http://schemas.microsoft.com/office/powerpoint/2010/main" val="213151116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4583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1CBCF5-290C-4C28-8677-B64453B6FBCE}"/>
              </a:ext>
            </a:extLst>
          </p:cNvPr>
          <p:cNvSpPr>
            <a:spLocks noGrp="1"/>
          </p:cNvSpPr>
          <p:nvPr>
            <p:ph idx="1"/>
          </p:nvPr>
        </p:nvSpPr>
        <p:spPr>
          <a:xfrm>
            <a:off x="381739" y="408373"/>
            <a:ext cx="11469949" cy="6116714"/>
          </a:xfrm>
        </p:spPr>
        <p:txBody>
          <a:bodyPr/>
          <a:lstStyle/>
          <a:p>
            <a:r>
              <a:rPr lang="en-SG" b="1" dirty="0">
                <a:solidFill>
                  <a:schemeClr val="bg1"/>
                </a:solidFill>
              </a:rPr>
              <a:t>Psalm 96.10</a:t>
            </a:r>
          </a:p>
          <a:p>
            <a:pPr marL="0" indent="0">
              <a:buNone/>
            </a:pPr>
            <a:r>
              <a:rPr lang="en-US" dirty="0">
                <a:solidFill>
                  <a:schemeClr val="bg1"/>
                </a:solidFill>
              </a:rPr>
              <a:t>“The </a:t>
            </a:r>
            <a:r>
              <a:rPr lang="en-US" cap="small" dirty="0">
                <a:solidFill>
                  <a:schemeClr val="bg1"/>
                </a:solidFill>
              </a:rPr>
              <a:t>Lord</a:t>
            </a:r>
            <a:r>
              <a:rPr lang="en-US" dirty="0">
                <a:solidFill>
                  <a:schemeClr val="bg1"/>
                </a:solidFill>
              </a:rPr>
              <a:t> reigns.”</a:t>
            </a:r>
            <a:br>
              <a:rPr lang="en-US" dirty="0">
                <a:solidFill>
                  <a:schemeClr val="bg1"/>
                </a:solidFill>
              </a:rPr>
            </a:br>
            <a:r>
              <a:rPr lang="en-US" dirty="0">
                <a:solidFill>
                  <a:schemeClr val="bg1"/>
                </a:solidFill>
              </a:rPr>
              <a:t>    The world is firmly established, it cannot be moved;</a:t>
            </a:r>
            <a:br>
              <a:rPr lang="en-US" dirty="0">
                <a:solidFill>
                  <a:schemeClr val="bg1"/>
                </a:solidFill>
              </a:rPr>
            </a:br>
            <a:r>
              <a:rPr lang="en-US" dirty="0">
                <a:solidFill>
                  <a:schemeClr val="bg1"/>
                </a:solidFill>
              </a:rPr>
              <a:t>    he will judge the peoples with equity.</a:t>
            </a:r>
            <a:endParaRPr lang="en-SG" dirty="0">
              <a:solidFill>
                <a:schemeClr val="bg1"/>
              </a:solidFill>
            </a:endParaRPr>
          </a:p>
          <a:p>
            <a:r>
              <a:rPr lang="en-SG" b="1" dirty="0">
                <a:solidFill>
                  <a:schemeClr val="bg1"/>
                </a:solidFill>
              </a:rPr>
              <a:t>Psalm 104.5 </a:t>
            </a:r>
          </a:p>
          <a:p>
            <a:pPr marL="0" indent="0">
              <a:buNone/>
            </a:pPr>
            <a:r>
              <a:rPr lang="en-US" dirty="0">
                <a:solidFill>
                  <a:schemeClr val="bg1"/>
                </a:solidFill>
              </a:rPr>
              <a:t>He set the earth on its foundations;</a:t>
            </a:r>
            <a:br>
              <a:rPr lang="en-US" dirty="0">
                <a:solidFill>
                  <a:schemeClr val="bg1"/>
                </a:solidFill>
              </a:rPr>
            </a:br>
            <a:r>
              <a:rPr lang="en-US" dirty="0">
                <a:solidFill>
                  <a:schemeClr val="bg1"/>
                </a:solidFill>
              </a:rPr>
              <a:t>    it can never be moved.</a:t>
            </a:r>
            <a:endParaRPr lang="en-SG" dirty="0">
              <a:solidFill>
                <a:schemeClr val="bg1"/>
              </a:solidFill>
            </a:endParaRPr>
          </a:p>
          <a:p>
            <a:r>
              <a:rPr lang="en-SG" b="1" dirty="0">
                <a:solidFill>
                  <a:schemeClr val="bg1"/>
                </a:solidFill>
              </a:rPr>
              <a:t>Ecclesiastes 1.5</a:t>
            </a:r>
          </a:p>
          <a:p>
            <a:pPr marL="0" indent="0">
              <a:buNone/>
            </a:pPr>
            <a:r>
              <a:rPr lang="en-US" dirty="0">
                <a:solidFill>
                  <a:schemeClr val="bg1"/>
                </a:solidFill>
              </a:rPr>
              <a:t>The sun rises and the sun sets,</a:t>
            </a:r>
            <a:br>
              <a:rPr lang="en-US" dirty="0">
                <a:solidFill>
                  <a:schemeClr val="bg1"/>
                </a:solidFill>
              </a:rPr>
            </a:br>
            <a:r>
              <a:rPr lang="en-US" dirty="0">
                <a:solidFill>
                  <a:schemeClr val="bg1"/>
                </a:solidFill>
              </a:rPr>
              <a:t>    and hurries back to where it rises.</a:t>
            </a:r>
            <a:endParaRPr lang="en-SG" dirty="0">
              <a:solidFill>
                <a:schemeClr val="bg1"/>
              </a:solidFill>
            </a:endParaRPr>
          </a:p>
          <a:p>
            <a:r>
              <a:rPr lang="en-SG" b="1" dirty="0">
                <a:solidFill>
                  <a:schemeClr val="bg1"/>
                </a:solidFill>
              </a:rPr>
              <a:t>I Chronicles 16.30</a:t>
            </a:r>
          </a:p>
          <a:p>
            <a:pPr marL="0" indent="0">
              <a:buNone/>
            </a:pPr>
            <a:r>
              <a:rPr lang="en-US" dirty="0">
                <a:solidFill>
                  <a:schemeClr val="bg1"/>
                </a:solidFill>
              </a:rPr>
              <a:t>Tremble before him, all the earth!</a:t>
            </a:r>
            <a:br>
              <a:rPr lang="en-US" dirty="0">
                <a:solidFill>
                  <a:schemeClr val="bg1"/>
                </a:solidFill>
              </a:rPr>
            </a:br>
            <a:r>
              <a:rPr lang="en-US" dirty="0">
                <a:solidFill>
                  <a:schemeClr val="bg1"/>
                </a:solidFill>
              </a:rPr>
              <a:t>    The world is firmly established; it cannot be moved.</a:t>
            </a:r>
            <a:endParaRPr lang="en-SG" dirty="0">
              <a:solidFill>
                <a:schemeClr val="bg1"/>
              </a:solidFill>
            </a:endParaRPr>
          </a:p>
        </p:txBody>
      </p:sp>
    </p:spTree>
    <p:extLst>
      <p:ext uri="{BB962C8B-B14F-4D97-AF65-F5344CB8AC3E}">
        <p14:creationId xmlns:p14="http://schemas.microsoft.com/office/powerpoint/2010/main" val="4052267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96CFD-9D47-4C61-933A-0F9E601B2596}"/>
              </a:ext>
            </a:extLst>
          </p:cNvPr>
          <p:cNvSpPr>
            <a:spLocks noGrp="1"/>
          </p:cNvSpPr>
          <p:nvPr>
            <p:ph type="title"/>
          </p:nvPr>
        </p:nvSpPr>
        <p:spPr>
          <a:xfrm>
            <a:off x="762001" y="242597"/>
            <a:ext cx="5314536" cy="1110342"/>
          </a:xfrm>
        </p:spPr>
        <p:txBody>
          <a:bodyPr>
            <a:normAutofit/>
          </a:bodyPr>
          <a:lstStyle/>
          <a:p>
            <a:r>
              <a:rPr lang="en-SG" b="1" dirty="0"/>
              <a:t>Pope John Paul II</a:t>
            </a:r>
          </a:p>
        </p:txBody>
      </p:sp>
      <p:sp>
        <p:nvSpPr>
          <p:cNvPr id="3" name="Content Placeholder 2">
            <a:extLst>
              <a:ext uri="{FF2B5EF4-FFF2-40B4-BE49-F238E27FC236}">
                <a16:creationId xmlns:a16="http://schemas.microsoft.com/office/drawing/2014/main" id="{B568EDA1-A400-4650-9FA6-0CE40E305309}"/>
              </a:ext>
            </a:extLst>
          </p:cNvPr>
          <p:cNvSpPr>
            <a:spLocks noGrp="1"/>
          </p:cNvSpPr>
          <p:nvPr>
            <p:ph idx="1"/>
          </p:nvPr>
        </p:nvSpPr>
        <p:spPr>
          <a:xfrm>
            <a:off x="223936" y="1352939"/>
            <a:ext cx="6232848" cy="5262464"/>
          </a:xfrm>
        </p:spPr>
        <p:txBody>
          <a:bodyPr anchor="t">
            <a:normAutofit/>
          </a:bodyPr>
          <a:lstStyle/>
          <a:p>
            <a:pPr marL="0" indent="0">
              <a:buNone/>
            </a:pPr>
            <a:r>
              <a:rPr lang="en-SG" sz="3200" dirty="0"/>
              <a:t>“The new science, with its methods and the freedom of research that they implied, obliged theologians to examine their own criteria of scriptural interpretation. Most of them did not know how to do so. Paradoxically, Galileo, a sincere believer, showed himself to be more perceptive in this regard than the theologians who opposed him.”</a:t>
            </a:r>
          </a:p>
          <a:p>
            <a:endParaRPr lang="en-SG" sz="1800" dirty="0"/>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1F5F561-6165-442B-B54A-D4869277D946}"/>
              </a:ext>
            </a:extLst>
          </p:cNvPr>
          <p:cNvPicPr>
            <a:picLocks noChangeAspect="1"/>
          </p:cNvPicPr>
          <p:nvPr/>
        </p:nvPicPr>
        <p:blipFill rotWithShape="1">
          <a:blip r:embed="rId2"/>
          <a:srcRect l="15677" r="24178"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952224561"/>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1CBCF5-290C-4C28-8677-B64453B6FBCE}"/>
              </a:ext>
            </a:extLst>
          </p:cNvPr>
          <p:cNvSpPr>
            <a:spLocks noGrp="1"/>
          </p:cNvSpPr>
          <p:nvPr>
            <p:ph idx="1"/>
          </p:nvPr>
        </p:nvSpPr>
        <p:spPr>
          <a:xfrm>
            <a:off x="381739" y="408373"/>
            <a:ext cx="11469949" cy="6116714"/>
          </a:xfrm>
        </p:spPr>
        <p:txBody>
          <a:bodyPr numCol="2"/>
          <a:lstStyle/>
          <a:p>
            <a:r>
              <a:rPr lang="en-SG" b="1" dirty="0">
                <a:solidFill>
                  <a:schemeClr val="bg1"/>
                </a:solidFill>
              </a:rPr>
              <a:t>Psalm 96.10</a:t>
            </a:r>
          </a:p>
          <a:p>
            <a:pPr marL="0" indent="0">
              <a:buNone/>
            </a:pPr>
            <a:r>
              <a:rPr lang="en-US" dirty="0">
                <a:solidFill>
                  <a:schemeClr val="bg1"/>
                </a:solidFill>
              </a:rPr>
              <a:t>“The </a:t>
            </a:r>
            <a:r>
              <a:rPr lang="en-US" cap="small" dirty="0">
                <a:solidFill>
                  <a:schemeClr val="bg1"/>
                </a:solidFill>
              </a:rPr>
              <a:t>Lord</a:t>
            </a:r>
            <a:r>
              <a:rPr lang="en-US" dirty="0">
                <a:solidFill>
                  <a:schemeClr val="bg1"/>
                </a:solidFill>
              </a:rPr>
              <a:t> reigns.”</a:t>
            </a:r>
            <a:br>
              <a:rPr lang="en-US" dirty="0">
                <a:solidFill>
                  <a:schemeClr val="bg1"/>
                </a:solidFill>
              </a:rPr>
            </a:br>
            <a:r>
              <a:rPr lang="en-US" dirty="0">
                <a:solidFill>
                  <a:schemeClr val="bg1"/>
                </a:solidFill>
              </a:rPr>
              <a:t>    The world is firmly established, it cannot be moved;</a:t>
            </a:r>
            <a:br>
              <a:rPr lang="en-US" dirty="0">
                <a:solidFill>
                  <a:schemeClr val="bg1"/>
                </a:solidFill>
              </a:rPr>
            </a:br>
            <a:r>
              <a:rPr lang="en-US" dirty="0">
                <a:solidFill>
                  <a:schemeClr val="bg1"/>
                </a:solidFill>
              </a:rPr>
              <a:t>    he will judge the peoples with equity.</a:t>
            </a:r>
            <a:endParaRPr lang="en-SG" dirty="0">
              <a:solidFill>
                <a:schemeClr val="bg1"/>
              </a:solidFill>
            </a:endParaRPr>
          </a:p>
          <a:p>
            <a:r>
              <a:rPr lang="en-SG" b="1" dirty="0">
                <a:solidFill>
                  <a:schemeClr val="bg1"/>
                </a:solidFill>
              </a:rPr>
              <a:t>Psalm 104.5 </a:t>
            </a:r>
          </a:p>
          <a:p>
            <a:pPr marL="0" indent="0">
              <a:buNone/>
            </a:pPr>
            <a:r>
              <a:rPr lang="en-US" dirty="0">
                <a:solidFill>
                  <a:schemeClr val="bg1"/>
                </a:solidFill>
              </a:rPr>
              <a:t>He set the earth on its foundations;</a:t>
            </a:r>
            <a:br>
              <a:rPr lang="en-US" dirty="0">
                <a:solidFill>
                  <a:schemeClr val="bg1"/>
                </a:solidFill>
              </a:rPr>
            </a:br>
            <a:r>
              <a:rPr lang="en-US" dirty="0">
                <a:solidFill>
                  <a:schemeClr val="bg1"/>
                </a:solidFill>
              </a:rPr>
              <a:t>    it can never be moved.</a:t>
            </a:r>
            <a:endParaRPr lang="en-SG" dirty="0">
              <a:solidFill>
                <a:schemeClr val="bg1"/>
              </a:solidFill>
            </a:endParaRPr>
          </a:p>
          <a:p>
            <a:r>
              <a:rPr lang="en-SG" b="1" dirty="0">
                <a:solidFill>
                  <a:schemeClr val="bg1"/>
                </a:solidFill>
              </a:rPr>
              <a:t>I Chronicles 16.30</a:t>
            </a:r>
          </a:p>
          <a:p>
            <a:pPr marL="0" indent="0">
              <a:buNone/>
            </a:pPr>
            <a:r>
              <a:rPr lang="en-US" dirty="0">
                <a:solidFill>
                  <a:schemeClr val="bg1"/>
                </a:solidFill>
              </a:rPr>
              <a:t>Tremble before him, all the earth!</a:t>
            </a:r>
            <a:br>
              <a:rPr lang="en-US" dirty="0">
                <a:solidFill>
                  <a:schemeClr val="bg1"/>
                </a:solidFill>
              </a:rPr>
            </a:br>
            <a:r>
              <a:rPr lang="en-US" dirty="0">
                <a:solidFill>
                  <a:schemeClr val="bg1"/>
                </a:solidFill>
              </a:rPr>
              <a:t>    The world is firmly established; it cannot be moved.</a:t>
            </a:r>
          </a:p>
          <a:p>
            <a:pPr marL="0" indent="0">
              <a:buNone/>
            </a:pPr>
            <a:r>
              <a:rPr lang="en-US" dirty="0">
                <a:solidFill>
                  <a:schemeClr val="bg1"/>
                </a:solidFill>
              </a:rPr>
              <a:t> </a:t>
            </a:r>
          </a:p>
          <a:p>
            <a:pPr marL="0" indent="0">
              <a:buNone/>
            </a:pPr>
            <a:r>
              <a:rPr lang="en-US" i="1" dirty="0">
                <a:solidFill>
                  <a:schemeClr val="bg1"/>
                </a:solidFill>
              </a:rPr>
              <a:t>Earth</a:t>
            </a:r>
            <a:r>
              <a:rPr lang="en-SG" i="1" dirty="0">
                <a:solidFill>
                  <a:schemeClr val="bg1"/>
                </a:solidFill>
              </a:rPr>
              <a:t> will find firm and lasting peace</a:t>
            </a:r>
          </a:p>
          <a:p>
            <a:pPr marL="0" indent="0">
              <a:buNone/>
            </a:pPr>
            <a:endParaRPr lang="en-SG" i="1" dirty="0">
              <a:solidFill>
                <a:schemeClr val="bg1"/>
              </a:solidFill>
            </a:endParaRPr>
          </a:p>
          <a:p>
            <a:pPr marL="0" indent="0">
              <a:buNone/>
            </a:pPr>
            <a:endParaRPr lang="en-SG" i="1" dirty="0">
              <a:solidFill>
                <a:schemeClr val="bg1"/>
              </a:solidFill>
            </a:endParaRPr>
          </a:p>
          <a:p>
            <a:pPr marL="0" indent="0">
              <a:buNone/>
            </a:pPr>
            <a:endParaRPr lang="en-SG" i="1" dirty="0">
              <a:solidFill>
                <a:schemeClr val="bg1"/>
              </a:solidFill>
            </a:endParaRPr>
          </a:p>
          <a:p>
            <a:pPr marL="0" indent="0">
              <a:buNone/>
            </a:pPr>
            <a:endParaRPr lang="en-SG" i="1" dirty="0">
              <a:solidFill>
                <a:schemeClr val="bg1"/>
              </a:solidFill>
            </a:endParaRPr>
          </a:p>
          <a:p>
            <a:pPr marL="0" indent="0">
              <a:buNone/>
            </a:pPr>
            <a:endParaRPr lang="en-SG" i="1" dirty="0">
              <a:solidFill>
                <a:schemeClr val="bg1"/>
              </a:solidFill>
            </a:endParaRPr>
          </a:p>
          <a:p>
            <a:pPr marL="0" indent="0">
              <a:buNone/>
            </a:pPr>
            <a:endParaRPr lang="en-SG" i="1" dirty="0">
              <a:solidFill>
                <a:schemeClr val="bg1"/>
              </a:solidFill>
            </a:endParaRPr>
          </a:p>
          <a:p>
            <a:pPr marL="0" indent="0">
              <a:buNone/>
            </a:pPr>
            <a:r>
              <a:rPr lang="en-SG" i="1" dirty="0">
                <a:solidFill>
                  <a:schemeClr val="bg1"/>
                </a:solidFill>
              </a:rPr>
              <a:t>Creation is solid and purposeful</a:t>
            </a:r>
            <a:endParaRPr lang="en-US" i="1" dirty="0">
              <a:solidFill>
                <a:schemeClr val="bg1"/>
              </a:solidFill>
            </a:endParaRPr>
          </a:p>
        </p:txBody>
      </p:sp>
    </p:spTree>
    <p:extLst>
      <p:ext uri="{BB962C8B-B14F-4D97-AF65-F5344CB8AC3E}">
        <p14:creationId xmlns:p14="http://schemas.microsoft.com/office/powerpoint/2010/main" val="4017294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53F665B-1E6C-4562-A64B-6F765A77179D}"/>
              </a:ext>
            </a:extLst>
          </p:cNvPr>
          <p:cNvPicPr>
            <a:picLocks noGrp="1" noChangeAspect="1"/>
          </p:cNvPicPr>
          <p:nvPr>
            <p:ph idx="1"/>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3712981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233F6408-E1FB-40EE-933F-488D38CCC7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9" name="Freeform 23">
            <a:extLst>
              <a:ext uri="{FF2B5EF4-FFF2-40B4-BE49-F238E27FC236}">
                <a16:creationId xmlns:a16="http://schemas.microsoft.com/office/drawing/2014/main" id="{F055C0C5-567C-4C02-83F3-B427BC740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E343D97-94F2-41BF-BF9C-9D4136B3F5EE}"/>
              </a:ext>
            </a:extLst>
          </p:cNvPr>
          <p:cNvSpPr>
            <a:spLocks noGrp="1"/>
          </p:cNvSpPr>
          <p:nvPr>
            <p:ph type="title"/>
          </p:nvPr>
        </p:nvSpPr>
        <p:spPr>
          <a:xfrm>
            <a:off x="0" y="0"/>
            <a:ext cx="4635481" cy="1352938"/>
          </a:xfrm>
        </p:spPr>
        <p:txBody>
          <a:bodyPr>
            <a:normAutofit/>
          </a:bodyPr>
          <a:lstStyle/>
          <a:p>
            <a:r>
              <a:rPr lang="en-SG" sz="3200" b="1" dirty="0"/>
              <a:t>I Kings 7:23 The Molten Sea</a:t>
            </a:r>
          </a:p>
        </p:txBody>
      </p:sp>
      <p:sp>
        <p:nvSpPr>
          <p:cNvPr id="3" name="Content Placeholder 2">
            <a:extLst>
              <a:ext uri="{FF2B5EF4-FFF2-40B4-BE49-F238E27FC236}">
                <a16:creationId xmlns:a16="http://schemas.microsoft.com/office/drawing/2014/main" id="{03022B3A-0636-4EC9-9999-B0D6571078B3}"/>
              </a:ext>
            </a:extLst>
          </p:cNvPr>
          <p:cNvSpPr>
            <a:spLocks noGrp="1"/>
          </p:cNvSpPr>
          <p:nvPr>
            <p:ph idx="1"/>
          </p:nvPr>
        </p:nvSpPr>
        <p:spPr>
          <a:xfrm>
            <a:off x="139959" y="1258528"/>
            <a:ext cx="4077478" cy="5422189"/>
          </a:xfrm>
        </p:spPr>
        <p:txBody>
          <a:bodyPr>
            <a:normAutofit/>
          </a:bodyPr>
          <a:lstStyle/>
          <a:p>
            <a:pPr marL="0" indent="0">
              <a:buNone/>
            </a:pPr>
            <a:r>
              <a:rPr lang="en-US" dirty="0"/>
              <a:t>He made the Sea of cast metal, circular in shape, measuring </a:t>
            </a:r>
            <a:r>
              <a:rPr lang="en-US" b="1" dirty="0"/>
              <a:t>ten cubits </a:t>
            </a:r>
            <a:r>
              <a:rPr lang="en-US" dirty="0"/>
              <a:t>from rim to rim and five cubits high. It took a line of </a:t>
            </a:r>
            <a:r>
              <a:rPr lang="en-US" b="1" dirty="0"/>
              <a:t>thirty cubits</a:t>
            </a:r>
            <a:r>
              <a:rPr lang="en-US" dirty="0"/>
              <a:t> to measure around it. </a:t>
            </a:r>
          </a:p>
          <a:p>
            <a:pPr marL="0" indent="0" algn="ctr">
              <a:buNone/>
            </a:pPr>
            <a:r>
              <a:rPr lang="en-US" dirty="0"/>
              <a:t>C = </a:t>
            </a:r>
            <a:r>
              <a:rPr lang="el-GR" dirty="0"/>
              <a:t>π</a:t>
            </a:r>
            <a:r>
              <a:rPr lang="en-US" dirty="0"/>
              <a:t>D</a:t>
            </a:r>
          </a:p>
          <a:p>
            <a:pPr marL="0" indent="0" algn="ctr">
              <a:buNone/>
            </a:pPr>
            <a:r>
              <a:rPr lang="en-US" dirty="0"/>
              <a:t>But </a:t>
            </a:r>
          </a:p>
          <a:p>
            <a:pPr marL="0" indent="0" algn="ctr">
              <a:buNone/>
            </a:pPr>
            <a:r>
              <a:rPr lang="en-US" dirty="0"/>
              <a:t>30 </a:t>
            </a:r>
            <a:r>
              <a:rPr lang="en-SG" dirty="0"/>
              <a:t>≠ </a:t>
            </a:r>
            <a:r>
              <a:rPr lang="el-GR" dirty="0"/>
              <a:t>π</a:t>
            </a:r>
            <a:r>
              <a:rPr lang="en-SG" dirty="0"/>
              <a:t>10</a:t>
            </a:r>
          </a:p>
          <a:p>
            <a:pPr marL="0" indent="0" algn="ctr">
              <a:buNone/>
            </a:pPr>
            <a:r>
              <a:rPr lang="el-GR" dirty="0"/>
              <a:t>π </a:t>
            </a:r>
            <a:r>
              <a:rPr lang="en-SG" dirty="0"/>
              <a:t>≠ 3</a:t>
            </a:r>
            <a:endParaRPr lang="en-US" dirty="0"/>
          </a:p>
          <a:p>
            <a:pPr marL="0" indent="0">
              <a:buNone/>
            </a:pPr>
            <a:endParaRPr lang="en-US" sz="1800" dirty="0"/>
          </a:p>
          <a:p>
            <a:pPr marL="0" indent="0">
              <a:buNone/>
            </a:pPr>
            <a:endParaRPr lang="en-SG" sz="1800" dirty="0"/>
          </a:p>
        </p:txBody>
      </p:sp>
      <p:sp>
        <p:nvSpPr>
          <p:cNvPr id="31" name="Rounded Rectangle 17">
            <a:extLst>
              <a:ext uri="{FF2B5EF4-FFF2-40B4-BE49-F238E27FC236}">
                <a16:creationId xmlns:a16="http://schemas.microsoft.com/office/drawing/2014/main" id="{E48B6BD6-5DED-4B86-A4B3-D35037F68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8945" y="958640"/>
            <a:ext cx="6269591" cy="4945244"/>
          </a:xfrm>
          <a:prstGeom prst="roundRect">
            <a:avLst>
              <a:gd name="adj" fmla="val 3513"/>
            </a:avLst>
          </a:prstGeom>
          <a:solidFill>
            <a:srgbClr val="FFFFFF"/>
          </a:solidFill>
          <a:ln w="15875">
            <a:solidFill>
              <a:srgbClr val="495D5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7FE86A0E-30DA-41DC-A5AC-D82562CD4A78}"/>
              </a:ext>
            </a:extLst>
          </p:cNvPr>
          <p:cNvPicPr>
            <a:picLocks noChangeAspect="1"/>
          </p:cNvPicPr>
          <p:nvPr/>
        </p:nvPicPr>
        <p:blipFill rotWithShape="1">
          <a:blip r:embed="rId2"/>
          <a:srcRect r="3964" b="2"/>
          <a:stretch/>
        </p:blipFill>
        <p:spPr>
          <a:xfrm>
            <a:off x="5603706" y="1258529"/>
            <a:ext cx="5638853" cy="4330205"/>
          </a:xfrm>
          <a:prstGeom prst="rect">
            <a:avLst/>
          </a:prstGeom>
        </p:spPr>
      </p:pic>
    </p:spTree>
    <p:extLst>
      <p:ext uri="{BB962C8B-B14F-4D97-AF65-F5344CB8AC3E}">
        <p14:creationId xmlns:p14="http://schemas.microsoft.com/office/powerpoint/2010/main" val="4234569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a:extLst>
              <a:ext uri="{FF2B5EF4-FFF2-40B4-BE49-F238E27FC236}">
                <a16:creationId xmlns:a16="http://schemas.microsoft.com/office/drawing/2014/main" id="{0EB57449-192D-48D6-8584-4911B51E5AE9}"/>
              </a:ext>
            </a:extLst>
          </p:cNvPr>
          <p:cNvPicPr>
            <a:picLocks noGrp="1" noChangeAspect="1"/>
          </p:cNvPicPr>
          <p:nvPr>
            <p:ph idx="1"/>
          </p:nvPr>
        </p:nvPicPr>
        <p:blipFill>
          <a:blip r:embed="rId2"/>
          <a:stretch>
            <a:fillRect/>
          </a:stretch>
        </p:blipFill>
        <p:spPr>
          <a:xfrm>
            <a:off x="1394678" y="643467"/>
            <a:ext cx="9402643" cy="5571066"/>
          </a:xfrm>
          <a:prstGeom prst="rect">
            <a:avLst/>
          </a:prstGeom>
        </p:spPr>
      </p:pic>
    </p:spTree>
    <p:extLst>
      <p:ext uri="{BB962C8B-B14F-4D97-AF65-F5344CB8AC3E}">
        <p14:creationId xmlns:p14="http://schemas.microsoft.com/office/powerpoint/2010/main" val="420201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9F8B0A-A519-4FFE-85FF-4D0DEC774FDE}"/>
              </a:ext>
            </a:extLst>
          </p:cNvPr>
          <p:cNvSpPr>
            <a:spLocks noGrp="1"/>
          </p:cNvSpPr>
          <p:nvPr>
            <p:ph type="title"/>
          </p:nvPr>
        </p:nvSpPr>
        <p:spPr>
          <a:xfrm>
            <a:off x="5297762" y="603681"/>
            <a:ext cx="5638994" cy="914394"/>
          </a:xfrm>
        </p:spPr>
        <p:txBody>
          <a:bodyPr>
            <a:normAutofit/>
          </a:bodyPr>
          <a:lstStyle/>
          <a:p>
            <a:pPr algn="ctr"/>
            <a:r>
              <a:rPr lang="en-SG" dirty="0">
                <a:solidFill>
                  <a:srgbClr val="FFFFFF"/>
                </a:solidFill>
              </a:rPr>
              <a:t>First Takeaway (again)</a:t>
            </a:r>
          </a:p>
        </p:txBody>
      </p:sp>
      <p:pic>
        <p:nvPicPr>
          <p:cNvPr id="5" name="Graphic 4" descr="Lightning bolt">
            <a:extLst>
              <a:ext uri="{FF2B5EF4-FFF2-40B4-BE49-F238E27FC236}">
                <a16:creationId xmlns:a16="http://schemas.microsoft.com/office/drawing/2014/main" id="{3BB00680-CD44-4A8A-95E9-E0D0B900A29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8300" y="478232"/>
            <a:ext cx="2789902" cy="2789902"/>
          </a:xfrm>
          <a:prstGeom prst="rect">
            <a:avLst/>
          </a:prstGeom>
        </p:spPr>
      </p:pic>
      <p:cxnSp>
        <p:nvCxnSpPr>
          <p:cNvPr id="21" name="Straight Connector 20">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7" name="Graphic 6" descr="Lightbulb and pencil">
            <a:extLst>
              <a:ext uri="{FF2B5EF4-FFF2-40B4-BE49-F238E27FC236}">
                <a16:creationId xmlns:a16="http://schemas.microsoft.com/office/drawing/2014/main" id="{6002EB4E-9375-44D1-8D69-9985977749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8791" y="3589867"/>
            <a:ext cx="2788920" cy="2788920"/>
          </a:xfrm>
          <a:prstGeom prst="rect">
            <a:avLst/>
          </a:prstGeom>
        </p:spPr>
      </p:pic>
      <p:sp>
        <p:nvSpPr>
          <p:cNvPr id="3" name="Content Placeholder 2">
            <a:extLst>
              <a:ext uri="{FF2B5EF4-FFF2-40B4-BE49-F238E27FC236}">
                <a16:creationId xmlns:a16="http://schemas.microsoft.com/office/drawing/2014/main" id="{9619348B-00B1-4824-8E16-0AB9087C90AC}"/>
              </a:ext>
            </a:extLst>
          </p:cNvPr>
          <p:cNvSpPr>
            <a:spLocks noGrp="1"/>
          </p:cNvSpPr>
          <p:nvPr>
            <p:ph idx="1"/>
          </p:nvPr>
        </p:nvSpPr>
        <p:spPr>
          <a:xfrm>
            <a:off x="5297762" y="2639023"/>
            <a:ext cx="5747187" cy="3148410"/>
          </a:xfrm>
        </p:spPr>
        <p:txBody>
          <a:bodyPr anchor="t">
            <a:normAutofit/>
          </a:bodyPr>
          <a:lstStyle/>
          <a:p>
            <a:pPr marL="0" indent="0">
              <a:buNone/>
            </a:pPr>
            <a:r>
              <a:rPr lang="en-SG" sz="3600" dirty="0">
                <a:solidFill>
                  <a:srgbClr val="FFFFFF"/>
                </a:solidFill>
              </a:rPr>
              <a:t>The scriptures contain timeless truths. But they do not use scientific language to convey those truths.  </a:t>
            </a:r>
          </a:p>
          <a:p>
            <a:endParaRPr lang="en-SG" sz="2400" dirty="0">
              <a:solidFill>
                <a:srgbClr val="FFFFFF"/>
              </a:solidFill>
            </a:endParaRPr>
          </a:p>
        </p:txBody>
      </p:sp>
    </p:spTree>
    <p:extLst>
      <p:ext uri="{BB962C8B-B14F-4D97-AF65-F5344CB8AC3E}">
        <p14:creationId xmlns:p14="http://schemas.microsoft.com/office/powerpoint/2010/main" val="2987107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D8B8BE6-F4CE-45DE-81EA-5217C4128B87}"/>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2204" b="2796"/>
          <a:stretch/>
        </p:blipFill>
        <p:spPr>
          <a:xfrm>
            <a:off x="20" y="1"/>
            <a:ext cx="12191980" cy="6857999"/>
          </a:xfrm>
          <a:prstGeom prst="rect">
            <a:avLst/>
          </a:prstGeom>
        </p:spPr>
      </p:pic>
      <p:sp>
        <p:nvSpPr>
          <p:cNvPr id="2" name="Title 1">
            <a:extLst>
              <a:ext uri="{FF2B5EF4-FFF2-40B4-BE49-F238E27FC236}">
                <a16:creationId xmlns:a16="http://schemas.microsoft.com/office/drawing/2014/main" id="{5E4872FF-86A6-40B4-AB94-C5920AFAB9AA}"/>
              </a:ext>
            </a:extLst>
          </p:cNvPr>
          <p:cNvSpPr>
            <a:spLocks noGrp="1"/>
          </p:cNvSpPr>
          <p:nvPr>
            <p:ph type="title"/>
          </p:nvPr>
        </p:nvSpPr>
        <p:spPr>
          <a:xfrm>
            <a:off x="211503" y="242596"/>
            <a:ext cx="3939862" cy="5549542"/>
          </a:xfrm>
        </p:spPr>
        <p:txBody>
          <a:bodyPr>
            <a:normAutofit/>
          </a:bodyPr>
          <a:lstStyle/>
          <a:p>
            <a:pPr algn="ctr"/>
            <a:r>
              <a:rPr lang="en-SG" sz="3700" b="1" dirty="0">
                <a:solidFill>
                  <a:srgbClr val="FFFFFF"/>
                </a:solidFill>
              </a:rPr>
              <a:t>Phenomenology, the Language of Appearances</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4CAB1DC-7659-4FFA-A484-60BE35FEE2D3}"/>
              </a:ext>
            </a:extLst>
          </p:cNvPr>
          <p:cNvSpPr>
            <a:spLocks noGrp="1"/>
          </p:cNvSpPr>
          <p:nvPr>
            <p:ph idx="1"/>
          </p:nvPr>
        </p:nvSpPr>
        <p:spPr>
          <a:xfrm>
            <a:off x="4935987" y="242596"/>
            <a:ext cx="7045983" cy="6372808"/>
          </a:xfrm>
        </p:spPr>
        <p:txBody>
          <a:bodyPr numCol="2" anchor="ctr">
            <a:normAutofit/>
          </a:bodyPr>
          <a:lstStyle/>
          <a:p>
            <a:r>
              <a:rPr lang="en-SG" b="1" dirty="0">
                <a:solidFill>
                  <a:srgbClr val="FFFFFF"/>
                </a:solidFill>
              </a:rPr>
              <a:t>Ecclesiastes 1.5</a:t>
            </a:r>
          </a:p>
          <a:p>
            <a:pPr marL="0" indent="0">
              <a:buNone/>
            </a:pPr>
            <a:r>
              <a:rPr lang="en-US" dirty="0">
                <a:solidFill>
                  <a:srgbClr val="FFFFFF"/>
                </a:solidFill>
              </a:rPr>
              <a:t>The sun rises and the sun sets, and hurries back to where it rises.</a:t>
            </a:r>
          </a:p>
          <a:p>
            <a:pPr marL="0" indent="0">
              <a:buNone/>
            </a:pPr>
            <a:endParaRPr lang="en-US" dirty="0">
              <a:solidFill>
                <a:srgbClr val="FFFFFF"/>
              </a:solidFill>
            </a:endParaRPr>
          </a:p>
          <a:p>
            <a:pPr marL="0" indent="0">
              <a:buNone/>
            </a:pPr>
            <a:endParaRPr lang="en-US" dirty="0">
              <a:solidFill>
                <a:srgbClr val="FFFFFF"/>
              </a:solidFill>
            </a:endParaRPr>
          </a:p>
          <a:p>
            <a:pPr marL="0" indent="0">
              <a:buNone/>
            </a:pPr>
            <a:endParaRPr lang="en-US" dirty="0">
              <a:solidFill>
                <a:srgbClr val="FFFFFF"/>
              </a:solidFill>
            </a:endParaRPr>
          </a:p>
          <a:p>
            <a:pPr marL="0" indent="0">
              <a:buNone/>
            </a:pPr>
            <a:endParaRPr lang="en-US" dirty="0">
              <a:solidFill>
                <a:srgbClr val="FFFFFF"/>
              </a:solidFill>
            </a:endParaRPr>
          </a:p>
          <a:p>
            <a:pPr marL="0" indent="0">
              <a:buNone/>
            </a:pPr>
            <a:endParaRPr lang="en-US" dirty="0">
              <a:solidFill>
                <a:srgbClr val="FFFFFF"/>
              </a:solidFill>
            </a:endParaRPr>
          </a:p>
          <a:p>
            <a:pPr marL="0" indent="0">
              <a:buNone/>
            </a:pPr>
            <a:endParaRPr lang="en-US" dirty="0">
              <a:solidFill>
                <a:srgbClr val="FFFFFF"/>
              </a:solidFill>
            </a:endParaRPr>
          </a:p>
          <a:p>
            <a:pPr marL="0" indent="0">
              <a:buNone/>
            </a:pPr>
            <a:endParaRPr lang="en-US" dirty="0">
              <a:solidFill>
                <a:srgbClr val="FFFFFF"/>
              </a:solidFill>
            </a:endParaRPr>
          </a:p>
          <a:p>
            <a:pPr marL="0" indent="0">
              <a:buNone/>
            </a:pPr>
            <a:endParaRPr lang="en-US" dirty="0">
              <a:solidFill>
                <a:srgbClr val="FFFFFF"/>
              </a:solidFill>
            </a:endParaRPr>
          </a:p>
          <a:p>
            <a:pPr marL="0" indent="0">
              <a:buNone/>
            </a:pPr>
            <a:endParaRPr lang="en-US" dirty="0">
              <a:solidFill>
                <a:srgbClr val="FFFFFF"/>
              </a:solidFill>
            </a:endParaRPr>
          </a:p>
          <a:p>
            <a:pPr marL="0" indent="0">
              <a:buNone/>
            </a:pPr>
            <a:endParaRPr lang="en-US" dirty="0">
              <a:solidFill>
                <a:srgbClr val="FFFFFF"/>
              </a:solidFill>
            </a:endParaRPr>
          </a:p>
          <a:p>
            <a:pPr marL="0" indent="0">
              <a:buNone/>
            </a:pPr>
            <a:r>
              <a:rPr lang="en-US" i="1" dirty="0">
                <a:solidFill>
                  <a:srgbClr val="FFFFFF"/>
                </a:solidFill>
              </a:rPr>
              <a:t>The sun looks to us like its rises and sets. This is phenomenological language. </a:t>
            </a:r>
          </a:p>
          <a:p>
            <a:pPr marL="0" indent="0">
              <a:buNone/>
            </a:pPr>
            <a:endParaRPr lang="en-US" dirty="0">
              <a:solidFill>
                <a:srgbClr val="FFFFFF"/>
              </a:solidFill>
            </a:endParaRPr>
          </a:p>
          <a:p>
            <a:pPr marL="0" indent="0">
              <a:buNone/>
            </a:pPr>
            <a:r>
              <a:rPr lang="en-US" b="1" dirty="0">
                <a:solidFill>
                  <a:srgbClr val="FFFFFF"/>
                </a:solidFill>
              </a:rPr>
              <a:t>Common experiences are useful for making theological points that readers can understand. </a:t>
            </a:r>
            <a:endParaRPr lang="en-SG" b="1" dirty="0">
              <a:solidFill>
                <a:srgbClr val="FFFFFF"/>
              </a:solidFill>
            </a:endParaRPr>
          </a:p>
          <a:p>
            <a:endParaRPr lang="en-SG" sz="2000" dirty="0">
              <a:solidFill>
                <a:srgbClr val="FFFFFF"/>
              </a:solidFill>
            </a:endParaRPr>
          </a:p>
        </p:txBody>
      </p:sp>
    </p:spTree>
    <p:extLst>
      <p:ext uri="{BB962C8B-B14F-4D97-AF65-F5344CB8AC3E}">
        <p14:creationId xmlns:p14="http://schemas.microsoft.com/office/powerpoint/2010/main" val="1623130523"/>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E0A51-656C-49D7-8E5C-A13B3684F721}"/>
              </a:ext>
            </a:extLst>
          </p:cNvPr>
          <p:cNvSpPr>
            <a:spLocks noGrp="1"/>
          </p:cNvSpPr>
          <p:nvPr>
            <p:ph type="title"/>
          </p:nvPr>
        </p:nvSpPr>
        <p:spPr>
          <a:xfrm>
            <a:off x="648929" y="298580"/>
            <a:ext cx="5127031" cy="1287625"/>
          </a:xfrm>
        </p:spPr>
        <p:txBody>
          <a:bodyPr>
            <a:normAutofit/>
          </a:bodyPr>
          <a:lstStyle/>
          <a:p>
            <a:r>
              <a:rPr lang="en-SG" b="1" dirty="0"/>
              <a:t>Without Science</a:t>
            </a:r>
          </a:p>
        </p:txBody>
      </p:sp>
      <p:sp>
        <p:nvSpPr>
          <p:cNvPr id="3" name="Content Placeholder 2">
            <a:extLst>
              <a:ext uri="{FF2B5EF4-FFF2-40B4-BE49-F238E27FC236}">
                <a16:creationId xmlns:a16="http://schemas.microsoft.com/office/drawing/2014/main" id="{0B6C2209-CDC3-4800-9744-4EDF50C53727}"/>
              </a:ext>
            </a:extLst>
          </p:cNvPr>
          <p:cNvSpPr>
            <a:spLocks noGrp="1"/>
          </p:cNvSpPr>
          <p:nvPr>
            <p:ph idx="1"/>
          </p:nvPr>
        </p:nvSpPr>
        <p:spPr>
          <a:xfrm>
            <a:off x="242597" y="1580305"/>
            <a:ext cx="5533363" cy="4637614"/>
          </a:xfrm>
        </p:spPr>
        <p:txBody>
          <a:bodyPr>
            <a:normAutofit/>
          </a:bodyPr>
          <a:lstStyle/>
          <a:p>
            <a:r>
              <a:rPr lang="en-SG" sz="3600" dirty="0"/>
              <a:t>No cheap and clean sources of energy </a:t>
            </a:r>
          </a:p>
          <a:p>
            <a:r>
              <a:rPr lang="en-SG" sz="3600" dirty="0"/>
              <a:t>No modern agriculture </a:t>
            </a:r>
          </a:p>
          <a:p>
            <a:r>
              <a:rPr lang="en-SG" sz="3600" dirty="0"/>
              <a:t>No germ theory of disease </a:t>
            </a:r>
          </a:p>
          <a:p>
            <a:r>
              <a:rPr lang="en-SG" sz="3600" dirty="0"/>
              <a:t>No antibiotics or vaccines </a:t>
            </a:r>
          </a:p>
        </p:txBody>
      </p:sp>
      <p:pic>
        <p:nvPicPr>
          <p:cNvPr id="5" name="Picture 4">
            <a:extLst>
              <a:ext uri="{FF2B5EF4-FFF2-40B4-BE49-F238E27FC236}">
                <a16:creationId xmlns:a16="http://schemas.microsoft.com/office/drawing/2014/main" id="{ABAC1E1F-01F3-4013-834A-A42F0DE4877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3" b="6551"/>
          <a:stretch/>
        </p:blipFill>
        <p:spPr>
          <a:xfrm>
            <a:off x="6090613" y="640082"/>
            <a:ext cx="5461724" cy="5458877"/>
          </a:xfrm>
          <a:prstGeom prst="rect">
            <a:avLst/>
          </a:prstGeom>
          <a:effectLst/>
        </p:spPr>
      </p:pic>
    </p:spTree>
    <p:extLst>
      <p:ext uri="{BB962C8B-B14F-4D97-AF65-F5344CB8AC3E}">
        <p14:creationId xmlns:p14="http://schemas.microsoft.com/office/powerpoint/2010/main" val="2279693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282F9A-5159-470E-A835-3074D8C9A7D9}"/>
              </a:ext>
            </a:extLst>
          </p:cNvPr>
          <p:cNvSpPr>
            <a:spLocks noGrp="1"/>
          </p:cNvSpPr>
          <p:nvPr>
            <p:ph type="title"/>
          </p:nvPr>
        </p:nvSpPr>
        <p:spPr>
          <a:xfrm>
            <a:off x="527538" y="4756638"/>
            <a:ext cx="11139854" cy="930447"/>
          </a:xfrm>
          <a:prstGeom prst="ellipse">
            <a:avLst/>
          </a:prstGeom>
        </p:spPr>
        <p:txBody>
          <a:bodyPr vert="horz" lIns="91440" tIns="45720" rIns="91440" bIns="45720" rtlCol="0" anchor="b">
            <a:normAutofit/>
          </a:bodyPr>
          <a:lstStyle/>
          <a:p>
            <a:pPr algn="ctr"/>
            <a:r>
              <a:rPr lang="en-US" sz="3800" dirty="0">
                <a:solidFill>
                  <a:srgbClr val="FFFFFF"/>
                </a:solidFill>
              </a:rPr>
              <a:t>Source: 80000 Hours (2016)</a:t>
            </a:r>
          </a:p>
        </p:txBody>
      </p:sp>
      <p:pic>
        <p:nvPicPr>
          <p:cNvPr id="5" name="Picture 4">
            <a:extLst>
              <a:ext uri="{FF2B5EF4-FFF2-40B4-BE49-F238E27FC236}">
                <a16:creationId xmlns:a16="http://schemas.microsoft.com/office/drawing/2014/main" id="{198D5166-DE0A-4BAD-A718-36B355B75702}"/>
              </a:ext>
            </a:extLst>
          </p:cNvPr>
          <p:cNvPicPr>
            <a:picLocks noChangeAspect="1"/>
          </p:cNvPicPr>
          <p:nvPr/>
        </p:nvPicPr>
        <p:blipFill>
          <a:blip r:embed="rId2"/>
          <a:stretch>
            <a:fillRect/>
          </a:stretch>
        </p:blipFill>
        <p:spPr>
          <a:xfrm>
            <a:off x="403858" y="212296"/>
            <a:ext cx="4288938" cy="3216704"/>
          </a:xfrm>
          <a:prstGeom prst="rect">
            <a:avLst/>
          </a:prstGeom>
        </p:spPr>
      </p:pic>
      <p:pic>
        <p:nvPicPr>
          <p:cNvPr id="16" name="Content Placeholder 3">
            <a:extLst>
              <a:ext uri="{FF2B5EF4-FFF2-40B4-BE49-F238E27FC236}">
                <a16:creationId xmlns:a16="http://schemas.microsoft.com/office/drawing/2014/main" id="{9B7386BC-B7AA-49EA-B5C6-F2FF163EFBD9}"/>
              </a:ext>
            </a:extLst>
          </p:cNvPr>
          <p:cNvPicPr>
            <a:picLocks noGrp="1" noChangeAspect="1"/>
          </p:cNvPicPr>
          <p:nvPr>
            <p:ph idx="1"/>
          </p:nvPr>
        </p:nvPicPr>
        <p:blipFill>
          <a:blip r:embed="rId3"/>
          <a:stretch>
            <a:fillRect/>
          </a:stretch>
        </p:blipFill>
        <p:spPr>
          <a:xfrm>
            <a:off x="4692796" y="1429305"/>
            <a:ext cx="7485997" cy="1575153"/>
          </a:xfrm>
          <a:prstGeom prst="rect">
            <a:avLst/>
          </a:prstGeom>
        </p:spPr>
      </p:pic>
      <p:cxnSp>
        <p:nvCxnSpPr>
          <p:cNvPr id="28" name="Straight Connector 2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2317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0BAB76-5043-4A1F-BEF0-F8E9D71F1BE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0" y="0"/>
            <a:ext cx="12192000" cy="6858000"/>
          </a:xfrm>
          <a:prstGeom prst="rect">
            <a:avLst/>
          </a:prstGeom>
        </p:spPr>
      </p:pic>
      <p:sp>
        <p:nvSpPr>
          <p:cNvPr id="12"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cxnSp>
        <p:nvCxnSpPr>
          <p:cNvPr id="14" name="Straight Connector 1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81E9E9F-6D96-4FBE-94C8-2034156C89F0}"/>
              </a:ext>
            </a:extLst>
          </p:cNvPr>
          <p:cNvSpPr>
            <a:spLocks noGrp="1"/>
          </p:cNvSpPr>
          <p:nvPr>
            <p:ph idx="1"/>
          </p:nvPr>
        </p:nvSpPr>
        <p:spPr>
          <a:xfrm>
            <a:off x="525516" y="3417573"/>
            <a:ext cx="4593021" cy="2619839"/>
          </a:xfrm>
        </p:spPr>
        <p:txBody>
          <a:bodyPr anchor="ctr">
            <a:normAutofit/>
          </a:bodyPr>
          <a:lstStyle/>
          <a:p>
            <a:pPr marL="0" indent="0">
              <a:buNone/>
            </a:pPr>
            <a:r>
              <a:rPr lang="en-SG" sz="4400" b="1" dirty="0"/>
              <a:t>Creation versus Evolution</a:t>
            </a:r>
          </a:p>
          <a:p>
            <a:pPr marL="0" indent="0">
              <a:buNone/>
            </a:pPr>
            <a:endParaRPr lang="en-SG" sz="1800" dirty="0"/>
          </a:p>
          <a:p>
            <a:pPr marL="0" indent="0">
              <a:buNone/>
            </a:pPr>
            <a:endParaRPr lang="en-SG" sz="1800" dirty="0"/>
          </a:p>
          <a:p>
            <a:pPr marL="0" indent="0">
              <a:buNone/>
            </a:pPr>
            <a:endParaRPr lang="en-SG" sz="1800" dirty="0"/>
          </a:p>
        </p:txBody>
      </p:sp>
    </p:spTree>
    <p:extLst>
      <p:ext uri="{BB962C8B-B14F-4D97-AF65-F5344CB8AC3E}">
        <p14:creationId xmlns:p14="http://schemas.microsoft.com/office/powerpoint/2010/main" val="41567738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8C057BDB-0802-4F96-ACCE-EAADC13321E8}"/>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18182"/>
          <a:stretch/>
        </p:blipFill>
        <p:spPr>
          <a:xfrm>
            <a:off x="0" y="1"/>
            <a:ext cx="12191980" cy="6857999"/>
          </a:xfrm>
          <a:prstGeom prst="rect">
            <a:avLst/>
          </a:prstGeom>
        </p:spPr>
      </p:pic>
      <p:sp>
        <p:nvSpPr>
          <p:cNvPr id="2" name="Title 1">
            <a:extLst>
              <a:ext uri="{FF2B5EF4-FFF2-40B4-BE49-F238E27FC236}">
                <a16:creationId xmlns:a16="http://schemas.microsoft.com/office/drawing/2014/main" id="{82A26C0C-718F-43AC-AB1E-C7DE450A8B66}"/>
              </a:ext>
            </a:extLst>
          </p:cNvPr>
          <p:cNvSpPr>
            <a:spLocks noGrp="1"/>
          </p:cNvSpPr>
          <p:nvPr>
            <p:ph type="title"/>
          </p:nvPr>
        </p:nvSpPr>
        <p:spPr>
          <a:xfrm>
            <a:off x="838201" y="1065862"/>
            <a:ext cx="3313164" cy="4726276"/>
          </a:xfrm>
        </p:spPr>
        <p:txBody>
          <a:bodyPr>
            <a:normAutofit/>
          </a:bodyPr>
          <a:lstStyle/>
          <a:p>
            <a:pPr algn="r"/>
            <a:r>
              <a:rPr lang="en-SG" sz="4000" dirty="0">
                <a:solidFill>
                  <a:srgbClr val="FFFFFF"/>
                </a:solidFill>
              </a:rPr>
              <a:t>The Argument</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F61F20D-A7B4-4E62-8569-9971370EF9D9}"/>
              </a:ext>
            </a:extLst>
          </p:cNvPr>
          <p:cNvSpPr>
            <a:spLocks noGrp="1"/>
          </p:cNvSpPr>
          <p:nvPr>
            <p:ph idx="1"/>
          </p:nvPr>
        </p:nvSpPr>
        <p:spPr>
          <a:xfrm>
            <a:off x="4989566" y="270588"/>
            <a:ext cx="6990937" cy="5521550"/>
          </a:xfrm>
        </p:spPr>
        <p:txBody>
          <a:bodyPr anchor="ctr">
            <a:normAutofit/>
          </a:bodyPr>
          <a:lstStyle/>
          <a:p>
            <a:pPr marL="514350" indent="-514350">
              <a:buAutoNum type="arabicParenBoth"/>
            </a:pPr>
            <a:r>
              <a:rPr lang="en-SG" sz="3200" dirty="0">
                <a:solidFill>
                  <a:srgbClr val="FFFFFF"/>
                </a:solidFill>
              </a:rPr>
              <a:t>Science is powerful</a:t>
            </a:r>
          </a:p>
          <a:p>
            <a:pPr marL="0" indent="0">
              <a:buNone/>
            </a:pPr>
            <a:r>
              <a:rPr lang="en-SG" sz="3200" dirty="0">
                <a:solidFill>
                  <a:srgbClr val="FFFFFF"/>
                </a:solidFill>
              </a:rPr>
              <a:t> </a:t>
            </a:r>
          </a:p>
          <a:p>
            <a:pPr marL="0" indent="0">
              <a:buNone/>
            </a:pPr>
            <a:r>
              <a:rPr lang="en-SG" sz="3200" dirty="0">
                <a:solidFill>
                  <a:srgbClr val="FFFFFF"/>
                </a:solidFill>
              </a:rPr>
              <a:t>(2) Science is powerful enough to explain everything</a:t>
            </a:r>
          </a:p>
          <a:p>
            <a:pPr marL="0" indent="0">
              <a:buNone/>
            </a:pPr>
            <a:endParaRPr lang="en-SG" sz="3200" dirty="0">
              <a:solidFill>
                <a:srgbClr val="FFFFFF"/>
              </a:solidFill>
            </a:endParaRPr>
          </a:p>
          <a:p>
            <a:pPr marL="0" indent="0">
              <a:buNone/>
            </a:pPr>
            <a:r>
              <a:rPr lang="en-SG" sz="3200" dirty="0">
                <a:solidFill>
                  <a:srgbClr val="FFFFFF"/>
                </a:solidFill>
              </a:rPr>
              <a:t>(3) Faith is a kind of explanation</a:t>
            </a:r>
          </a:p>
          <a:p>
            <a:pPr marL="0" indent="0">
              <a:buNone/>
            </a:pPr>
            <a:endParaRPr lang="en-SG" sz="3200" dirty="0">
              <a:solidFill>
                <a:srgbClr val="FFFFFF"/>
              </a:solidFill>
            </a:endParaRPr>
          </a:p>
          <a:p>
            <a:pPr marL="0" indent="0">
              <a:buNone/>
            </a:pPr>
            <a:r>
              <a:rPr lang="en-SG" sz="3200" dirty="0">
                <a:solidFill>
                  <a:srgbClr val="FFFFFF"/>
                </a:solidFill>
              </a:rPr>
              <a:t>Therefore, science replaces faith as an explanation. </a:t>
            </a:r>
          </a:p>
        </p:txBody>
      </p:sp>
    </p:spTree>
    <p:extLst>
      <p:ext uri="{BB962C8B-B14F-4D97-AF65-F5344CB8AC3E}">
        <p14:creationId xmlns:p14="http://schemas.microsoft.com/office/powerpoint/2010/main" val="1406473600"/>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01FB033-AF1B-4D6D-BE4B-C6036AABDE8B}"/>
              </a:ext>
            </a:extLst>
          </p:cNvPr>
          <p:cNvSpPr>
            <a:spLocks noGrp="1"/>
          </p:cNvSpPr>
          <p:nvPr>
            <p:ph type="title"/>
          </p:nvPr>
        </p:nvSpPr>
        <p:spPr>
          <a:xfrm>
            <a:off x="640079" y="2053641"/>
            <a:ext cx="3669161" cy="2760098"/>
          </a:xfrm>
        </p:spPr>
        <p:txBody>
          <a:bodyPr>
            <a:normAutofit/>
          </a:bodyPr>
          <a:lstStyle/>
          <a:p>
            <a:r>
              <a:rPr lang="en-SG" dirty="0">
                <a:solidFill>
                  <a:srgbClr val="FFFFFF"/>
                </a:solidFill>
              </a:rPr>
              <a:t>Definition of Science </a:t>
            </a:r>
          </a:p>
        </p:txBody>
      </p:sp>
      <p:sp>
        <p:nvSpPr>
          <p:cNvPr id="3" name="Content Placeholder 2">
            <a:extLst>
              <a:ext uri="{FF2B5EF4-FFF2-40B4-BE49-F238E27FC236}">
                <a16:creationId xmlns:a16="http://schemas.microsoft.com/office/drawing/2014/main" id="{B3C616B3-7947-4D8D-8872-F23DE9CA67DA}"/>
              </a:ext>
            </a:extLst>
          </p:cNvPr>
          <p:cNvSpPr>
            <a:spLocks noGrp="1"/>
          </p:cNvSpPr>
          <p:nvPr>
            <p:ph idx="1"/>
          </p:nvPr>
        </p:nvSpPr>
        <p:spPr>
          <a:xfrm>
            <a:off x="5561045" y="801866"/>
            <a:ext cx="6391469" cy="5230634"/>
          </a:xfrm>
        </p:spPr>
        <p:txBody>
          <a:bodyPr anchor="ctr">
            <a:normAutofit/>
          </a:bodyPr>
          <a:lstStyle/>
          <a:p>
            <a:pPr marL="0" indent="0">
              <a:buNone/>
            </a:pPr>
            <a:r>
              <a:rPr lang="en-SG" sz="4000" dirty="0">
                <a:solidFill>
                  <a:srgbClr val="000000"/>
                </a:solidFill>
              </a:rPr>
              <a:t>The intellectual and practical activity encompassing the systematic study of the structure and behaviour of the </a:t>
            </a:r>
            <a:r>
              <a:rPr lang="en-SG" sz="4000" b="1" dirty="0">
                <a:solidFill>
                  <a:srgbClr val="000000"/>
                </a:solidFill>
              </a:rPr>
              <a:t>physical</a:t>
            </a:r>
            <a:r>
              <a:rPr lang="en-SG" sz="4000" dirty="0">
                <a:solidFill>
                  <a:srgbClr val="000000"/>
                </a:solidFill>
              </a:rPr>
              <a:t> and </a:t>
            </a:r>
            <a:r>
              <a:rPr lang="en-SG" sz="4000" b="1" dirty="0">
                <a:solidFill>
                  <a:srgbClr val="000000"/>
                </a:solidFill>
              </a:rPr>
              <a:t>natural world</a:t>
            </a:r>
            <a:r>
              <a:rPr lang="en-SG" sz="4000" dirty="0">
                <a:solidFill>
                  <a:srgbClr val="000000"/>
                </a:solidFill>
              </a:rPr>
              <a:t> through </a:t>
            </a:r>
            <a:r>
              <a:rPr lang="en-SG" sz="4000" b="1" dirty="0">
                <a:solidFill>
                  <a:srgbClr val="000000"/>
                </a:solidFill>
              </a:rPr>
              <a:t>observation and experiment</a:t>
            </a:r>
            <a:r>
              <a:rPr lang="en-SG" sz="4000" dirty="0">
                <a:solidFill>
                  <a:srgbClr val="000000"/>
                </a:solidFill>
              </a:rPr>
              <a:t>.</a:t>
            </a:r>
          </a:p>
          <a:p>
            <a:endParaRPr lang="en-SG" sz="2400" dirty="0">
              <a:solidFill>
                <a:srgbClr val="000000"/>
              </a:solidFill>
            </a:endParaRPr>
          </a:p>
        </p:txBody>
      </p:sp>
    </p:spTree>
    <p:extLst>
      <p:ext uri="{BB962C8B-B14F-4D97-AF65-F5344CB8AC3E}">
        <p14:creationId xmlns:p14="http://schemas.microsoft.com/office/powerpoint/2010/main" val="2152567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6AA67CD-DD11-4751-BB34-19BD7BE4D2A5}"/>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5941" b="3987"/>
          <a:stretch/>
        </p:blipFill>
        <p:spPr>
          <a:xfrm>
            <a:off x="20" y="1"/>
            <a:ext cx="12191980" cy="6857999"/>
          </a:xfrm>
          <a:prstGeom prst="rect">
            <a:avLst/>
          </a:prstGeom>
        </p:spPr>
      </p:pic>
      <p:sp>
        <p:nvSpPr>
          <p:cNvPr id="2" name="Title 1">
            <a:extLst>
              <a:ext uri="{FF2B5EF4-FFF2-40B4-BE49-F238E27FC236}">
                <a16:creationId xmlns:a16="http://schemas.microsoft.com/office/drawing/2014/main" id="{9799F11C-83E6-480A-AE5D-ACE78131C34A}"/>
              </a:ext>
            </a:extLst>
          </p:cNvPr>
          <p:cNvSpPr>
            <a:spLocks noGrp="1"/>
          </p:cNvSpPr>
          <p:nvPr>
            <p:ph type="title"/>
          </p:nvPr>
        </p:nvSpPr>
        <p:spPr>
          <a:xfrm>
            <a:off x="838201" y="1065862"/>
            <a:ext cx="3313164" cy="4726276"/>
          </a:xfrm>
        </p:spPr>
        <p:txBody>
          <a:bodyPr>
            <a:normAutofit/>
          </a:bodyPr>
          <a:lstStyle/>
          <a:p>
            <a:pPr algn="r"/>
            <a:r>
              <a:rPr lang="en-SG" sz="4000" dirty="0">
                <a:solidFill>
                  <a:srgbClr val="FFFFFF"/>
                </a:solidFill>
              </a:rPr>
              <a:t>The Counter-Argument</a:t>
            </a:r>
          </a:p>
        </p:txBody>
      </p:sp>
      <p:cxnSp>
        <p:nvCxnSpPr>
          <p:cNvPr id="13" name="Straight Connector 1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4A8CB84C-0B72-445C-800E-48C243EDAA12}"/>
              </a:ext>
            </a:extLst>
          </p:cNvPr>
          <p:cNvGraphicFramePr>
            <a:graphicFrameLocks noGrp="1"/>
          </p:cNvGraphicFramePr>
          <p:nvPr>
            <p:ph idx="1"/>
            <p:extLst>
              <p:ext uri="{D42A27DB-BD31-4B8C-83A1-F6EECF244321}">
                <p14:modId xmlns:p14="http://schemas.microsoft.com/office/powerpoint/2010/main" val="2739117973"/>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51805646"/>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9F8B0A-A519-4FFE-85FF-4D0DEC774FDE}"/>
              </a:ext>
            </a:extLst>
          </p:cNvPr>
          <p:cNvSpPr>
            <a:spLocks noGrp="1"/>
          </p:cNvSpPr>
          <p:nvPr>
            <p:ph type="title"/>
          </p:nvPr>
        </p:nvSpPr>
        <p:spPr>
          <a:xfrm>
            <a:off x="5297762" y="603681"/>
            <a:ext cx="5638994" cy="914394"/>
          </a:xfrm>
        </p:spPr>
        <p:txBody>
          <a:bodyPr>
            <a:normAutofit/>
          </a:bodyPr>
          <a:lstStyle/>
          <a:p>
            <a:pPr algn="ctr"/>
            <a:r>
              <a:rPr lang="en-SG" dirty="0">
                <a:solidFill>
                  <a:srgbClr val="FFFFFF"/>
                </a:solidFill>
              </a:rPr>
              <a:t>Second Takeaway </a:t>
            </a:r>
          </a:p>
        </p:txBody>
      </p:sp>
      <p:pic>
        <p:nvPicPr>
          <p:cNvPr id="5" name="Graphic 4" descr="Lightning bolt">
            <a:extLst>
              <a:ext uri="{FF2B5EF4-FFF2-40B4-BE49-F238E27FC236}">
                <a16:creationId xmlns:a16="http://schemas.microsoft.com/office/drawing/2014/main" id="{3BB00680-CD44-4A8A-95E9-E0D0B900A29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8300" y="478232"/>
            <a:ext cx="2789902" cy="2789902"/>
          </a:xfrm>
          <a:prstGeom prst="rect">
            <a:avLst/>
          </a:prstGeom>
        </p:spPr>
      </p:pic>
      <p:cxnSp>
        <p:nvCxnSpPr>
          <p:cNvPr id="21" name="Straight Connector 20">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7" name="Graphic 6" descr="Lightbulb and pencil">
            <a:extLst>
              <a:ext uri="{FF2B5EF4-FFF2-40B4-BE49-F238E27FC236}">
                <a16:creationId xmlns:a16="http://schemas.microsoft.com/office/drawing/2014/main" id="{6002EB4E-9375-44D1-8D69-9985977749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8791" y="3589867"/>
            <a:ext cx="2788920" cy="2788920"/>
          </a:xfrm>
          <a:prstGeom prst="rect">
            <a:avLst/>
          </a:prstGeom>
        </p:spPr>
      </p:pic>
      <p:sp>
        <p:nvSpPr>
          <p:cNvPr id="3" name="Content Placeholder 2">
            <a:extLst>
              <a:ext uri="{FF2B5EF4-FFF2-40B4-BE49-F238E27FC236}">
                <a16:creationId xmlns:a16="http://schemas.microsoft.com/office/drawing/2014/main" id="{9619348B-00B1-4824-8E16-0AB9087C90AC}"/>
              </a:ext>
            </a:extLst>
          </p:cNvPr>
          <p:cNvSpPr>
            <a:spLocks noGrp="1"/>
          </p:cNvSpPr>
          <p:nvPr>
            <p:ph idx="1"/>
          </p:nvPr>
        </p:nvSpPr>
        <p:spPr>
          <a:xfrm>
            <a:off x="5297762" y="2639023"/>
            <a:ext cx="5747187" cy="3148410"/>
          </a:xfrm>
        </p:spPr>
        <p:txBody>
          <a:bodyPr anchor="t">
            <a:normAutofit/>
          </a:bodyPr>
          <a:lstStyle/>
          <a:p>
            <a:pPr marL="0" indent="0">
              <a:buNone/>
            </a:pPr>
            <a:r>
              <a:rPr lang="en-SG" sz="3600" dirty="0">
                <a:solidFill>
                  <a:srgbClr val="FFFFFF"/>
                </a:solidFill>
              </a:rPr>
              <a:t>Science is great! But it cannot explain everything</a:t>
            </a:r>
          </a:p>
        </p:txBody>
      </p:sp>
    </p:spTree>
    <p:extLst>
      <p:ext uri="{BB962C8B-B14F-4D97-AF65-F5344CB8AC3E}">
        <p14:creationId xmlns:p14="http://schemas.microsoft.com/office/powerpoint/2010/main" val="2546162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BC8DEF8-F84D-4585-8534-D208861C3C17}"/>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4D048AD-DF22-4510-BC7A-7B00621ADAA1}"/>
              </a:ext>
            </a:extLst>
          </p:cNvPr>
          <p:cNvSpPr>
            <a:spLocks noGrp="1"/>
          </p:cNvSpPr>
          <p:nvPr>
            <p:ph type="title"/>
          </p:nvPr>
        </p:nvSpPr>
        <p:spPr>
          <a:xfrm>
            <a:off x="838200" y="93307"/>
            <a:ext cx="10515600" cy="1119673"/>
          </a:xfrm>
        </p:spPr>
        <p:txBody>
          <a:bodyPr>
            <a:normAutofit/>
          </a:bodyPr>
          <a:lstStyle/>
          <a:p>
            <a:pPr algn="ctr"/>
            <a:r>
              <a:rPr lang="en-SG" dirty="0">
                <a:solidFill>
                  <a:srgbClr val="FFFFFF"/>
                </a:solidFill>
              </a:rPr>
              <a:t>Summing Up</a:t>
            </a:r>
          </a:p>
        </p:txBody>
      </p:sp>
      <p:sp>
        <p:nvSpPr>
          <p:cNvPr id="3" name="Content Placeholder 2">
            <a:extLst>
              <a:ext uri="{FF2B5EF4-FFF2-40B4-BE49-F238E27FC236}">
                <a16:creationId xmlns:a16="http://schemas.microsoft.com/office/drawing/2014/main" id="{4E19D926-1698-4F6F-B000-F9557002C763}"/>
              </a:ext>
            </a:extLst>
          </p:cNvPr>
          <p:cNvSpPr>
            <a:spLocks noGrp="1"/>
          </p:cNvSpPr>
          <p:nvPr>
            <p:ph idx="1"/>
          </p:nvPr>
        </p:nvSpPr>
        <p:spPr>
          <a:xfrm>
            <a:off x="279918" y="1306287"/>
            <a:ext cx="11607282" cy="4870676"/>
          </a:xfrm>
        </p:spPr>
        <p:txBody>
          <a:bodyPr>
            <a:normAutofit/>
          </a:bodyPr>
          <a:lstStyle/>
          <a:p>
            <a:pPr marL="0" indent="0" algn="ctr">
              <a:buNone/>
            </a:pPr>
            <a:r>
              <a:rPr lang="en-SG" sz="3200" dirty="0">
                <a:solidFill>
                  <a:srgbClr val="FFFFFF"/>
                </a:solidFill>
              </a:rPr>
              <a:t>How can we navigate our beliefs about the relationship between faith and science?</a:t>
            </a:r>
          </a:p>
          <a:p>
            <a:pPr marL="0" indent="0">
              <a:buNone/>
            </a:pPr>
            <a:endParaRPr lang="en-SG" sz="3200" dirty="0">
              <a:solidFill>
                <a:srgbClr val="FFFFFF"/>
              </a:solidFill>
            </a:endParaRPr>
          </a:p>
          <a:p>
            <a:pPr marL="514350" lvl="0" indent="-514350">
              <a:buAutoNum type="arabicPeriod"/>
            </a:pPr>
            <a:r>
              <a:rPr lang="en-SG" sz="3200" dirty="0">
                <a:solidFill>
                  <a:srgbClr val="FFFFFF"/>
                </a:solidFill>
              </a:rPr>
              <a:t>The scriptures contain timeless truths; but they do not convey those truths in scientific language. </a:t>
            </a:r>
          </a:p>
          <a:p>
            <a:pPr marL="514350" lvl="0" indent="-514350">
              <a:buAutoNum type="arabicPeriod"/>
            </a:pPr>
            <a:endParaRPr lang="en-SG" sz="3200" dirty="0">
              <a:solidFill>
                <a:srgbClr val="FFFFFF"/>
              </a:solidFill>
            </a:endParaRPr>
          </a:p>
          <a:p>
            <a:pPr marL="514350" lvl="0" indent="-514350">
              <a:buAutoNum type="arabicPeriod"/>
            </a:pPr>
            <a:r>
              <a:rPr lang="en-SG" sz="3200" dirty="0">
                <a:solidFill>
                  <a:srgbClr val="FFFFFF"/>
                </a:solidFill>
              </a:rPr>
              <a:t>Science is great, but it cannot explain everything. </a:t>
            </a:r>
          </a:p>
          <a:p>
            <a:pPr lvl="0"/>
            <a:endParaRPr lang="en-US" dirty="0">
              <a:solidFill>
                <a:srgbClr val="FFFFFF"/>
              </a:solidFill>
            </a:endParaRPr>
          </a:p>
          <a:p>
            <a:endParaRPr lang="en-SG" dirty="0">
              <a:solidFill>
                <a:srgbClr val="FFFFFF"/>
              </a:solidFill>
            </a:endParaRPr>
          </a:p>
        </p:txBody>
      </p:sp>
    </p:spTree>
    <p:extLst>
      <p:ext uri="{BB962C8B-B14F-4D97-AF65-F5344CB8AC3E}">
        <p14:creationId xmlns:p14="http://schemas.microsoft.com/office/powerpoint/2010/main" val="253465620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91B3B0CC-BA73-4795-A2D8-00AAA95A508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556" r="5556"/>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6D7A9A-2D01-4A8E-B13E-FA0D14060AFE}"/>
              </a:ext>
            </a:extLst>
          </p:cNvPr>
          <p:cNvSpPr>
            <a:spLocks noGrp="1"/>
          </p:cNvSpPr>
          <p:nvPr>
            <p:ph type="title"/>
          </p:nvPr>
        </p:nvSpPr>
        <p:spPr>
          <a:xfrm>
            <a:off x="523875" y="5317239"/>
            <a:ext cx="11210925" cy="1092883"/>
          </a:xfrm>
        </p:spPr>
        <p:txBody>
          <a:bodyPr vert="horz" lIns="91440" tIns="45720" rIns="91440" bIns="45720" rtlCol="0" anchor="ctr">
            <a:normAutofit/>
          </a:bodyPr>
          <a:lstStyle/>
          <a:p>
            <a:pPr algn="ctr"/>
            <a:r>
              <a:rPr lang="en-US" sz="4900" b="1" dirty="0">
                <a:solidFill>
                  <a:schemeClr val="tx1">
                    <a:lumMod val="85000"/>
                    <a:lumOff val="15000"/>
                  </a:schemeClr>
                </a:solidFill>
              </a:rPr>
              <a:t>The Galileo Affair</a:t>
            </a:r>
            <a:br>
              <a:rPr lang="en-US" sz="2300" dirty="0">
                <a:solidFill>
                  <a:schemeClr val="tx1">
                    <a:lumMod val="85000"/>
                    <a:lumOff val="15000"/>
                  </a:schemeClr>
                </a:solidFill>
              </a:rPr>
            </a:br>
            <a:endParaRPr lang="en-US" sz="2300" dirty="0">
              <a:solidFill>
                <a:schemeClr val="tx1">
                  <a:lumMod val="85000"/>
                  <a:lumOff val="15000"/>
                </a:schemeClr>
              </a:solidFill>
            </a:endParaRPr>
          </a:p>
        </p:txBody>
      </p:sp>
      <p:cxnSp>
        <p:nvCxnSpPr>
          <p:cNvPr id="22" name="Straight Connector 2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0603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9D6EEA4-51EF-4796-BE5B-F3EB11F23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B3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4">
            <a:extLst>
              <a:ext uri="{FF2B5EF4-FFF2-40B4-BE49-F238E27FC236}">
                <a16:creationId xmlns:a16="http://schemas.microsoft.com/office/drawing/2014/main" id="{9F62985E-5C83-4D11-9366-8E2BB6FE3538}"/>
              </a:ext>
            </a:extLst>
          </p:cNvPr>
          <p:cNvPicPr>
            <a:picLocks noChangeAspect="1"/>
          </p:cNvPicPr>
          <p:nvPr/>
        </p:nvPicPr>
        <p:blipFill rotWithShape="1">
          <a:blip r:embed="rId2">
            <a:alphaModFix amt="2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7225" b="7775"/>
          <a:stretch/>
        </p:blipFill>
        <p:spPr>
          <a:xfrm>
            <a:off x="20" y="-1"/>
            <a:ext cx="12191980" cy="6858001"/>
          </a:xfrm>
          <a:prstGeom prst="rect">
            <a:avLst/>
          </a:prstGeom>
        </p:spPr>
      </p:pic>
      <p:sp>
        <p:nvSpPr>
          <p:cNvPr id="2" name="Title 1">
            <a:extLst>
              <a:ext uri="{FF2B5EF4-FFF2-40B4-BE49-F238E27FC236}">
                <a16:creationId xmlns:a16="http://schemas.microsoft.com/office/drawing/2014/main" id="{FC6A2997-D12F-483A-8D3D-22D7ECE5BE5B}"/>
              </a:ext>
            </a:extLst>
          </p:cNvPr>
          <p:cNvSpPr>
            <a:spLocks noGrp="1"/>
          </p:cNvSpPr>
          <p:nvPr>
            <p:ph type="title"/>
          </p:nvPr>
        </p:nvSpPr>
        <p:spPr>
          <a:xfrm>
            <a:off x="838200" y="2140021"/>
            <a:ext cx="10517155" cy="1325563"/>
          </a:xfrm>
        </p:spPr>
        <p:txBody>
          <a:bodyPr>
            <a:normAutofit/>
          </a:bodyPr>
          <a:lstStyle/>
          <a:p>
            <a:pPr algn="ctr"/>
            <a:r>
              <a:rPr lang="en-SG" b="1" dirty="0">
                <a:solidFill>
                  <a:srgbClr val="FFFFFF"/>
                </a:solidFill>
                <a:latin typeface="+mn-lt"/>
              </a:rPr>
              <a:t>Miracles</a:t>
            </a:r>
          </a:p>
        </p:txBody>
      </p:sp>
    </p:spTree>
    <p:extLst>
      <p:ext uri="{BB962C8B-B14F-4D97-AF65-F5344CB8AC3E}">
        <p14:creationId xmlns:p14="http://schemas.microsoft.com/office/powerpoint/2010/main" val="193493527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5CD50-415D-4CA8-A21B-088DE5E279FE}"/>
              </a:ext>
            </a:extLst>
          </p:cNvPr>
          <p:cNvSpPr>
            <a:spLocks noGrp="1"/>
          </p:cNvSpPr>
          <p:nvPr>
            <p:ph type="title"/>
          </p:nvPr>
        </p:nvSpPr>
        <p:spPr>
          <a:xfrm>
            <a:off x="801099" y="1396289"/>
            <a:ext cx="5006336" cy="4323376"/>
          </a:xfrm>
        </p:spPr>
        <p:txBody>
          <a:bodyPr>
            <a:normAutofit/>
          </a:bodyPr>
          <a:lstStyle/>
          <a:p>
            <a:r>
              <a:rPr lang="en-SG" b="1" dirty="0"/>
              <a:t>What has led to the perceived split between science and faith?</a:t>
            </a:r>
          </a:p>
        </p:txBody>
      </p:sp>
      <p:sp>
        <p:nvSpPr>
          <p:cNvPr id="13" name="Freeform: Shape 12">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Content Placeholder 4">
            <a:extLst>
              <a:ext uri="{FF2B5EF4-FFF2-40B4-BE49-F238E27FC236}">
                <a16:creationId xmlns:a16="http://schemas.microsoft.com/office/drawing/2014/main" id="{DBF0626D-B895-4C45-8F31-3E9E111269B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323" r="1" b="33780"/>
          <a:stretch/>
        </p:blipFill>
        <p:spPr>
          <a:xfrm>
            <a:off x="6167846" y="10"/>
            <a:ext cx="6024154" cy="68579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Tree>
    <p:extLst>
      <p:ext uri="{BB962C8B-B14F-4D97-AF65-F5344CB8AC3E}">
        <p14:creationId xmlns:p14="http://schemas.microsoft.com/office/powerpoint/2010/main" val="16809754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E5B1914-10B3-4E9E-A644-C6D783D9AD69}"/>
              </a:ext>
            </a:extLst>
          </p:cNvPr>
          <p:cNvSpPr>
            <a:spLocks noGrp="1"/>
          </p:cNvSpPr>
          <p:nvPr>
            <p:ph type="title"/>
          </p:nvPr>
        </p:nvSpPr>
        <p:spPr>
          <a:xfrm>
            <a:off x="863029" y="1012004"/>
            <a:ext cx="3416158" cy="4795408"/>
          </a:xfrm>
        </p:spPr>
        <p:txBody>
          <a:bodyPr>
            <a:normAutofit/>
          </a:bodyPr>
          <a:lstStyle/>
          <a:p>
            <a:r>
              <a:rPr lang="en-SG" b="1" dirty="0">
                <a:solidFill>
                  <a:srgbClr val="FFFFFF"/>
                </a:solidFill>
              </a:rPr>
              <a:t>The Origin of Modern Science</a:t>
            </a:r>
          </a:p>
        </p:txBody>
      </p:sp>
      <p:graphicFrame>
        <p:nvGraphicFramePr>
          <p:cNvPr id="5" name="Content Placeholder 2">
            <a:extLst>
              <a:ext uri="{FF2B5EF4-FFF2-40B4-BE49-F238E27FC236}">
                <a16:creationId xmlns:a16="http://schemas.microsoft.com/office/drawing/2014/main" id="{5DADD55B-7A7E-438B-9F2E-1989BADDE0D5}"/>
              </a:ext>
            </a:extLst>
          </p:cNvPr>
          <p:cNvGraphicFramePr>
            <a:graphicFrameLocks noGrp="1"/>
          </p:cNvGraphicFramePr>
          <p:nvPr>
            <p:ph idx="1"/>
            <p:extLst>
              <p:ext uri="{D42A27DB-BD31-4B8C-83A1-F6EECF244321}">
                <p14:modId xmlns:p14="http://schemas.microsoft.com/office/powerpoint/2010/main" val="120470178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8807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Freeform: Shape 70">
            <a:extLst>
              <a:ext uri="{FF2B5EF4-FFF2-40B4-BE49-F238E27FC236}">
                <a16:creationId xmlns:a16="http://schemas.microsoft.com/office/drawing/2014/main" id="{F82BF3E2-EB0E-40D6-8835-2367A5316C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8480" y="1563968"/>
            <a:ext cx="6043520" cy="5294033"/>
          </a:xfrm>
          <a:custGeom>
            <a:avLst/>
            <a:gdLst>
              <a:gd name="connsiteX0" fmla="*/ 3600823 w 6043520"/>
              <a:gd name="connsiteY0" fmla="*/ 0 h 5294033"/>
              <a:gd name="connsiteX1" fmla="*/ 5891281 w 6043520"/>
              <a:gd name="connsiteY1" fmla="*/ 822253 h 5294033"/>
              <a:gd name="connsiteX2" fmla="*/ 6043520 w 6043520"/>
              <a:gd name="connsiteY2" fmla="*/ 960617 h 5294033"/>
              <a:gd name="connsiteX3" fmla="*/ 6043520 w 6043520"/>
              <a:gd name="connsiteY3" fmla="*/ 5294033 h 5294033"/>
              <a:gd name="connsiteX4" fmla="*/ 423445 w 6043520"/>
              <a:gd name="connsiteY4" fmla="*/ 5294033 h 5294033"/>
              <a:gd name="connsiteX5" fmla="*/ 282971 w 6043520"/>
              <a:gd name="connsiteY5" fmla="*/ 5002426 h 5294033"/>
              <a:gd name="connsiteX6" fmla="*/ 0 w 6043520"/>
              <a:gd name="connsiteY6" fmla="*/ 3600823 h 5294033"/>
              <a:gd name="connsiteX7" fmla="*/ 3600823 w 6043520"/>
              <a:gd name="connsiteY7" fmla="*/ 0 h 529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3520" h="5294033">
                <a:moveTo>
                  <a:pt x="3600823" y="0"/>
                </a:moveTo>
                <a:cubicBezTo>
                  <a:pt x="4470871" y="0"/>
                  <a:pt x="5268847" y="308574"/>
                  <a:pt x="5891281" y="822253"/>
                </a:cubicBezTo>
                <a:lnTo>
                  <a:pt x="6043520" y="960617"/>
                </a:lnTo>
                <a:lnTo>
                  <a:pt x="6043520" y="5294033"/>
                </a:lnTo>
                <a:lnTo>
                  <a:pt x="423445" y="5294033"/>
                </a:lnTo>
                <a:lnTo>
                  <a:pt x="282971" y="5002426"/>
                </a:lnTo>
                <a:cubicBezTo>
                  <a:pt x="100759" y="4571630"/>
                  <a:pt x="0" y="4097993"/>
                  <a:pt x="0" y="3600823"/>
                </a:cubicBezTo>
                <a:cubicBezTo>
                  <a:pt x="0" y="1612143"/>
                  <a:pt x="1612143" y="0"/>
                  <a:pt x="360082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29" name="Freeform: Shape 72">
            <a:extLst>
              <a:ext uri="{FF2B5EF4-FFF2-40B4-BE49-F238E27FC236}">
                <a16:creationId xmlns:a16="http://schemas.microsoft.com/office/drawing/2014/main" id="{CB6FFAAC-8A48-4FBF-BAFE-BAD367694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3728" y="1699214"/>
            <a:ext cx="5908273" cy="5158786"/>
          </a:xfrm>
          <a:custGeom>
            <a:avLst/>
            <a:gdLst>
              <a:gd name="connsiteX0" fmla="*/ 3465576 w 5908273"/>
              <a:gd name="connsiteY0" fmla="*/ 0 h 5158786"/>
              <a:gd name="connsiteX1" fmla="*/ 5670004 w 5908273"/>
              <a:gd name="connsiteY1" fmla="*/ 791369 h 5158786"/>
              <a:gd name="connsiteX2" fmla="*/ 5908273 w 5908273"/>
              <a:gd name="connsiteY2" fmla="*/ 1007923 h 5158786"/>
              <a:gd name="connsiteX3" fmla="*/ 5908273 w 5908273"/>
              <a:gd name="connsiteY3" fmla="*/ 5158786 h 5158786"/>
              <a:gd name="connsiteX4" fmla="*/ 443374 w 5908273"/>
              <a:gd name="connsiteY4" fmla="*/ 5158786 h 5158786"/>
              <a:gd name="connsiteX5" fmla="*/ 418277 w 5908273"/>
              <a:gd name="connsiteY5" fmla="*/ 5117476 h 5158786"/>
              <a:gd name="connsiteX6" fmla="*/ 0 w 5908273"/>
              <a:gd name="connsiteY6" fmla="*/ 3465576 h 5158786"/>
              <a:gd name="connsiteX7" fmla="*/ 3465576 w 5908273"/>
              <a:gd name="connsiteY7" fmla="*/ 0 h 515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8273" h="5158786">
                <a:moveTo>
                  <a:pt x="3465576" y="0"/>
                </a:moveTo>
                <a:cubicBezTo>
                  <a:pt x="4302945" y="0"/>
                  <a:pt x="5070948" y="296984"/>
                  <a:pt x="5670004" y="791369"/>
                </a:cubicBezTo>
                <a:lnTo>
                  <a:pt x="5908273" y="1007923"/>
                </a:lnTo>
                <a:lnTo>
                  <a:pt x="5908273" y="5158786"/>
                </a:lnTo>
                <a:lnTo>
                  <a:pt x="443374" y="5158786"/>
                </a:lnTo>
                <a:lnTo>
                  <a:pt x="418277" y="5117476"/>
                </a:lnTo>
                <a:cubicBezTo>
                  <a:pt x="151523" y="4626427"/>
                  <a:pt x="0" y="4063697"/>
                  <a:pt x="0" y="3465576"/>
                </a:cubicBezTo>
                <a:cubicBezTo>
                  <a:pt x="0" y="1551591"/>
                  <a:pt x="1551591" y="0"/>
                  <a:pt x="346557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30" name="Oval 74">
            <a:extLst>
              <a:ext uri="{FF2B5EF4-FFF2-40B4-BE49-F238E27FC236}">
                <a16:creationId xmlns:a16="http://schemas.microsoft.com/office/drawing/2014/main" id="{481E86DD-89E6-42B2-8675-84B7C56BFF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50534" y="1716727"/>
            <a:ext cx="4572000" cy="4572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1" name="Freeform: Shape 76">
            <a:extLst>
              <a:ext uri="{FF2B5EF4-FFF2-40B4-BE49-F238E27FC236}">
                <a16:creationId xmlns:a16="http://schemas.microsoft.com/office/drawing/2014/main" id="{440EF577-B6F8-4C57-B956-AB860B388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7694" y="1853886"/>
            <a:ext cx="4297680" cy="4297680"/>
          </a:xfrm>
          <a:custGeom>
            <a:avLst/>
            <a:gdLst>
              <a:gd name="connsiteX0" fmla="*/ 2148840 w 4297680"/>
              <a:gd name="connsiteY0" fmla="*/ 0 h 4297680"/>
              <a:gd name="connsiteX1" fmla="*/ 4297680 w 4297680"/>
              <a:gd name="connsiteY1" fmla="*/ 2148840 h 4297680"/>
              <a:gd name="connsiteX2" fmla="*/ 2148840 w 4297680"/>
              <a:gd name="connsiteY2" fmla="*/ 4297680 h 4297680"/>
              <a:gd name="connsiteX3" fmla="*/ 0 w 4297680"/>
              <a:gd name="connsiteY3" fmla="*/ 2148840 h 4297680"/>
              <a:gd name="connsiteX4" fmla="*/ 2148840 w 4297680"/>
              <a:gd name="connsiteY4" fmla="*/ 0 h 4297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7680" h="4297680">
                <a:moveTo>
                  <a:pt x="2148840" y="0"/>
                </a:moveTo>
                <a:cubicBezTo>
                  <a:pt x="3335612" y="0"/>
                  <a:pt x="4297680" y="962068"/>
                  <a:pt x="4297680" y="2148840"/>
                </a:cubicBezTo>
                <a:cubicBezTo>
                  <a:pt x="4297680" y="3335612"/>
                  <a:pt x="3335612" y="4297680"/>
                  <a:pt x="2148840" y="4297680"/>
                </a:cubicBezTo>
                <a:cubicBezTo>
                  <a:pt x="962068" y="4297680"/>
                  <a:pt x="0" y="3335612"/>
                  <a:pt x="0" y="2148840"/>
                </a:cubicBezTo>
                <a:cubicBezTo>
                  <a:pt x="0" y="962068"/>
                  <a:pt x="962068" y="0"/>
                  <a:pt x="21488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32" name="Freeform: Shape 78">
            <a:extLst>
              <a:ext uri="{FF2B5EF4-FFF2-40B4-BE49-F238E27FC236}">
                <a16:creationId xmlns:a16="http://schemas.microsoft.com/office/drawing/2014/main" id="{EA518CE4-E4D4-4D8A-980F-6D692AC96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155454" cy="4845530"/>
          </a:xfrm>
          <a:custGeom>
            <a:avLst/>
            <a:gdLst>
              <a:gd name="connsiteX0" fmla="*/ 0 w 5155454"/>
              <a:gd name="connsiteY0" fmla="*/ 0 h 4845530"/>
              <a:gd name="connsiteX1" fmla="*/ 4766270 w 5155454"/>
              <a:gd name="connsiteY1" fmla="*/ 0 h 4845530"/>
              <a:gd name="connsiteX2" fmla="*/ 4896671 w 5155454"/>
              <a:gd name="connsiteY2" fmla="*/ 270697 h 4845530"/>
              <a:gd name="connsiteX3" fmla="*/ 5155454 w 5155454"/>
              <a:gd name="connsiteY3" fmla="*/ 1552495 h 4845530"/>
              <a:gd name="connsiteX4" fmla="*/ 1862419 w 5155454"/>
              <a:gd name="connsiteY4" fmla="*/ 4845530 h 4845530"/>
              <a:gd name="connsiteX5" fmla="*/ 21252 w 5155454"/>
              <a:gd name="connsiteY5" fmla="*/ 4283132 h 4845530"/>
              <a:gd name="connsiteX6" fmla="*/ 0 w 5155454"/>
              <a:gd name="connsiteY6" fmla="*/ 4267240 h 484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5454" h="4845530">
                <a:moveTo>
                  <a:pt x="0" y="0"/>
                </a:moveTo>
                <a:lnTo>
                  <a:pt x="4766270" y="0"/>
                </a:lnTo>
                <a:lnTo>
                  <a:pt x="4896671" y="270697"/>
                </a:lnTo>
                <a:cubicBezTo>
                  <a:pt x="5063308" y="664671"/>
                  <a:pt x="5155454" y="1097822"/>
                  <a:pt x="5155454" y="1552495"/>
                </a:cubicBezTo>
                <a:cubicBezTo>
                  <a:pt x="5155454" y="3371188"/>
                  <a:pt x="3681112" y="4845530"/>
                  <a:pt x="1862419" y="4845530"/>
                </a:cubicBezTo>
                <a:cubicBezTo>
                  <a:pt x="1180409" y="4845530"/>
                  <a:pt x="546824" y="4638201"/>
                  <a:pt x="21252" y="4283132"/>
                </a:cubicBezTo>
                <a:lnTo>
                  <a:pt x="0" y="426724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5E6FAE32-AB12-4E77-A677-F6BD5D71A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17099" cy="4718647"/>
          </a:xfrm>
          <a:custGeom>
            <a:avLst/>
            <a:gdLst>
              <a:gd name="connsiteX0" fmla="*/ 0 w 5017099"/>
              <a:gd name="connsiteY0" fmla="*/ 0 h 4718647"/>
              <a:gd name="connsiteX1" fmla="*/ 4599738 w 5017099"/>
              <a:gd name="connsiteY1" fmla="*/ 0 h 4718647"/>
              <a:gd name="connsiteX2" fmla="*/ 4636346 w 5017099"/>
              <a:gd name="connsiteY2" fmla="*/ 60259 h 4718647"/>
              <a:gd name="connsiteX3" fmla="*/ 5017099 w 5017099"/>
              <a:gd name="connsiteY3" fmla="*/ 1563967 h 4718647"/>
              <a:gd name="connsiteX4" fmla="*/ 1862419 w 5017099"/>
              <a:gd name="connsiteY4" fmla="*/ 4718647 h 4718647"/>
              <a:gd name="connsiteX5" fmla="*/ 98607 w 5017099"/>
              <a:gd name="connsiteY5" fmla="*/ 4179877 h 4718647"/>
              <a:gd name="connsiteX6" fmla="*/ 0 w 5017099"/>
              <a:gd name="connsiteY6" fmla="*/ 4106140 h 4718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7099" h="4718647">
                <a:moveTo>
                  <a:pt x="0" y="0"/>
                </a:moveTo>
                <a:lnTo>
                  <a:pt x="4599738" y="0"/>
                </a:lnTo>
                <a:lnTo>
                  <a:pt x="4636346" y="60259"/>
                </a:lnTo>
                <a:cubicBezTo>
                  <a:pt x="4879170" y="507256"/>
                  <a:pt x="5017099" y="1019504"/>
                  <a:pt x="5017099" y="1563967"/>
                </a:cubicBezTo>
                <a:cubicBezTo>
                  <a:pt x="5017099" y="3306249"/>
                  <a:pt x="3604701" y="4718647"/>
                  <a:pt x="1862419" y="4718647"/>
                </a:cubicBezTo>
                <a:cubicBezTo>
                  <a:pt x="1209063" y="4718647"/>
                  <a:pt x="602098" y="4520029"/>
                  <a:pt x="98607" y="4179877"/>
                </a:cubicBezTo>
                <a:lnTo>
                  <a:pt x="0" y="41061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 name="Picture 1">
            <a:extLst>
              <a:ext uri="{FF2B5EF4-FFF2-40B4-BE49-F238E27FC236}">
                <a16:creationId xmlns:a16="http://schemas.microsoft.com/office/drawing/2014/main" id="{F2DB59D4-24B3-4B83-83D3-58BFFD48D25B}"/>
              </a:ext>
            </a:extLst>
          </p:cNvPr>
          <p:cNvPicPr>
            <a:picLocks noChangeAspect="1"/>
          </p:cNvPicPr>
          <p:nvPr/>
        </p:nvPicPr>
        <p:blipFill>
          <a:blip r:embed="rId2"/>
          <a:stretch>
            <a:fillRect/>
          </a:stretch>
        </p:blipFill>
        <p:spPr>
          <a:xfrm>
            <a:off x="924045" y="463674"/>
            <a:ext cx="2348653" cy="3217333"/>
          </a:xfrm>
          <a:prstGeom prst="rect">
            <a:avLst/>
          </a:prstGeom>
        </p:spPr>
      </p:pic>
      <p:pic>
        <p:nvPicPr>
          <p:cNvPr id="3" name="Picture 2">
            <a:extLst>
              <a:ext uri="{FF2B5EF4-FFF2-40B4-BE49-F238E27FC236}">
                <a16:creationId xmlns:a16="http://schemas.microsoft.com/office/drawing/2014/main" id="{2844E4ED-65BA-41E7-BF29-71C2B1E65175}"/>
              </a:ext>
            </a:extLst>
          </p:cNvPr>
          <p:cNvPicPr>
            <a:picLocks noChangeAspect="1"/>
          </p:cNvPicPr>
          <p:nvPr/>
        </p:nvPicPr>
        <p:blipFill>
          <a:blip r:embed="rId3"/>
          <a:stretch>
            <a:fillRect/>
          </a:stretch>
        </p:blipFill>
        <p:spPr>
          <a:xfrm>
            <a:off x="5639166" y="378014"/>
            <a:ext cx="2083368" cy="1328147"/>
          </a:xfrm>
          <a:prstGeom prst="rect">
            <a:avLst/>
          </a:prstGeom>
        </p:spPr>
      </p:pic>
      <p:pic>
        <p:nvPicPr>
          <p:cNvPr id="7" name="Picture 6">
            <a:extLst>
              <a:ext uri="{FF2B5EF4-FFF2-40B4-BE49-F238E27FC236}">
                <a16:creationId xmlns:a16="http://schemas.microsoft.com/office/drawing/2014/main" id="{1E68E9A7-D686-4843-A456-0C55BB1B5CD0}"/>
              </a:ext>
            </a:extLst>
          </p:cNvPr>
          <p:cNvPicPr>
            <a:picLocks noChangeAspect="1"/>
          </p:cNvPicPr>
          <p:nvPr/>
        </p:nvPicPr>
        <p:blipFill>
          <a:blip r:embed="rId4"/>
          <a:stretch>
            <a:fillRect/>
          </a:stretch>
        </p:blipFill>
        <p:spPr>
          <a:xfrm>
            <a:off x="5004152" y="2933751"/>
            <a:ext cx="1839072" cy="2545429"/>
          </a:xfrm>
          <a:prstGeom prst="rect">
            <a:avLst/>
          </a:prstGeom>
        </p:spPr>
      </p:pic>
      <p:sp>
        <p:nvSpPr>
          <p:cNvPr id="83" name="Freeform: Shape 82">
            <a:extLst>
              <a:ext uri="{FF2B5EF4-FFF2-40B4-BE49-F238E27FC236}">
                <a16:creationId xmlns:a16="http://schemas.microsoft.com/office/drawing/2014/main" id="{2F6B32C1-BA91-470A-8C1B-33264F8B2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2313" y="-1"/>
            <a:ext cx="4444096" cy="3211788"/>
          </a:xfrm>
          <a:custGeom>
            <a:avLst/>
            <a:gdLst>
              <a:gd name="connsiteX0" fmla="*/ 5102 w 4444096"/>
              <a:gd name="connsiteY0" fmla="*/ 0 h 3211788"/>
              <a:gd name="connsiteX1" fmla="*/ 4444096 w 4444096"/>
              <a:gd name="connsiteY1" fmla="*/ 0 h 3211788"/>
              <a:gd name="connsiteX2" fmla="*/ 4444096 w 4444096"/>
              <a:gd name="connsiteY2" fmla="*/ 2908319 h 3211788"/>
              <a:gd name="connsiteX3" fmla="*/ 4321598 w 4444096"/>
              <a:gd name="connsiteY3" fmla="*/ 2967330 h 3211788"/>
              <a:gd name="connsiteX4" fmla="*/ 3110753 w 4444096"/>
              <a:gd name="connsiteY4" fmla="*/ 3211788 h 3211788"/>
              <a:gd name="connsiteX5" fmla="*/ 0 w 4444096"/>
              <a:gd name="connsiteY5" fmla="*/ 101035 h 32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4096" h="3211788">
                <a:moveTo>
                  <a:pt x="5102" y="0"/>
                </a:moveTo>
                <a:lnTo>
                  <a:pt x="4444096" y="0"/>
                </a:lnTo>
                <a:lnTo>
                  <a:pt x="4444096" y="2908319"/>
                </a:lnTo>
                <a:lnTo>
                  <a:pt x="4321598" y="2967330"/>
                </a:lnTo>
                <a:cubicBezTo>
                  <a:pt x="3949433" y="3124742"/>
                  <a:pt x="3540258" y="3211788"/>
                  <a:pt x="3110753" y="3211788"/>
                </a:cubicBezTo>
                <a:cubicBezTo>
                  <a:pt x="1392732" y="3211788"/>
                  <a:pt x="0" y="1819056"/>
                  <a:pt x="0" y="101035"/>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85" name="Freeform: Shape 84">
            <a:extLst>
              <a:ext uri="{FF2B5EF4-FFF2-40B4-BE49-F238E27FC236}">
                <a16:creationId xmlns:a16="http://schemas.microsoft.com/office/drawing/2014/main" id="{459570ED-BE4C-49E8-86BC-A81140CFEB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28700" y="-1"/>
            <a:ext cx="4277711" cy="3045402"/>
          </a:xfrm>
          <a:custGeom>
            <a:avLst/>
            <a:gdLst>
              <a:gd name="connsiteX0" fmla="*/ 5102 w 4277711"/>
              <a:gd name="connsiteY0" fmla="*/ 0 h 3045402"/>
              <a:gd name="connsiteX1" fmla="*/ 4277711 w 4277711"/>
              <a:gd name="connsiteY1" fmla="*/ 0 h 3045402"/>
              <a:gd name="connsiteX2" fmla="*/ 4277711 w 4277711"/>
              <a:gd name="connsiteY2" fmla="*/ 2723810 h 3045402"/>
              <a:gd name="connsiteX3" fmla="*/ 4090449 w 4277711"/>
              <a:gd name="connsiteY3" fmla="*/ 2814019 h 3045402"/>
              <a:gd name="connsiteX4" fmla="*/ 2944368 w 4277711"/>
              <a:gd name="connsiteY4" fmla="*/ 3045402 h 3045402"/>
              <a:gd name="connsiteX5" fmla="*/ 0 w 4277711"/>
              <a:gd name="connsiteY5" fmla="*/ 101034 h 304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711" h="3045402">
                <a:moveTo>
                  <a:pt x="5102" y="0"/>
                </a:moveTo>
                <a:lnTo>
                  <a:pt x="4277711" y="0"/>
                </a:lnTo>
                <a:lnTo>
                  <a:pt x="4277711" y="2723810"/>
                </a:lnTo>
                <a:lnTo>
                  <a:pt x="4090449" y="2814019"/>
                </a:lnTo>
                <a:cubicBezTo>
                  <a:pt x="3738190" y="2963012"/>
                  <a:pt x="3350901" y="3045402"/>
                  <a:pt x="2944368" y="3045402"/>
                </a:cubicBezTo>
                <a:cubicBezTo>
                  <a:pt x="1318238" y="3045402"/>
                  <a:pt x="0" y="1727164"/>
                  <a:pt x="0" y="10103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26" name="Picture 2" descr="Image result for galileo">
            <a:extLst>
              <a:ext uri="{FF2B5EF4-FFF2-40B4-BE49-F238E27FC236}">
                <a16:creationId xmlns:a16="http://schemas.microsoft.com/office/drawing/2014/main" id="{8D5321B8-22D6-4495-8B34-7F678B441F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71353" y="336377"/>
            <a:ext cx="2047896" cy="24283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51ABF5D-7203-47E3-ABCE-2853897068BA}"/>
              </a:ext>
            </a:extLst>
          </p:cNvPr>
          <p:cNvPicPr>
            <a:picLocks noChangeAspect="1"/>
          </p:cNvPicPr>
          <p:nvPr/>
        </p:nvPicPr>
        <p:blipFill>
          <a:blip r:embed="rId6"/>
          <a:stretch>
            <a:fillRect/>
          </a:stretch>
        </p:blipFill>
        <p:spPr>
          <a:xfrm>
            <a:off x="1352386" y="4909878"/>
            <a:ext cx="1511959" cy="1889949"/>
          </a:xfrm>
          <a:prstGeom prst="rect">
            <a:avLst/>
          </a:prstGeom>
        </p:spPr>
      </p:pic>
      <p:pic>
        <p:nvPicPr>
          <p:cNvPr id="4" name="Picture 3">
            <a:extLst>
              <a:ext uri="{FF2B5EF4-FFF2-40B4-BE49-F238E27FC236}">
                <a16:creationId xmlns:a16="http://schemas.microsoft.com/office/drawing/2014/main" id="{5905D3CC-AFD5-4510-B8E2-A426BAE09FA7}"/>
              </a:ext>
            </a:extLst>
          </p:cNvPr>
          <p:cNvPicPr>
            <a:picLocks noChangeAspect="1"/>
          </p:cNvPicPr>
          <p:nvPr/>
        </p:nvPicPr>
        <p:blipFill>
          <a:blip r:embed="rId7"/>
          <a:stretch>
            <a:fillRect/>
          </a:stretch>
        </p:blipFill>
        <p:spPr>
          <a:xfrm>
            <a:off x="8910629" y="3646213"/>
            <a:ext cx="2357326" cy="3153614"/>
          </a:xfrm>
          <a:prstGeom prst="rect">
            <a:avLst/>
          </a:prstGeom>
        </p:spPr>
      </p:pic>
    </p:spTree>
    <p:extLst>
      <p:ext uri="{BB962C8B-B14F-4D97-AF65-F5344CB8AC3E}">
        <p14:creationId xmlns:p14="http://schemas.microsoft.com/office/powerpoint/2010/main" val="3807379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692AA0B-EB2E-476E-B09B-CD449149A3B7}"/>
              </a:ext>
            </a:extLst>
          </p:cNvPr>
          <p:cNvSpPr>
            <a:spLocks noGrp="1"/>
          </p:cNvSpPr>
          <p:nvPr>
            <p:ph type="title"/>
          </p:nvPr>
        </p:nvSpPr>
        <p:spPr>
          <a:xfrm>
            <a:off x="838200" y="811161"/>
            <a:ext cx="3335594" cy="5403370"/>
          </a:xfrm>
        </p:spPr>
        <p:txBody>
          <a:bodyPr>
            <a:normAutofit/>
          </a:bodyPr>
          <a:lstStyle/>
          <a:p>
            <a:r>
              <a:rPr lang="en-SG" b="1" dirty="0">
                <a:solidFill>
                  <a:srgbClr val="FFFFFF"/>
                </a:solidFill>
              </a:rPr>
              <a:t>Theological Motivation</a:t>
            </a:r>
          </a:p>
        </p:txBody>
      </p:sp>
      <p:sp>
        <p:nvSpPr>
          <p:cNvPr id="24" name="Rectangle 23">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7" name="Content Placeholder 2">
            <a:extLst>
              <a:ext uri="{FF2B5EF4-FFF2-40B4-BE49-F238E27FC236}">
                <a16:creationId xmlns:a16="http://schemas.microsoft.com/office/drawing/2014/main" id="{B1014330-F9A2-4D26-82E4-2841BE6A8894}"/>
              </a:ext>
            </a:extLst>
          </p:cNvPr>
          <p:cNvGraphicFramePr>
            <a:graphicFrameLocks noGrp="1"/>
          </p:cNvGraphicFramePr>
          <p:nvPr>
            <p:ph idx="1"/>
            <p:extLst>
              <p:ext uri="{D42A27DB-BD31-4B8C-83A1-F6EECF244321}">
                <p14:modId xmlns:p14="http://schemas.microsoft.com/office/powerpoint/2010/main" val="3382279186"/>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00176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751</Words>
  <Application>Microsoft Office PowerPoint</Application>
  <PresentationFormat>Widescreen</PresentationFormat>
  <Paragraphs>129</Paragraphs>
  <Slides>34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Faith and Science</vt:lpstr>
      <vt:lpstr>Focus Question</vt:lpstr>
      <vt:lpstr>PowerPoint Presentation</vt:lpstr>
      <vt:lpstr>The Galileo Affair </vt:lpstr>
      <vt:lpstr>Miracles</vt:lpstr>
      <vt:lpstr>What has led to the perceived split between science and faith?</vt:lpstr>
      <vt:lpstr>The Origin of Modern Science</vt:lpstr>
      <vt:lpstr>PowerPoint Presentation</vt:lpstr>
      <vt:lpstr>Theological Motivation</vt:lpstr>
      <vt:lpstr>Why does there seem to be such a great divide today? </vt:lpstr>
      <vt:lpstr>Literal versus Symbolic</vt:lpstr>
      <vt:lpstr>Saint Augustine </vt:lpstr>
      <vt:lpstr>Noah’s Ark</vt:lpstr>
      <vt:lpstr>New Theories </vt:lpstr>
      <vt:lpstr>Recap</vt:lpstr>
      <vt:lpstr>How can the faithful navigate their beliefs today?</vt:lpstr>
      <vt:lpstr>II Timothy 3:16</vt:lpstr>
      <vt:lpstr>First Takeaway</vt:lpstr>
      <vt:lpstr>PowerPoint Presentation</vt:lpstr>
      <vt:lpstr>PowerPoint Presentation</vt:lpstr>
      <vt:lpstr>Pope John Paul II</vt:lpstr>
      <vt:lpstr>PowerPoint Presentation</vt:lpstr>
      <vt:lpstr>PowerPoint Presentation</vt:lpstr>
      <vt:lpstr>I Kings 7:23 The Molten Sea</vt:lpstr>
      <vt:lpstr>PowerPoint Presentation</vt:lpstr>
      <vt:lpstr>First Takeaway (again)</vt:lpstr>
      <vt:lpstr>Phenomenology, the Language of Appearances</vt:lpstr>
      <vt:lpstr>Without Science</vt:lpstr>
      <vt:lpstr>Source: 80000 Hours (2016)</vt:lpstr>
      <vt:lpstr>The Argument</vt:lpstr>
      <vt:lpstr>Definition of Science </vt:lpstr>
      <vt:lpstr>The Counter-Argument</vt:lpstr>
      <vt:lpstr>Second Takeaway </vt:lpstr>
      <vt:lpstr>Summing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Faith and Science</dc:title>
  <dc:creator>Keith Leong</dc:creator>
  <cp:lastModifiedBy>Keith Leong</cp:lastModifiedBy>
  <cp:revision>5</cp:revision>
  <dcterms:created xsi:type="dcterms:W3CDTF">2019-04-03T14:53:36Z</dcterms:created>
  <dcterms:modified xsi:type="dcterms:W3CDTF">2019-04-04T14:46:44Z</dcterms:modified>
</cp:coreProperties>
</file>