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4"/>
  </p:notesMasterIdLst>
  <p:handoutMasterIdLst>
    <p:handoutMasterId r:id="rId35"/>
  </p:handoutMasterIdLst>
  <p:sldIdLst>
    <p:sldId id="550" r:id="rId2"/>
    <p:sldId id="640" r:id="rId3"/>
    <p:sldId id="582" r:id="rId4"/>
    <p:sldId id="574" r:id="rId5"/>
    <p:sldId id="572" r:id="rId6"/>
    <p:sldId id="603" r:id="rId7"/>
    <p:sldId id="443" r:id="rId8"/>
    <p:sldId id="551" r:id="rId9"/>
    <p:sldId id="604" r:id="rId10"/>
    <p:sldId id="558" r:id="rId11"/>
    <p:sldId id="559" r:id="rId12"/>
    <p:sldId id="266" r:id="rId13"/>
    <p:sldId id="284" r:id="rId14"/>
    <p:sldId id="560" r:id="rId15"/>
    <p:sldId id="636" r:id="rId16"/>
    <p:sldId id="602" r:id="rId17"/>
    <p:sldId id="562" r:id="rId18"/>
    <p:sldId id="637" r:id="rId19"/>
    <p:sldId id="638" r:id="rId20"/>
    <p:sldId id="639" r:id="rId21"/>
    <p:sldId id="584" r:id="rId22"/>
    <p:sldId id="470" r:id="rId23"/>
    <p:sldId id="505" r:id="rId24"/>
    <p:sldId id="282" r:id="rId25"/>
    <p:sldId id="641" r:id="rId26"/>
    <p:sldId id="585" r:id="rId27"/>
    <p:sldId id="635" r:id="rId28"/>
    <p:sldId id="611" r:id="rId29"/>
    <p:sldId id="549" r:id="rId30"/>
    <p:sldId id="614" r:id="rId31"/>
    <p:sldId id="628" r:id="rId32"/>
    <p:sldId id="511" r:id="rId33"/>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22D"/>
    <a:srgbClr val="C50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67" autoAdjust="0"/>
    <p:restoredTop sz="57036" autoAdjust="0"/>
  </p:normalViewPr>
  <p:slideViewPr>
    <p:cSldViewPr>
      <p:cViewPr varScale="1">
        <p:scale>
          <a:sx n="80" d="100"/>
          <a:sy n="80" d="100"/>
        </p:scale>
        <p:origin x="45" y="285"/>
      </p:cViewPr>
      <p:guideLst>
        <p:guide orient="horz" pos="2160"/>
        <p:guide pos="3840"/>
      </p:guideLst>
    </p:cSldViewPr>
  </p:slideViewPr>
  <p:outlineViewPr>
    <p:cViewPr>
      <p:scale>
        <a:sx n="33" d="100"/>
        <a:sy n="33" d="100"/>
      </p:scale>
      <p:origin x="60" y="7818"/>
    </p:cViewPr>
  </p:outlin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67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671"/>
          </a:xfrm>
          <a:prstGeom prst="rect">
            <a:avLst/>
          </a:prstGeom>
        </p:spPr>
        <p:txBody>
          <a:bodyPr vert="horz" lIns="91440" tIns="45720" rIns="91440" bIns="45720" rtlCol="0"/>
          <a:lstStyle>
            <a:lvl1pPr algn="r">
              <a:defRPr sz="1200"/>
            </a:lvl1pPr>
          </a:lstStyle>
          <a:p>
            <a:fld id="{A4A7850D-AAE5-41C8-B7C4-A275FDC4FC03}" type="datetimeFigureOut">
              <a:rPr lang="en-US" smtClean="0"/>
              <a:t>10/27/2018</a:t>
            </a:fld>
            <a:endParaRPr lang="en-US"/>
          </a:p>
        </p:txBody>
      </p:sp>
      <p:sp>
        <p:nvSpPr>
          <p:cNvPr id="4" name="Footer Placeholder 3"/>
          <p:cNvSpPr>
            <a:spLocks noGrp="1"/>
          </p:cNvSpPr>
          <p:nvPr>
            <p:ph type="ftr" sz="quarter" idx="2"/>
          </p:nvPr>
        </p:nvSpPr>
        <p:spPr>
          <a:xfrm>
            <a:off x="0" y="9428272"/>
            <a:ext cx="2889938" cy="49667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272"/>
            <a:ext cx="2889938" cy="496671"/>
          </a:xfrm>
          <a:prstGeom prst="rect">
            <a:avLst/>
          </a:prstGeom>
        </p:spPr>
        <p:txBody>
          <a:bodyPr vert="horz" lIns="91440" tIns="45720" rIns="91440" bIns="45720" rtlCol="0" anchor="b"/>
          <a:lstStyle>
            <a:lvl1pPr algn="r">
              <a:defRPr sz="1200"/>
            </a:lvl1pPr>
          </a:lstStyle>
          <a:p>
            <a:fld id="{CFEF8D12-87A4-4CB0-8D86-2C3E0D37093D}" type="slidenum">
              <a:rPr lang="en-US" smtClean="0"/>
              <a:t>‹#›</a:t>
            </a:fld>
            <a:endParaRPr lang="en-US"/>
          </a:p>
        </p:txBody>
      </p:sp>
    </p:spTree>
    <p:extLst>
      <p:ext uri="{BB962C8B-B14F-4D97-AF65-F5344CB8AC3E}">
        <p14:creationId xmlns:p14="http://schemas.microsoft.com/office/powerpoint/2010/main" val="2518661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2BCAFFCC-0BB5-42EE-A0B4-150D75BEF31C}" type="datetimeFigureOut">
              <a:rPr lang="en-US" smtClean="0"/>
              <a:t>10/27/2018</a:t>
            </a:fld>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6332"/>
          </a:xfrm>
          <a:prstGeom prst="rect">
            <a:avLst/>
          </a:prstGeom>
        </p:spPr>
        <p:txBody>
          <a:bodyPr vert="horz" lIns="91440" tIns="45720" rIns="91440" bIns="45720" rtlCol="0" anchor="b"/>
          <a:lstStyle>
            <a:lvl1pPr algn="r">
              <a:defRPr sz="1200"/>
            </a:lvl1pPr>
          </a:lstStyle>
          <a:p>
            <a:fld id="{64E287E2-5BB9-4165-93D4-3E22ABE6DEB8}" type="slidenum">
              <a:rPr lang="en-US" smtClean="0"/>
              <a:t>‹#›</a:t>
            </a:fld>
            <a:endParaRPr lang="en-US"/>
          </a:p>
        </p:txBody>
      </p:sp>
    </p:spTree>
    <p:extLst>
      <p:ext uri="{BB962C8B-B14F-4D97-AF65-F5344CB8AC3E}">
        <p14:creationId xmlns:p14="http://schemas.microsoft.com/office/powerpoint/2010/main" val="167124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64E287E2-5BB9-4165-93D4-3E22ABE6DEB8}" type="slidenum">
              <a:rPr lang="en-US" smtClean="0"/>
              <a:t>1</a:t>
            </a:fld>
            <a:endParaRPr lang="en-US"/>
          </a:p>
        </p:txBody>
      </p:sp>
    </p:spTree>
    <p:extLst>
      <p:ext uri="{BB962C8B-B14F-4D97-AF65-F5344CB8AC3E}">
        <p14:creationId xmlns:p14="http://schemas.microsoft.com/office/powerpoint/2010/main" val="1868240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Paul says: Onesimus is a changed man </a:t>
            </a:r>
          </a:p>
          <a:p>
            <a:r>
              <a:rPr lang="en-SG" dirty="0"/>
              <a:t>That’s why Paul was willing to vouch for him</a:t>
            </a:r>
          </a:p>
          <a:p>
            <a:endParaRPr lang="en-SG" dirty="0"/>
          </a:p>
          <a:p>
            <a:r>
              <a:rPr lang="en-SG" dirty="0"/>
              <a:t>In fact elsewhere in the Bible, Paul described Onesimus as….</a:t>
            </a:r>
          </a:p>
          <a:p>
            <a:r>
              <a:rPr lang="en-SG" dirty="0"/>
              <a:t> -&gt;</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10</a:t>
            </a:fld>
            <a:endParaRPr lang="en-US"/>
          </a:p>
        </p:txBody>
      </p:sp>
    </p:spTree>
    <p:extLst>
      <p:ext uri="{BB962C8B-B14F-4D97-AF65-F5344CB8AC3E}">
        <p14:creationId xmlns:p14="http://schemas.microsoft.com/office/powerpoint/2010/main" val="3362529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Our faithful and dear brother</a:t>
            </a:r>
          </a:p>
          <a:p>
            <a:endParaRPr lang="en-SG" dirty="0"/>
          </a:p>
          <a:p>
            <a:r>
              <a:rPr lang="en-SG" dirty="0"/>
              <a:t>So we can see:</a:t>
            </a:r>
          </a:p>
          <a:p>
            <a:endParaRPr lang="en-SG" dirty="0"/>
          </a:p>
          <a:p>
            <a:r>
              <a:rPr lang="en-SG" dirty="0"/>
              <a:t>Paul considers Onesimus to have completely turned over a new leaf</a:t>
            </a:r>
          </a:p>
          <a:p>
            <a:r>
              <a:rPr lang="en-SG" dirty="0"/>
              <a:t>He is now a useful person in Christ</a:t>
            </a:r>
          </a:p>
          <a:p>
            <a:endParaRPr lang="en-SG" dirty="0"/>
          </a:p>
          <a:p>
            <a:r>
              <a:rPr lang="en-SG" dirty="0"/>
              <a:t>Onesimus’ transformation</a:t>
            </a:r>
          </a:p>
          <a:p>
            <a:r>
              <a:rPr lang="en-SG" dirty="0"/>
              <a:t>Is like that of many beneficiaries of PFS</a:t>
            </a:r>
          </a:p>
          <a:p>
            <a:endParaRPr lang="en-SG" dirty="0"/>
          </a:p>
          <a:p>
            <a:r>
              <a:rPr lang="en-SG" dirty="0"/>
              <a:t>Many people considers prisoners and ex-offenders useless</a:t>
            </a:r>
          </a:p>
          <a:p>
            <a:r>
              <a:rPr lang="en-SG" dirty="0"/>
              <a:t>Because they go in/out of prisons many times</a:t>
            </a:r>
          </a:p>
          <a:p>
            <a:r>
              <a:rPr lang="en-SG" dirty="0"/>
              <a:t>Many have wasted almost their entire life in prison</a:t>
            </a:r>
          </a:p>
          <a:p>
            <a:endParaRPr lang="en-SG" dirty="0"/>
          </a:p>
          <a:p>
            <a:r>
              <a:rPr lang="en-SG" dirty="0"/>
              <a:t>Let me share a Prison statistic with you…</a:t>
            </a:r>
          </a:p>
          <a:p>
            <a:endParaRPr lang="en-SG" dirty="0"/>
          </a:p>
          <a:p>
            <a:r>
              <a:rPr lang="en-SG" dirty="0"/>
              <a:t>===</a:t>
            </a:r>
          </a:p>
          <a:p>
            <a:endParaRPr lang="en-SG" dirty="0"/>
          </a:p>
        </p:txBody>
      </p:sp>
      <p:sp>
        <p:nvSpPr>
          <p:cNvPr id="4" name="Slide Number Placeholder 3"/>
          <p:cNvSpPr>
            <a:spLocks noGrp="1"/>
          </p:cNvSpPr>
          <p:nvPr>
            <p:ph type="sldNum" sz="quarter" idx="5"/>
          </p:nvPr>
        </p:nvSpPr>
        <p:spPr/>
        <p:txBody>
          <a:bodyPr/>
          <a:lstStyle/>
          <a:p>
            <a:fld id="{64E287E2-5BB9-4165-93D4-3E22ABE6DEB8}" type="slidenum">
              <a:rPr lang="en-US" smtClean="0"/>
              <a:t>11</a:t>
            </a:fld>
            <a:endParaRPr lang="en-US"/>
          </a:p>
        </p:txBody>
      </p:sp>
    </p:spTree>
    <p:extLst>
      <p:ext uri="{BB962C8B-B14F-4D97-AF65-F5344CB8AC3E}">
        <p14:creationId xmlns:p14="http://schemas.microsoft.com/office/powerpoint/2010/main" val="66612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There are roughly 12,000 inmates in Changi prison</a:t>
            </a:r>
          </a:p>
          <a:p>
            <a:endParaRPr lang="en-SG" dirty="0"/>
          </a:p>
          <a:p>
            <a:r>
              <a:rPr lang="en-SG" dirty="0"/>
              <a:t>Addiction</a:t>
            </a:r>
          </a:p>
          <a:p>
            <a:r>
              <a:rPr lang="en-SG" dirty="0"/>
              <a:t>Hard to kick</a:t>
            </a:r>
          </a:p>
          <a:p>
            <a:r>
              <a:rPr lang="en-SG" dirty="0"/>
              <a:t>You and I know that</a:t>
            </a:r>
          </a:p>
          <a:p>
            <a:endParaRPr lang="en-SG" dirty="0"/>
          </a:p>
          <a:p>
            <a:r>
              <a:rPr lang="en-SG" dirty="0"/>
              <a:t>Because prisoners wasted many years of their lives behind bars</a:t>
            </a:r>
          </a:p>
          <a:p>
            <a:r>
              <a:rPr lang="en-SG" dirty="0"/>
              <a:t>We think they are useless</a:t>
            </a:r>
          </a:p>
          <a:p>
            <a:endParaRPr lang="en-SG" dirty="0"/>
          </a:p>
          <a:p>
            <a:r>
              <a:rPr lang="en-SG" dirty="0"/>
              <a:t>Yet God can use them</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Let me share a testimony with you…</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13</a:t>
            </a:fld>
            <a:endParaRPr lang="en-US"/>
          </a:p>
        </p:txBody>
      </p:sp>
    </p:spTree>
    <p:extLst>
      <p:ext uri="{BB962C8B-B14F-4D97-AF65-F5344CB8AC3E}">
        <p14:creationId xmlns:p14="http://schemas.microsoft.com/office/powerpoint/2010/main" val="134578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In PFS, our volunteers minister to inmates in death row. </a:t>
            </a:r>
          </a:p>
          <a:p>
            <a:endParaRPr lang="en-SG" sz="1200" dirty="0"/>
          </a:p>
          <a:p>
            <a:r>
              <a:rPr lang="en-GB" sz="1200" kern="1200" dirty="0">
                <a:solidFill>
                  <a:schemeClr val="tx1"/>
                </a:solidFill>
                <a:latin typeface="+mn-lt"/>
                <a:ea typeface="+mn-ea"/>
                <a:cs typeface="+mn-cs"/>
              </a:rPr>
              <a:t>Last year, we had an inmate who was executed.  The night before execution, our volunteers were with him in the cell as they usually do. They talked, prayed and sang. The conversation invariably drifted to the final earthly journey ahead. When facing death, I can tell you even the hardest of criminals will break. But not our brother. He said this to our volunteers, and I am paraphrasing: “I do not fear death, because I know I am going home. As I walk the final steps, I know the journey is dark, but I also know Jesus is waiting at the end of that journey. I am not facing death itself, but only the shadow of the valley of death.” My volunteers recounted this to me later, and remarked that this brother had a deep understanding of God’s truth.</a:t>
            </a:r>
          </a:p>
          <a:p>
            <a:endParaRPr lang="en-SG" sz="1200" dirty="0"/>
          </a:p>
          <a:p>
            <a:r>
              <a:rPr lang="en-GB" sz="1200" kern="1200" dirty="0">
                <a:solidFill>
                  <a:schemeClr val="tx1"/>
                </a:solidFill>
                <a:latin typeface="+mn-lt"/>
                <a:ea typeface="+mn-ea"/>
                <a:cs typeface="+mn-cs"/>
              </a:rPr>
              <a:t>The sang, and one of his favourite hymns was “He Leadeth Me”. There is a verse in there that was his favourite of favourites, and it goes like this**:</a:t>
            </a:r>
          </a:p>
          <a:p>
            <a:endParaRPr lang="en-SG" sz="1200" dirty="0"/>
          </a:p>
          <a:p>
            <a:r>
              <a:rPr lang="en-GB" sz="1200" kern="1200" dirty="0">
                <a:solidFill>
                  <a:schemeClr val="tx1"/>
                </a:solidFill>
                <a:latin typeface="+mn-lt"/>
                <a:ea typeface="+mn-ea"/>
                <a:cs typeface="+mn-cs"/>
              </a:rPr>
              <a:t>And when my task on earth is done</a:t>
            </a:r>
          </a:p>
          <a:p>
            <a:r>
              <a:rPr lang="en-GB" sz="1200" kern="1200" dirty="0">
                <a:solidFill>
                  <a:schemeClr val="tx1"/>
                </a:solidFill>
                <a:latin typeface="+mn-lt"/>
                <a:ea typeface="+mn-ea"/>
                <a:cs typeface="+mn-cs"/>
              </a:rPr>
              <a:t>When by Thy grace the victory’s won</a:t>
            </a:r>
          </a:p>
          <a:p>
            <a:r>
              <a:rPr lang="en-GB" sz="1200" kern="1200" dirty="0">
                <a:solidFill>
                  <a:schemeClr val="tx1"/>
                </a:solidFill>
                <a:latin typeface="+mn-lt"/>
                <a:ea typeface="+mn-ea"/>
                <a:cs typeface="+mn-cs"/>
              </a:rPr>
              <a:t>Even death’s cold wave I will not flee</a:t>
            </a:r>
          </a:p>
          <a:p>
            <a:r>
              <a:rPr lang="en-GB" sz="1200" kern="1200" dirty="0">
                <a:solidFill>
                  <a:schemeClr val="tx1"/>
                </a:solidFill>
                <a:latin typeface="+mn-lt"/>
                <a:ea typeface="+mn-ea"/>
                <a:cs typeface="+mn-cs"/>
              </a:rPr>
              <a:t>Since God through Jordan leadeth me!</a:t>
            </a:r>
          </a:p>
          <a:p>
            <a:endParaRPr lang="en-SG" sz="1200" dirty="0"/>
          </a:p>
          <a:p>
            <a:r>
              <a:rPr lang="en-GB" sz="1200" kern="1200" dirty="0">
                <a:solidFill>
                  <a:schemeClr val="tx1"/>
                </a:solidFill>
                <a:latin typeface="+mn-lt"/>
                <a:ea typeface="+mn-ea"/>
                <a:cs typeface="+mn-cs"/>
              </a:rPr>
              <a:t>Brothers and sisters, we sing many songs and hymns with great truth, we read many words from the Bible, but have we experienced them? Our brother had.</a:t>
            </a:r>
          </a:p>
          <a:p>
            <a:endParaRPr lang="en-SG" sz="1200" dirty="0"/>
          </a:p>
          <a:p>
            <a:r>
              <a:rPr lang="en-GB" sz="1200" kern="1200" dirty="0">
                <a:solidFill>
                  <a:schemeClr val="tx1"/>
                </a:solidFill>
                <a:latin typeface="+mn-lt"/>
                <a:ea typeface="+mn-ea"/>
                <a:cs typeface="+mn-cs"/>
              </a:rPr>
              <a:t>They continued to sing and it came to Amazing Grace. Two doors away was another death row inmate who heard it. He asked for a piece of paper and then penned a short note to our brother. It reads:</a:t>
            </a:r>
          </a:p>
          <a:p>
            <a:endParaRPr lang="en-SG" sz="1200" dirty="0"/>
          </a:p>
          <a:p>
            <a:r>
              <a:rPr lang="en-SG" sz="1200" kern="1200" dirty="0">
                <a:solidFill>
                  <a:schemeClr val="tx1"/>
                </a:solidFill>
                <a:latin typeface="+mn-lt"/>
                <a:ea typeface="+mn-ea"/>
                <a:cs typeface="+mn-cs"/>
              </a:rPr>
              <a:t>To: [..], this is [..] here.</a:t>
            </a:r>
          </a:p>
          <a:p>
            <a:endParaRPr lang="en-SG" sz="1200" dirty="0"/>
          </a:p>
          <a:p>
            <a:r>
              <a:rPr lang="en-GB" sz="1200" kern="1200" dirty="0">
                <a:solidFill>
                  <a:schemeClr val="tx1"/>
                </a:solidFill>
                <a:latin typeface="+mn-lt"/>
                <a:ea typeface="+mn-ea"/>
                <a:cs typeface="+mn-cs"/>
              </a:rPr>
              <a:t>Today is the first day I have tears in my eyes. No tears for sentencing to “PACP”, no tears when </a:t>
            </a:r>
            <a:r>
              <a:rPr lang="en-GB" sz="1200" kern="1200" dirty="0" err="1">
                <a:solidFill>
                  <a:schemeClr val="tx1"/>
                </a:solidFill>
                <a:latin typeface="+mn-lt"/>
                <a:ea typeface="+mn-ea"/>
                <a:cs typeface="+mn-cs"/>
              </a:rPr>
              <a:t>overgrammed</a:t>
            </a:r>
            <a:r>
              <a:rPr lang="en-GB" sz="1200" kern="1200" dirty="0">
                <a:solidFill>
                  <a:schemeClr val="tx1"/>
                </a:solidFill>
                <a:latin typeface="+mn-lt"/>
                <a:ea typeface="+mn-ea"/>
                <a:cs typeface="+mn-cs"/>
              </a:rPr>
              <a:t>. None, since 2011.</a:t>
            </a:r>
          </a:p>
          <a:p>
            <a:endParaRPr lang="en-SG" sz="1200" dirty="0"/>
          </a:p>
          <a:p>
            <a:r>
              <a:rPr lang="en-GB" sz="1200" kern="1200" dirty="0">
                <a:solidFill>
                  <a:schemeClr val="tx1"/>
                </a:solidFill>
                <a:latin typeface="+mn-lt"/>
                <a:ea typeface="+mn-ea"/>
                <a:cs typeface="+mn-cs"/>
              </a:rPr>
              <a:t>I heard you sing Amazing Grace. I will always remember you as the most funny and steady person here. Jesus walks with you. Remember “Footprints” the postcard? I will pass it on to other believers here too.</a:t>
            </a:r>
          </a:p>
          <a:p>
            <a:endParaRPr lang="en-SG" sz="1200" dirty="0"/>
          </a:p>
          <a:p>
            <a:r>
              <a:rPr lang="en-GB" sz="1200" kern="1200" dirty="0">
                <a:solidFill>
                  <a:schemeClr val="tx1"/>
                </a:solidFill>
                <a:latin typeface="+mn-lt"/>
                <a:ea typeface="+mn-ea"/>
                <a:cs typeface="+mn-cs"/>
              </a:rPr>
              <a:t>My friend, you are going to meet Jesus and God, aren’t you excited? The house of God is awaiting you. Thy Kingdom come!</a:t>
            </a:r>
          </a:p>
          <a:p>
            <a:endParaRPr lang="en-SG" sz="1200" dirty="0"/>
          </a:p>
          <a:p>
            <a:r>
              <a:rPr lang="en-SG" sz="1200" kern="1200" dirty="0">
                <a:solidFill>
                  <a:schemeClr val="tx1"/>
                </a:solidFill>
                <a:latin typeface="+mn-lt"/>
                <a:ea typeface="+mn-ea"/>
                <a:cs typeface="+mn-cs"/>
              </a:rPr>
              <a:t>Good bye, Sir!</a:t>
            </a:r>
          </a:p>
          <a:p>
            <a:endParaRPr lang="en-SG" sz="1200" dirty="0"/>
          </a:p>
          <a:p>
            <a:r>
              <a:rPr lang="en-GB" sz="1200" kern="1200" dirty="0">
                <a:solidFill>
                  <a:schemeClr val="tx1"/>
                </a:solidFill>
                <a:latin typeface="+mn-lt"/>
                <a:ea typeface="+mn-ea"/>
                <a:cs typeface="+mn-cs"/>
              </a:rPr>
              <a:t>You may think that a death row inmate is useless for Christ.  But even in his last day on earth, our brother managed to touch someone’s life with his testimony.</a:t>
            </a:r>
            <a:endParaRPr lang="en-SG" dirty="0"/>
          </a:p>
        </p:txBody>
      </p:sp>
      <p:sp>
        <p:nvSpPr>
          <p:cNvPr id="4" name="Slide Number Placeholder 3"/>
          <p:cNvSpPr>
            <a:spLocks noGrp="1"/>
          </p:cNvSpPr>
          <p:nvPr>
            <p:ph type="sldNum" sz="quarter" idx="5"/>
          </p:nvPr>
        </p:nvSpPr>
        <p:spPr/>
        <p:txBody>
          <a:bodyPr/>
          <a:lstStyle/>
          <a:p>
            <a:fld id="{64E287E2-5BB9-4165-93D4-3E22ABE6DEB8}" type="slidenum">
              <a:rPr lang="en-US" smtClean="0"/>
              <a:t>14</a:t>
            </a:fld>
            <a:endParaRPr lang="en-US"/>
          </a:p>
        </p:txBody>
      </p:sp>
    </p:spTree>
    <p:extLst>
      <p:ext uri="{BB962C8B-B14F-4D97-AF65-F5344CB8AC3E}">
        <p14:creationId xmlns:p14="http://schemas.microsoft.com/office/powerpoint/2010/main" val="47749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-&gt;</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15</a:t>
            </a:fld>
            <a:endParaRPr lang="en-US"/>
          </a:p>
        </p:txBody>
      </p:sp>
    </p:spTree>
    <p:extLst>
      <p:ext uri="{BB962C8B-B14F-4D97-AF65-F5344CB8AC3E}">
        <p14:creationId xmlns:p14="http://schemas.microsoft.com/office/powerpoint/2010/main" val="373852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Paul and Philemon are friends</a:t>
            </a:r>
          </a:p>
          <a:p>
            <a:r>
              <a:rPr lang="en-SG" dirty="0"/>
              <a:t>Not difficult to welcome our friends</a:t>
            </a:r>
          </a:p>
          <a:p>
            <a:r>
              <a:rPr lang="en-SG" dirty="0"/>
              <a:t>Not difficult to embrace our friends</a:t>
            </a:r>
          </a:p>
          <a:p>
            <a:endParaRPr lang="en-SG" dirty="0"/>
          </a:p>
          <a:p>
            <a:r>
              <a:rPr lang="en-SG" dirty="0"/>
              <a:t>We do that every week in church</a:t>
            </a:r>
          </a:p>
          <a:p>
            <a:r>
              <a:rPr lang="en-SG" dirty="0"/>
              <a:t>Exchange of the peace</a:t>
            </a:r>
          </a:p>
          <a:p>
            <a:endParaRPr lang="en-SG" dirty="0"/>
          </a:p>
          <a:p>
            <a:r>
              <a:rPr lang="en-SG" dirty="0"/>
              <a:t>Not easy for us to welcome and embrace a stranger</a:t>
            </a:r>
          </a:p>
          <a:p>
            <a:r>
              <a:rPr lang="en-SG" dirty="0"/>
              <a:t>Much less an ex-offender or family of inmate</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Society all too often write them off </a:t>
            </a:r>
          </a:p>
          <a:p>
            <a:r>
              <a:rPr lang="en-SG" dirty="0"/>
              <a:t>Like we write off old office equipment</a:t>
            </a:r>
          </a:p>
          <a:p>
            <a:r>
              <a:rPr lang="en-SG" dirty="0"/>
              <a:t>Last Oct, PFS moved office – Cluny Rd to Playfair Rd</a:t>
            </a:r>
          </a:p>
          <a:p>
            <a:r>
              <a:rPr lang="en-SG" dirty="0"/>
              <a:t>Because of the layout of new office</a:t>
            </a:r>
          </a:p>
          <a:p>
            <a:r>
              <a:rPr lang="en-SG" dirty="0"/>
              <a:t>We could not bring some equipment over</a:t>
            </a:r>
          </a:p>
          <a:p>
            <a:r>
              <a:rPr lang="en-SG" dirty="0"/>
              <a:t>Still good, but had to be donated</a:t>
            </a:r>
          </a:p>
          <a:p>
            <a:r>
              <a:rPr lang="en-SG" dirty="0"/>
              <a:t>In our books – write off</a:t>
            </a:r>
          </a:p>
          <a:p>
            <a:r>
              <a:rPr lang="en-SG" dirty="0"/>
              <a:t>This is what good governance expected of us</a:t>
            </a:r>
          </a:p>
          <a:p>
            <a:endParaRPr lang="en-SG" dirty="0"/>
          </a:p>
          <a:p>
            <a:r>
              <a:rPr lang="en-SG" dirty="0"/>
              <a:t>The world expects us to behave in a certain way</a:t>
            </a:r>
          </a:p>
          <a:p>
            <a:r>
              <a:rPr lang="en-SG" dirty="0"/>
              <a:t>But Jesus almost always teaches us to do</a:t>
            </a:r>
          </a:p>
          <a:p>
            <a:r>
              <a:rPr lang="en-SG" dirty="0"/>
              <a:t>The Counterintuitive things</a:t>
            </a:r>
          </a:p>
          <a:p>
            <a:r>
              <a:rPr lang="en-SG" dirty="0"/>
              <a:t>The exact opposite of what the world expects us to do</a:t>
            </a:r>
          </a:p>
          <a:p>
            <a:endParaRPr lang="en-SG" dirty="0"/>
          </a:p>
          <a:p>
            <a:r>
              <a:rPr lang="en-SG" dirty="0"/>
              <a:t>E.g., in the Sermon on the Mount</a:t>
            </a:r>
          </a:p>
          <a:p>
            <a:r>
              <a:rPr lang="en-SG" dirty="0"/>
              <a:t>If you are hit on one cheek</a:t>
            </a:r>
          </a:p>
          <a:p>
            <a:r>
              <a:rPr lang="en-SG" dirty="0"/>
              <a:t>-&gt;</a:t>
            </a:r>
          </a:p>
        </p:txBody>
      </p:sp>
      <p:sp>
        <p:nvSpPr>
          <p:cNvPr id="4" name="Slide Number Placeholder 3"/>
          <p:cNvSpPr>
            <a:spLocks noGrp="1"/>
          </p:cNvSpPr>
          <p:nvPr>
            <p:ph type="sldNum" sz="quarter" idx="5"/>
          </p:nvPr>
        </p:nvSpPr>
        <p:spPr/>
        <p:txBody>
          <a:bodyPr/>
          <a:lstStyle/>
          <a:p>
            <a:fld id="{64E287E2-5BB9-4165-93D4-3E22ABE6DEB8}" type="slidenum">
              <a:rPr lang="en-US" smtClean="0"/>
              <a:t>17</a:t>
            </a:fld>
            <a:endParaRPr lang="en-US"/>
          </a:p>
        </p:txBody>
      </p:sp>
    </p:spTree>
    <p:extLst>
      <p:ext uri="{BB962C8B-B14F-4D97-AF65-F5344CB8AC3E}">
        <p14:creationId xmlns:p14="http://schemas.microsoft.com/office/powerpoint/2010/main" val="1740696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 to hit back!</a:t>
            </a:r>
          </a:p>
          <a:p>
            <a:r>
              <a:rPr lang="en-SG" dirty="0"/>
              <a:t>But to offer the other cheek.</a:t>
            </a:r>
          </a:p>
          <a:p>
            <a:endParaRPr lang="en-SG" dirty="0"/>
          </a:p>
          <a:p>
            <a:r>
              <a:rPr lang="en-SG" dirty="0"/>
              <a:t>What about our enemies?</a:t>
            </a:r>
          </a:p>
          <a:p>
            <a:r>
              <a:rPr lang="en-SG" dirty="0"/>
              <a:t>-&gt;</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18</a:t>
            </a:fld>
            <a:endParaRPr lang="en-US"/>
          </a:p>
        </p:txBody>
      </p:sp>
    </p:spTree>
    <p:extLst>
      <p:ext uri="{BB962C8B-B14F-4D97-AF65-F5344CB8AC3E}">
        <p14:creationId xmlns:p14="http://schemas.microsoft.com/office/powerpoint/2010/main" val="1119930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are to love our enemies</a:t>
            </a:r>
          </a:p>
          <a:p>
            <a:r>
              <a:rPr lang="en-SG" dirty="0"/>
              <a:t>Tough call</a:t>
            </a:r>
          </a:p>
          <a:p>
            <a:endParaRPr lang="en-SG" dirty="0"/>
          </a:p>
          <a:p>
            <a:r>
              <a:rPr lang="en-SG" dirty="0"/>
              <a:t>But guess what?</a:t>
            </a:r>
          </a:p>
          <a:p>
            <a:r>
              <a:rPr lang="en-SG" dirty="0"/>
              <a:t>Not just love, but pray too -&gt;</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19</a:t>
            </a:fld>
            <a:endParaRPr lang="en-US"/>
          </a:p>
        </p:txBody>
      </p:sp>
    </p:spTree>
    <p:extLst>
      <p:ext uri="{BB962C8B-B14F-4D97-AF65-F5344CB8AC3E}">
        <p14:creationId xmlns:p14="http://schemas.microsoft.com/office/powerpoint/2010/main" val="255791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Terrorist attack on the Coptic church of Egypt a few years ago</a:t>
            </a:r>
          </a:p>
          <a:p>
            <a:r>
              <a:rPr lang="en-SG" dirty="0"/>
              <a:t>Parishioners gunned down</a:t>
            </a:r>
          </a:p>
          <a:p>
            <a:r>
              <a:rPr lang="en-SG" dirty="0"/>
              <a:t>Just like that, the church lost many members</a:t>
            </a:r>
          </a:p>
          <a:p>
            <a:r>
              <a:rPr lang="en-SG" dirty="0"/>
              <a:t>Imagine the pain of losing loved ones</a:t>
            </a:r>
          </a:p>
          <a:p>
            <a:r>
              <a:rPr lang="en-SG" dirty="0"/>
              <a:t>During Holy Week no less</a:t>
            </a:r>
          </a:p>
          <a:p>
            <a:endParaRPr lang="en-SG" dirty="0"/>
          </a:p>
          <a:p>
            <a:r>
              <a:rPr lang="en-SG" dirty="0"/>
              <a:t>What amazes me</a:t>
            </a:r>
          </a:p>
          <a:p>
            <a:r>
              <a:rPr lang="en-SG" dirty="0"/>
              <a:t>The sermon preached following the attack.</a:t>
            </a:r>
          </a:p>
          <a:p>
            <a:r>
              <a:rPr lang="en-SG" dirty="0"/>
              <a:t>The priest exhorted his flock to love their attackers</a:t>
            </a:r>
          </a:p>
          <a:p>
            <a:r>
              <a:rPr lang="en-SG" dirty="0"/>
              <a:t>Pray for them</a:t>
            </a:r>
          </a:p>
          <a:p>
            <a:r>
              <a:rPr lang="en-SG" dirty="0"/>
              <a:t>Why? Because that is what the Lord would have us do</a:t>
            </a:r>
          </a:p>
          <a:p>
            <a:endParaRPr lang="en-SG" dirty="0"/>
          </a:p>
          <a:p>
            <a:r>
              <a:rPr lang="en-SG" dirty="0"/>
              <a:t>In the same way</a:t>
            </a:r>
          </a:p>
          <a:p>
            <a:r>
              <a:rPr lang="en-SG" dirty="0"/>
              <a:t>We are called to embrace </a:t>
            </a:r>
          </a:p>
          <a:p>
            <a:r>
              <a:rPr lang="en-SG" dirty="0"/>
              <a:t>Prisoners</a:t>
            </a:r>
          </a:p>
          <a:p>
            <a:r>
              <a:rPr lang="en-SG" dirty="0"/>
              <a:t>Ex-offenders</a:t>
            </a:r>
          </a:p>
          <a:p>
            <a:r>
              <a:rPr lang="en-SG" dirty="0"/>
              <a:t>Their families</a:t>
            </a:r>
          </a:p>
          <a:p>
            <a:endParaRPr lang="en-SG" dirty="0"/>
          </a:p>
          <a:p>
            <a:r>
              <a:rPr lang="en-SG" dirty="0"/>
              <a:t>-&gt;</a:t>
            </a:r>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20</a:t>
            </a:fld>
            <a:endParaRPr lang="en-US"/>
          </a:p>
        </p:txBody>
      </p:sp>
    </p:spTree>
    <p:extLst>
      <p:ext uri="{BB962C8B-B14F-4D97-AF65-F5344CB8AC3E}">
        <p14:creationId xmlns:p14="http://schemas.microsoft.com/office/powerpoint/2010/main" val="284028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PFS’ mission is to help you embrace them:</a:t>
            </a:r>
          </a:p>
          <a:p>
            <a:endParaRPr lang="en-SG" dirty="0"/>
          </a:p>
          <a:p>
            <a:r>
              <a:rPr lang="en-SG" dirty="0"/>
              <a:t>Mobilise</a:t>
            </a:r>
          </a:p>
          <a:p>
            <a:r>
              <a:rPr lang="en-SG" dirty="0"/>
              <a:t>Engage</a:t>
            </a:r>
          </a:p>
          <a:p>
            <a:r>
              <a:rPr lang="en-SG" dirty="0"/>
              <a:t>Equip</a:t>
            </a:r>
          </a:p>
          <a:p>
            <a:endParaRPr lang="en-SG" dirty="0"/>
          </a:p>
          <a:p>
            <a:r>
              <a:rPr lang="en-SG" dirty="0"/>
              <a:t>So you can offer a new community for them</a:t>
            </a:r>
          </a:p>
          <a:p>
            <a:r>
              <a:rPr lang="en-SG" dirty="0"/>
              <a:t>Welcome them into your fold</a:t>
            </a:r>
          </a:p>
          <a:p>
            <a:endParaRPr lang="en-SG" dirty="0"/>
          </a:p>
          <a:p>
            <a:r>
              <a:rPr lang="en-SG" dirty="0"/>
              <a:t>Do you know why prisoners relapsed and go back into prison?</a:t>
            </a:r>
          </a:p>
          <a:p>
            <a:r>
              <a:rPr lang="en-SG" dirty="0"/>
              <a:t>One of the reasons is that</a:t>
            </a:r>
          </a:p>
          <a:p>
            <a:r>
              <a:rPr lang="en-SG" dirty="0"/>
              <a:t>When they are down, the only people they could turn to</a:t>
            </a:r>
          </a:p>
          <a:p>
            <a:r>
              <a:rPr lang="en-SG" dirty="0"/>
              <a:t>Old friends, old community</a:t>
            </a:r>
          </a:p>
          <a:p>
            <a:r>
              <a:rPr lang="en-SG" dirty="0"/>
              <a:t>We therefore need to build new and godly communities for them</a:t>
            </a:r>
          </a:p>
          <a:p>
            <a:r>
              <a:rPr lang="en-SG" dirty="0"/>
              <a:t>Let them make new friends that will not lead them astray</a:t>
            </a:r>
          </a:p>
          <a:p>
            <a:endParaRPr lang="en-SG" dirty="0"/>
          </a:p>
          <a:p>
            <a:r>
              <a:rPr lang="en-SG" dirty="0"/>
              <a:t>Let me show you how we accomplish that.</a:t>
            </a:r>
          </a:p>
          <a:p>
            <a:endParaRPr lang="en-SG" dirty="0"/>
          </a:p>
          <a:p>
            <a:r>
              <a:rPr lang="en-SG" dirty="0"/>
              <a:t>We have two frontline ministries -&gt;</a:t>
            </a:r>
          </a:p>
          <a:p>
            <a:endParaRPr lang="en-SG" dirty="0"/>
          </a:p>
          <a:p>
            <a:r>
              <a:rPr lang="en-SG" dirty="0"/>
              <a:t>===</a:t>
            </a:r>
          </a:p>
          <a:p>
            <a:endParaRPr lang="en-SG" dirty="0"/>
          </a:p>
        </p:txBody>
      </p:sp>
      <p:sp>
        <p:nvSpPr>
          <p:cNvPr id="4" name="Slide Number Placeholder 3"/>
          <p:cNvSpPr>
            <a:spLocks noGrp="1"/>
          </p:cNvSpPr>
          <p:nvPr>
            <p:ph type="sldNum" sz="quarter" idx="5"/>
          </p:nvPr>
        </p:nvSpPr>
        <p:spPr/>
        <p:txBody>
          <a:bodyPr/>
          <a:lstStyle/>
          <a:p>
            <a:fld id="{64E287E2-5BB9-4165-93D4-3E22ABE6DEB8}" type="slidenum">
              <a:rPr lang="en-US" smtClean="0"/>
              <a:t>21</a:t>
            </a:fld>
            <a:endParaRPr lang="en-US"/>
          </a:p>
        </p:txBody>
      </p:sp>
    </p:spTree>
    <p:extLst>
      <p:ext uri="{BB962C8B-B14F-4D97-AF65-F5344CB8AC3E}">
        <p14:creationId xmlns:p14="http://schemas.microsoft.com/office/powerpoint/2010/main" val="177257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Thank your Vicar, Canon Terry Wong</a:t>
            </a:r>
          </a:p>
          <a:p>
            <a:r>
              <a:rPr lang="en-SG" dirty="0"/>
              <a:t>For giving me this opportunity to share God’s word with you</a:t>
            </a:r>
          </a:p>
          <a:p>
            <a:endParaRPr lang="en-SG" dirty="0"/>
          </a:p>
          <a:p>
            <a:r>
              <a:rPr lang="en-SG" dirty="0"/>
              <a:t>Some of you may </a:t>
            </a:r>
            <a:r>
              <a:rPr lang="en-SG" b="1" dirty="0"/>
              <a:t>not</a:t>
            </a:r>
            <a:r>
              <a:rPr lang="en-SG" dirty="0"/>
              <a:t> be aware, but I am also an Anglican</a:t>
            </a:r>
          </a:p>
          <a:p>
            <a:r>
              <a:rPr lang="en-SG" dirty="0"/>
              <a:t>Have been so since I accepted Christ in SAJC over 30 years ago</a:t>
            </a:r>
          </a:p>
          <a:p>
            <a:r>
              <a:rPr lang="en-SG" dirty="0"/>
              <a:t>Worship at Light of Christ Church Woodlands</a:t>
            </a:r>
          </a:p>
          <a:p>
            <a:r>
              <a:rPr lang="en-SG" dirty="0"/>
              <a:t>We hold the chaplaincy ministry to CHR</a:t>
            </a:r>
          </a:p>
          <a:p>
            <a:endParaRPr lang="en-SG" dirty="0"/>
          </a:p>
          <a:p>
            <a:r>
              <a:rPr lang="en-SG" dirty="0"/>
              <a:t>So, as an Anglican, my privilege, honour and joy </a:t>
            </a:r>
          </a:p>
          <a:p>
            <a:r>
              <a:rPr lang="en-SG" dirty="0"/>
              <a:t>to be able to share God’s word with you in this magnificent Cathedral</a:t>
            </a:r>
          </a:p>
          <a:p>
            <a:r>
              <a:rPr lang="en-SG" dirty="0"/>
              <a:t>Because this is the home church for all Anglicans in Singapore </a:t>
            </a:r>
          </a:p>
          <a:p>
            <a:endParaRPr lang="en-US" dirty="0"/>
          </a:p>
          <a:p>
            <a:r>
              <a:rPr lang="en-SG" dirty="0"/>
              <a:t>Today, here representing Prison Fellowship S’pore</a:t>
            </a:r>
          </a:p>
          <a:p>
            <a:r>
              <a:rPr lang="en-SG" dirty="0"/>
              <a:t>I will be sharing about what we do in PFS</a:t>
            </a:r>
          </a:p>
          <a:p>
            <a:r>
              <a:rPr lang="en-SG" dirty="0"/>
              <a:t>More importantly, how you can partner us</a:t>
            </a:r>
          </a:p>
          <a:p>
            <a:endParaRPr lang="en-SG" dirty="0"/>
          </a:p>
          <a:p>
            <a:r>
              <a:rPr lang="en-SG" dirty="0"/>
              <a:t>The text I have chosen today is -&gt;</a:t>
            </a:r>
          </a:p>
          <a:p>
            <a:endParaRPr lang="en-SG" dirty="0"/>
          </a:p>
          <a:p>
            <a:r>
              <a:rPr lang="en-SG" dirty="0"/>
              <a:t>===</a:t>
            </a:r>
          </a:p>
        </p:txBody>
      </p:sp>
      <p:sp>
        <p:nvSpPr>
          <p:cNvPr id="4" name="Slide Number Placeholder 3"/>
          <p:cNvSpPr>
            <a:spLocks noGrp="1"/>
          </p:cNvSpPr>
          <p:nvPr>
            <p:ph type="sldNum" sz="quarter" idx="10"/>
          </p:nvPr>
        </p:nvSpPr>
        <p:spPr/>
        <p:txBody>
          <a:bodyPr/>
          <a:lstStyle/>
          <a:p>
            <a:fld id="{64E287E2-5BB9-4165-93D4-3E22ABE6DEB8}" type="slidenum">
              <a:rPr lang="en-US" smtClean="0"/>
              <a:t>2</a:t>
            </a:fld>
            <a:endParaRPr lang="en-US"/>
          </a:p>
        </p:txBody>
      </p:sp>
    </p:spTree>
    <p:extLst>
      <p:ext uri="{BB962C8B-B14F-4D97-AF65-F5344CB8AC3E}">
        <p14:creationId xmlns:p14="http://schemas.microsoft.com/office/powerpoint/2010/main" val="167692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US" dirty="0"/>
              <a:t>Focus: The Prisoner</a:t>
            </a:r>
          </a:p>
          <a:p>
            <a:endParaRPr lang="en-US" dirty="0"/>
          </a:p>
          <a:p>
            <a:r>
              <a:rPr lang="en-US" dirty="0"/>
              <a:t>Journey with him all the way </a:t>
            </a:r>
          </a:p>
          <a:p>
            <a:r>
              <a:rPr lang="en-US" dirty="0"/>
              <a:t>From before he is imprisoned</a:t>
            </a:r>
          </a:p>
          <a:p>
            <a:r>
              <a:rPr lang="en-US" dirty="0"/>
              <a:t>To when he is incarcerated behind bars</a:t>
            </a:r>
          </a:p>
          <a:p>
            <a:r>
              <a:rPr lang="en-US" dirty="0"/>
              <a:t>Then welcome him back into the society at Prison Gate</a:t>
            </a:r>
          </a:p>
          <a:p>
            <a:r>
              <a:rPr lang="en-US" dirty="0"/>
              <a:t>Finally walk with him in aftercare until he is</a:t>
            </a:r>
          </a:p>
          <a:p>
            <a:r>
              <a:rPr lang="en-US" dirty="0"/>
              <a:t>Assimilated into a local church</a:t>
            </a:r>
          </a:p>
          <a:p>
            <a:endParaRPr lang="en-US" dirty="0"/>
          </a:p>
          <a:p>
            <a:r>
              <a:rPr lang="en-US" dirty="0"/>
              <a:t>Our volunteers journey with the prisoner every step of the way.</a:t>
            </a:r>
          </a:p>
          <a:p>
            <a:r>
              <a:rPr lang="en-US" dirty="0"/>
              <a:t>Aim: create a new community for our beneficiaries</a:t>
            </a:r>
          </a:p>
          <a:p>
            <a:endParaRPr lang="en-US" dirty="0"/>
          </a:p>
          <a:p>
            <a:r>
              <a:rPr lang="en-US" dirty="0"/>
              <a:t>Besides TCM, we also have the Family Care Ministry -&gt;</a:t>
            </a:r>
          </a:p>
          <a:p>
            <a:endParaRPr lang="en-US" dirty="0"/>
          </a:p>
          <a:p>
            <a:r>
              <a:rPr lang="en-US" dirty="0"/>
              <a:t>===</a:t>
            </a:r>
          </a:p>
        </p:txBody>
      </p:sp>
      <p:sp>
        <p:nvSpPr>
          <p:cNvPr id="4" name="Slide Number Placeholder 3"/>
          <p:cNvSpPr>
            <a:spLocks noGrp="1"/>
          </p:cNvSpPr>
          <p:nvPr>
            <p:ph type="sldNum" sz="quarter" idx="10"/>
          </p:nvPr>
        </p:nvSpPr>
        <p:spPr/>
        <p:txBody>
          <a:bodyPr/>
          <a:lstStyle/>
          <a:p>
            <a:fld id="{64E287E2-5BB9-4165-93D4-3E22ABE6DEB8}" type="slidenum">
              <a:rPr lang="en-US" smtClean="0"/>
              <a:t>22</a:t>
            </a:fld>
            <a:endParaRPr lang="en-US"/>
          </a:p>
        </p:txBody>
      </p:sp>
    </p:spTree>
    <p:extLst>
      <p:ext uri="{BB962C8B-B14F-4D97-AF65-F5344CB8AC3E}">
        <p14:creationId xmlns:p14="http://schemas.microsoft.com/office/powerpoint/2010/main" val="3320100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Focus: family of the inmate</a:t>
            </a:r>
          </a:p>
          <a:p>
            <a:r>
              <a:rPr lang="en-SG" dirty="0"/>
              <a:t>Spouses</a:t>
            </a:r>
          </a:p>
          <a:p>
            <a:r>
              <a:rPr lang="en-SG" dirty="0"/>
              <a:t>Parents</a:t>
            </a:r>
          </a:p>
          <a:p>
            <a:r>
              <a:rPr lang="en-SG" dirty="0"/>
              <a:t>Children</a:t>
            </a:r>
          </a:p>
          <a:p>
            <a:endParaRPr lang="en-SG" dirty="0"/>
          </a:p>
          <a:p>
            <a:r>
              <a:rPr lang="en-SG" dirty="0"/>
              <a:t>Aim</a:t>
            </a:r>
          </a:p>
          <a:p>
            <a:r>
              <a:rPr lang="en-SG" dirty="0"/>
              <a:t>Showing love in practical ways</a:t>
            </a:r>
          </a:p>
          <a:p>
            <a:endParaRPr lang="en-SG" dirty="0"/>
          </a:p>
          <a:p>
            <a:r>
              <a:rPr lang="en-SG" dirty="0"/>
              <a:t>Volunteers visit families</a:t>
            </a:r>
          </a:p>
          <a:p>
            <a:r>
              <a:rPr lang="en-SG" dirty="0"/>
              <a:t>Befriend them</a:t>
            </a:r>
          </a:p>
          <a:p>
            <a:r>
              <a:rPr lang="en-SG" dirty="0"/>
              <a:t>Share God’s love with them</a:t>
            </a:r>
          </a:p>
          <a:p>
            <a:endParaRPr lang="en-SG" dirty="0"/>
          </a:p>
          <a:p>
            <a:r>
              <a:rPr lang="en-SG" dirty="0"/>
              <a:t>Children are reached out to </a:t>
            </a:r>
          </a:p>
          <a:p>
            <a:r>
              <a:rPr lang="en-SG" dirty="0"/>
              <a:t>Through Care Club</a:t>
            </a:r>
          </a:p>
          <a:p>
            <a:r>
              <a:rPr lang="en-SG" dirty="0"/>
              <a:t>Every Saturday</a:t>
            </a:r>
          </a:p>
          <a:p>
            <a:r>
              <a:rPr lang="en-SG" dirty="0"/>
              <a:t>Give them tuition</a:t>
            </a:r>
          </a:p>
          <a:p>
            <a:r>
              <a:rPr lang="en-SG" dirty="0"/>
              <a:t>Organise enrichment activities for them</a:t>
            </a:r>
          </a:p>
          <a:p>
            <a:r>
              <a:rPr lang="en-SG" dirty="0"/>
              <a:t>Hope: break the inter-generational cycle of offending</a:t>
            </a:r>
          </a:p>
          <a:p>
            <a:endParaRPr lang="en-SG" dirty="0"/>
          </a:p>
          <a:p>
            <a:r>
              <a:rPr lang="en-SG" dirty="0"/>
              <a:t>Besides TCM and FCM,</a:t>
            </a:r>
          </a:p>
          <a:p>
            <a:r>
              <a:rPr lang="en-SG" dirty="0"/>
              <a:t>We also run a special project which you may be familiar with -&gt;</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23</a:t>
            </a:fld>
            <a:endParaRPr lang="en-US"/>
          </a:p>
        </p:txBody>
      </p:sp>
    </p:spTree>
    <p:extLst>
      <p:ext uri="{BB962C8B-B14F-4D97-AF65-F5344CB8AC3E}">
        <p14:creationId xmlns:p14="http://schemas.microsoft.com/office/powerpoint/2010/main" val="19210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US" dirty="0"/>
              <a:t>During Christmas each year</a:t>
            </a:r>
          </a:p>
          <a:p>
            <a:r>
              <a:rPr lang="en-US" dirty="0"/>
              <a:t>Inmates write letters of reconciliation to families</a:t>
            </a:r>
          </a:p>
          <a:p>
            <a:r>
              <a:rPr lang="en-US" dirty="0"/>
              <a:t>Volunteers deliver this letter along with a Christmas hamper</a:t>
            </a:r>
          </a:p>
          <a:p>
            <a:endParaRPr lang="en-US" dirty="0"/>
          </a:p>
          <a:p>
            <a:r>
              <a:rPr lang="en-US" dirty="0"/>
              <a:t>Many have a chance to engage families of inmates</a:t>
            </a:r>
          </a:p>
          <a:p>
            <a:r>
              <a:rPr lang="en-US" dirty="0"/>
              <a:t>But others may find shut doors, chase you away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Nonetheless, it’s a very meaningful project.</a:t>
            </a:r>
          </a:p>
          <a:p>
            <a:endParaRPr lang="en-US" dirty="0"/>
          </a:p>
          <a:p>
            <a:r>
              <a:rPr lang="en-US" dirty="0"/>
              <a:t>[Testimony of St John’s Chapel]</a:t>
            </a:r>
          </a:p>
          <a:p>
            <a:r>
              <a:rPr lang="en-US" dirty="0"/>
              <a:t>A volunteer from SJCP participated in AT2017</a:t>
            </a:r>
          </a:p>
          <a:p>
            <a:r>
              <a:rPr lang="en-US" dirty="0"/>
              <a:t>She was assigned to visit an inmate’s father</a:t>
            </a:r>
          </a:p>
          <a:p>
            <a:r>
              <a:rPr lang="en-US" dirty="0"/>
              <a:t>Found that the father is almost blind</a:t>
            </a:r>
          </a:p>
          <a:p>
            <a:r>
              <a:rPr lang="en-US" dirty="0"/>
              <a:t>So father asked her to read out the letter</a:t>
            </a:r>
          </a:p>
          <a:p>
            <a:r>
              <a:rPr lang="en-US" dirty="0"/>
              <a:t>The content of the letter was very moving and they cried together</a:t>
            </a:r>
          </a:p>
          <a:p>
            <a:r>
              <a:rPr lang="en-US" dirty="0"/>
              <a:t>Chance to minister to the father</a:t>
            </a:r>
          </a:p>
          <a:p>
            <a:r>
              <a:rPr lang="en-US" dirty="0"/>
              <a:t>Before she left, father asked her to let him know the hamper content</a:t>
            </a:r>
          </a:p>
          <a:p>
            <a:r>
              <a:rPr lang="en-US" dirty="0"/>
              <a:t>One by one held in his hand</a:t>
            </a:r>
          </a:p>
          <a:p>
            <a:r>
              <a:rPr lang="en-US" dirty="0"/>
              <a:t>To him, each item was lovingly sent by his son</a:t>
            </a:r>
          </a:p>
          <a:p>
            <a:r>
              <a:rPr lang="en-US" dirty="0"/>
              <a:t>Through this delivery, the father started attending SJCP</a:t>
            </a:r>
          </a:p>
          <a:p>
            <a:r>
              <a:rPr lang="en-US" dirty="0"/>
              <a:t>Later, when the inmate was released, they met him at prison gate</a:t>
            </a:r>
          </a:p>
          <a:p>
            <a:r>
              <a:rPr lang="en-US" dirty="0"/>
              <a:t>Then father and son started attending SJCP together</a:t>
            </a:r>
          </a:p>
          <a:p>
            <a:r>
              <a:rPr lang="en-US" dirty="0"/>
              <a:t>This past Easter, both were baptized in the church</a:t>
            </a:r>
          </a:p>
          <a:p>
            <a:endParaRPr lang="en-US" dirty="0"/>
          </a:p>
          <a:p>
            <a:r>
              <a:rPr lang="en-US" dirty="0"/>
              <a:t>Through our ministries and programmes</a:t>
            </a:r>
          </a:p>
          <a:p>
            <a:r>
              <a:rPr lang="en-US" dirty="0"/>
              <a:t>Hope: Beneficiaries can be welcomed and embraced into your churches</a:t>
            </a:r>
          </a:p>
          <a:p>
            <a:endParaRPr lang="en-US" dirty="0"/>
          </a:p>
          <a:p>
            <a:r>
              <a:rPr lang="en-US" dirty="0"/>
              <a:t>-&gt; [Conclude]</a:t>
            </a:r>
          </a:p>
          <a:p>
            <a:endParaRPr lang="en-US" dirty="0"/>
          </a:p>
          <a:p>
            <a:r>
              <a:rPr lang="en-US" dirty="0"/>
              <a:t>===</a:t>
            </a:r>
          </a:p>
        </p:txBody>
      </p:sp>
    </p:spTree>
    <p:extLst>
      <p:ext uri="{BB962C8B-B14F-4D97-AF65-F5344CB8AC3E}">
        <p14:creationId xmlns:p14="http://schemas.microsoft.com/office/powerpoint/2010/main" val="1282980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This morning, shared two thoughts from this passage with you:</a:t>
            </a:r>
          </a:p>
          <a:p>
            <a:r>
              <a:rPr lang="en-SG" dirty="0"/>
              <a:t>1.</a:t>
            </a:r>
          </a:p>
          <a:p>
            <a:r>
              <a:rPr lang="en-SG" dirty="0"/>
              <a:t>2.</a:t>
            </a:r>
          </a:p>
          <a:p>
            <a:endParaRPr lang="en-SG" dirty="0"/>
          </a:p>
          <a:p>
            <a:r>
              <a:rPr lang="en-SG" dirty="0"/>
              <a:t>Let me end by reminding us of </a:t>
            </a:r>
          </a:p>
          <a:p>
            <a:r>
              <a:rPr lang="en-SG" dirty="0"/>
              <a:t>the Great Commission -&gt;</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25</a:t>
            </a:fld>
            <a:endParaRPr lang="en-US"/>
          </a:p>
        </p:txBody>
      </p:sp>
    </p:spTree>
    <p:extLst>
      <p:ext uri="{BB962C8B-B14F-4D97-AF65-F5344CB8AC3E}">
        <p14:creationId xmlns:p14="http://schemas.microsoft.com/office/powerpoint/2010/main" val="4211711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So, </a:t>
            </a:r>
          </a:p>
          <a:p>
            <a:pPr marL="228600" indent="-228600">
              <a:buAutoNum type="arabicPeriod"/>
            </a:pPr>
            <a:r>
              <a:rPr lang="en-SG" dirty="0"/>
              <a:t>Once useless, now useful</a:t>
            </a:r>
          </a:p>
          <a:p>
            <a:pPr marL="228600" indent="-228600">
              <a:buAutoNum type="arabicPeriod"/>
            </a:pPr>
            <a:r>
              <a:rPr lang="en-SG" dirty="0"/>
              <a:t>Once written-off, now embraced</a:t>
            </a:r>
          </a:p>
          <a:p>
            <a:endParaRPr lang="en-SG" dirty="0"/>
          </a:p>
          <a:p>
            <a:r>
              <a:rPr lang="en-SG" dirty="0"/>
              <a:t>Let me conclude my sharing by reminding us</a:t>
            </a:r>
          </a:p>
          <a:p>
            <a:r>
              <a:rPr lang="en-SG" dirty="0"/>
              <a:t>Of the Great Commission -&gt;</a:t>
            </a:r>
          </a:p>
          <a:p>
            <a:endParaRPr lang="en-SG" dirty="0"/>
          </a:p>
          <a:p>
            <a:r>
              <a:rPr lang="en-SG" dirty="0"/>
              <a:t>===</a:t>
            </a:r>
          </a:p>
          <a:p>
            <a:endParaRPr lang="en-SG" dirty="0"/>
          </a:p>
        </p:txBody>
      </p:sp>
      <p:sp>
        <p:nvSpPr>
          <p:cNvPr id="4" name="Slide Number Placeholder 3"/>
          <p:cNvSpPr>
            <a:spLocks noGrp="1"/>
          </p:cNvSpPr>
          <p:nvPr>
            <p:ph type="sldNum" sz="quarter" idx="5"/>
          </p:nvPr>
        </p:nvSpPr>
        <p:spPr/>
        <p:txBody>
          <a:bodyPr/>
          <a:lstStyle/>
          <a:p>
            <a:fld id="{64E287E2-5BB9-4165-93D4-3E22ABE6DEB8}" type="slidenum">
              <a:rPr lang="en-US" smtClean="0"/>
              <a:t>26</a:t>
            </a:fld>
            <a:endParaRPr lang="en-US"/>
          </a:p>
        </p:txBody>
      </p:sp>
    </p:spTree>
    <p:extLst>
      <p:ext uri="{BB962C8B-B14F-4D97-AF65-F5344CB8AC3E}">
        <p14:creationId xmlns:p14="http://schemas.microsoft.com/office/powerpoint/2010/main" val="2098070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Mandate:</a:t>
            </a:r>
          </a:p>
          <a:p>
            <a:r>
              <a:rPr lang="en-SG" dirty="0"/>
              <a:t>Evangelism</a:t>
            </a:r>
          </a:p>
          <a:p>
            <a:r>
              <a:rPr lang="en-SG" dirty="0"/>
              <a:t>Discipleship </a:t>
            </a:r>
          </a:p>
          <a:p>
            <a:endParaRPr lang="en-SG" dirty="0"/>
          </a:p>
          <a:p>
            <a:r>
              <a:rPr lang="en-SG" dirty="0"/>
              <a:t>Not just for overseas mission</a:t>
            </a:r>
          </a:p>
          <a:p>
            <a:r>
              <a:rPr lang="en-SG" dirty="0"/>
              <a:t>Also for local mission</a:t>
            </a:r>
          </a:p>
          <a:p>
            <a:endParaRPr lang="en-SG" dirty="0"/>
          </a:p>
          <a:p>
            <a:r>
              <a:rPr lang="en-SG" dirty="0"/>
              <a:t>Prison is one such local mission</a:t>
            </a:r>
          </a:p>
          <a:p>
            <a:r>
              <a:rPr lang="en-SG" dirty="0"/>
              <a:t>Urge you – partner us in prison ministry</a:t>
            </a:r>
          </a:p>
          <a:p>
            <a:endParaRPr lang="en-SG" dirty="0"/>
          </a:p>
          <a:p>
            <a:r>
              <a:rPr lang="en-SG" dirty="0"/>
              <a:t>Youth ministry</a:t>
            </a:r>
          </a:p>
          <a:p>
            <a:r>
              <a:rPr lang="en-SG" dirty="0"/>
              <a:t>Children's ministry</a:t>
            </a:r>
          </a:p>
          <a:p>
            <a:r>
              <a:rPr lang="en-SG" dirty="0"/>
              <a:t>Why not invest in prison ministry? </a:t>
            </a:r>
          </a:p>
          <a:p>
            <a:endParaRPr lang="en-SG" dirty="0"/>
          </a:p>
          <a:p>
            <a:r>
              <a:rPr lang="en-SG" dirty="0"/>
              <a:t>What can you do to partner us?</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27</a:t>
            </a:fld>
            <a:endParaRPr lang="en-US"/>
          </a:p>
        </p:txBody>
      </p:sp>
    </p:spTree>
    <p:extLst>
      <p:ext uri="{BB962C8B-B14F-4D97-AF65-F5344CB8AC3E}">
        <p14:creationId xmlns:p14="http://schemas.microsoft.com/office/powerpoint/2010/main" val="3874173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Each of us has been entrusted the mission to </a:t>
            </a:r>
          </a:p>
          <a:p>
            <a:r>
              <a:rPr lang="en-SG" dirty="0"/>
              <a:t>Evangelise</a:t>
            </a:r>
          </a:p>
          <a:p>
            <a:r>
              <a:rPr lang="en-SG" dirty="0"/>
              <a:t>Disciple</a:t>
            </a:r>
          </a:p>
          <a:p>
            <a:endParaRPr lang="en-SG" dirty="0"/>
          </a:p>
          <a:p>
            <a:r>
              <a:rPr lang="en-SG" dirty="0"/>
              <a:t>You can accomplish these through</a:t>
            </a:r>
          </a:p>
          <a:p>
            <a:r>
              <a:rPr lang="en-SG" dirty="0"/>
              <a:t>Prison Ministry</a:t>
            </a:r>
          </a:p>
          <a:p>
            <a:endParaRPr lang="en-SG" dirty="0"/>
          </a:p>
          <a:p>
            <a:r>
              <a:rPr lang="en-SG" dirty="0"/>
              <a:t>How can you partner us? -&gt;</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28</a:t>
            </a:fld>
            <a:endParaRPr lang="en-US"/>
          </a:p>
        </p:txBody>
      </p:sp>
    </p:spTree>
    <p:extLst>
      <p:ext uri="{BB962C8B-B14F-4D97-AF65-F5344CB8AC3E}">
        <p14:creationId xmlns:p14="http://schemas.microsoft.com/office/powerpoint/2010/main" val="3193827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US" dirty="0"/>
              <a:t>Prayer</a:t>
            </a:r>
          </a:p>
          <a:p>
            <a:r>
              <a:rPr lang="en-US" dirty="0"/>
              <a:t>Spiritual endeavor</a:t>
            </a:r>
          </a:p>
          <a:p>
            <a:r>
              <a:rPr lang="en-US" dirty="0"/>
              <a:t>Beneficiaries are receptive</a:t>
            </a:r>
          </a:p>
          <a:p>
            <a:r>
              <a:rPr lang="en-US" dirty="0"/>
              <a:t>Satan is unhappy</a:t>
            </a:r>
          </a:p>
          <a:p>
            <a:r>
              <a:rPr lang="en-US" dirty="0"/>
              <a:t>Attack us, sow discord</a:t>
            </a:r>
          </a:p>
          <a:p>
            <a:r>
              <a:rPr lang="en-US" dirty="0"/>
              <a:t>Need to pray</a:t>
            </a:r>
          </a:p>
          <a:p>
            <a:endParaRPr lang="en-US" dirty="0"/>
          </a:p>
          <a:p>
            <a:r>
              <a:rPr lang="en-US" dirty="0"/>
              <a:t>Finance</a:t>
            </a:r>
          </a:p>
          <a:p>
            <a:r>
              <a:rPr lang="en-US" dirty="0"/>
              <a:t>Religious charity</a:t>
            </a:r>
          </a:p>
          <a:p>
            <a:r>
              <a:rPr lang="en-US" dirty="0"/>
              <a:t>Therefore receive no funding from govt for our programmes</a:t>
            </a:r>
          </a:p>
          <a:p>
            <a:r>
              <a:rPr lang="en-US" dirty="0"/>
              <a:t>That includes Yellow Ribbon Project</a:t>
            </a:r>
          </a:p>
          <a:p>
            <a:r>
              <a:rPr lang="en-US" dirty="0"/>
              <a:t>Rely heavily on the Christian community for financial support</a:t>
            </a:r>
          </a:p>
          <a:p>
            <a:endParaRPr lang="en-US" dirty="0"/>
          </a:p>
          <a:p>
            <a:r>
              <a:rPr lang="en-US" dirty="0"/>
              <a:t>Serve</a:t>
            </a:r>
          </a:p>
          <a:p>
            <a:r>
              <a:rPr lang="en-SG" dirty="0"/>
              <a:t>The Cathedral has a small team of volunteers faithfully serving the prisoners for many years</a:t>
            </a:r>
          </a:p>
          <a:p>
            <a:r>
              <a:rPr lang="en-SG" dirty="0"/>
              <a:t>Led by brother Eric Huber</a:t>
            </a:r>
          </a:p>
          <a:p>
            <a:r>
              <a:rPr lang="en-SG" dirty="0"/>
              <a:t>We need more – esp. those who can serve during weekdays</a:t>
            </a:r>
          </a:p>
          <a:p>
            <a:r>
              <a:rPr lang="en-SG" dirty="0"/>
              <a:t>Also serve to journey in the aftercare</a:t>
            </a:r>
          </a:p>
          <a:p>
            <a:r>
              <a:rPr lang="en-SG" dirty="0"/>
              <a:t>Set up family visitation teams</a:t>
            </a:r>
          </a:p>
          <a:p>
            <a:endParaRPr lang="en-SG" dirty="0"/>
          </a:p>
          <a:p>
            <a:r>
              <a:rPr lang="en-SG" dirty="0"/>
              <a:t>These are ways to PARTNER US</a:t>
            </a:r>
          </a:p>
          <a:p>
            <a:r>
              <a:rPr lang="en-SG" dirty="0"/>
              <a:t>How to start?</a:t>
            </a:r>
          </a:p>
          <a:p>
            <a:endParaRPr lang="en-SG" dirty="0"/>
          </a:p>
          <a:p>
            <a:r>
              <a:rPr lang="en-SG" dirty="0"/>
              <a:t>===</a:t>
            </a:r>
          </a:p>
          <a:p>
            <a:endParaRPr lang="en-US" dirty="0"/>
          </a:p>
        </p:txBody>
      </p:sp>
      <p:sp>
        <p:nvSpPr>
          <p:cNvPr id="4" name="Slide Number Placeholder 3"/>
          <p:cNvSpPr>
            <a:spLocks noGrp="1"/>
          </p:cNvSpPr>
          <p:nvPr>
            <p:ph type="sldNum" sz="quarter" idx="10"/>
          </p:nvPr>
        </p:nvSpPr>
        <p:spPr/>
        <p:txBody>
          <a:bodyPr/>
          <a:lstStyle/>
          <a:p>
            <a:fld id="{64E287E2-5BB9-4165-93D4-3E22ABE6DEB8}" type="slidenum">
              <a:rPr lang="en-US" smtClean="0"/>
              <a:t>29</a:t>
            </a:fld>
            <a:endParaRPr lang="en-US"/>
          </a:p>
        </p:txBody>
      </p:sp>
    </p:spTree>
    <p:extLst>
      <p:ext uri="{BB962C8B-B14F-4D97-AF65-F5344CB8AC3E}">
        <p14:creationId xmlns:p14="http://schemas.microsoft.com/office/powerpoint/2010/main" val="709067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0733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US" dirty="0"/>
              <a:t>NIV</a:t>
            </a:r>
          </a:p>
        </p:txBody>
      </p:sp>
      <p:sp>
        <p:nvSpPr>
          <p:cNvPr id="4" name="Slide Number Placeholder 3"/>
          <p:cNvSpPr>
            <a:spLocks noGrp="1"/>
          </p:cNvSpPr>
          <p:nvPr>
            <p:ph type="sldNum" sz="quarter" idx="10"/>
          </p:nvPr>
        </p:nvSpPr>
        <p:spPr/>
        <p:txBody>
          <a:bodyPr/>
          <a:lstStyle/>
          <a:p>
            <a:fld id="{64E287E2-5BB9-4165-93D4-3E22ABE6DEB8}" type="slidenum">
              <a:rPr lang="en-US" smtClean="0"/>
              <a:t>31</a:t>
            </a:fld>
            <a:endParaRPr lang="en-US"/>
          </a:p>
        </p:txBody>
      </p:sp>
    </p:spTree>
    <p:extLst>
      <p:ext uri="{BB962C8B-B14F-4D97-AF65-F5344CB8AC3E}">
        <p14:creationId xmlns:p14="http://schemas.microsoft.com/office/powerpoint/2010/main" val="108499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One of the shortest books</a:t>
            </a:r>
          </a:p>
          <a:p>
            <a:r>
              <a:rPr lang="en-SG" dirty="0"/>
              <a:t>3</a:t>
            </a:r>
            <a:r>
              <a:rPr lang="en-SG" baseline="30000" dirty="0"/>
              <a:t>rd</a:t>
            </a:r>
            <a:r>
              <a:rPr lang="en-SG" dirty="0"/>
              <a:t> shortest by word count in original language</a:t>
            </a:r>
          </a:p>
          <a:p>
            <a:r>
              <a:rPr lang="en-SG" dirty="0"/>
              <a:t>But contain an important spiritual lesson -</a:t>
            </a:r>
            <a:r>
              <a:rPr lang="en-SG" sz="1400" dirty="0"/>
              <a:t>&gt; </a:t>
            </a:r>
          </a:p>
          <a:p>
            <a:r>
              <a:rPr lang="en-SG" sz="1400" dirty="0"/>
              <a:t>Welcome strangers</a:t>
            </a:r>
          </a:p>
          <a:p>
            <a:endParaRPr lang="en-SG" sz="1400" dirty="0"/>
          </a:p>
          <a:p>
            <a:r>
              <a:rPr lang="en-SG" sz="1400"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3</a:t>
            </a:fld>
            <a:endParaRPr lang="en-US"/>
          </a:p>
        </p:txBody>
      </p:sp>
    </p:spTree>
    <p:extLst>
      <p:ext uri="{BB962C8B-B14F-4D97-AF65-F5344CB8AC3E}">
        <p14:creationId xmlns:p14="http://schemas.microsoft.com/office/powerpoint/2010/main" val="2790919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287E2-5BB9-4165-93D4-3E22ABE6DEB8}" type="slidenum">
              <a:rPr lang="en-US" smtClean="0"/>
              <a:t>32</a:t>
            </a:fld>
            <a:endParaRPr lang="en-US"/>
          </a:p>
        </p:txBody>
      </p:sp>
    </p:spTree>
    <p:extLst>
      <p:ext uri="{BB962C8B-B14F-4D97-AF65-F5344CB8AC3E}">
        <p14:creationId xmlns:p14="http://schemas.microsoft.com/office/powerpoint/2010/main" val="195332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228600" indent="-228600">
              <a:buAutoNum type="arabicPeriod"/>
            </a:pPr>
            <a:r>
              <a:rPr lang="en-SG" dirty="0"/>
              <a:t>Someone we don’t know</a:t>
            </a:r>
          </a:p>
          <a:p>
            <a:pPr marL="228600" indent="-228600">
              <a:buAutoNum type="arabicPeriod"/>
            </a:pPr>
            <a:r>
              <a:rPr lang="en-SG" dirty="0"/>
              <a:t>Someone who is not part of our group</a:t>
            </a:r>
          </a:p>
          <a:p>
            <a:pPr marL="228600" indent="-228600">
              <a:buAutoNum type="arabicPeriod"/>
            </a:pPr>
            <a:endParaRPr lang="en-SG" dirty="0"/>
          </a:p>
          <a:p>
            <a:pPr marL="0" indent="0">
              <a:buNone/>
            </a:pPr>
            <a:r>
              <a:rPr lang="en-SG" dirty="0"/>
              <a:t>E.g.</a:t>
            </a:r>
          </a:p>
          <a:p>
            <a:pPr marL="0" indent="0">
              <a:buNone/>
            </a:pPr>
            <a:r>
              <a:rPr lang="en-SG" dirty="0"/>
              <a:t>Many of us would have groups of friends that we usually hang out with</a:t>
            </a:r>
          </a:p>
          <a:p>
            <a:pPr marL="0" indent="0">
              <a:buNone/>
            </a:pPr>
            <a:r>
              <a:rPr lang="en-SG" dirty="0"/>
              <a:t>Do fun things together</a:t>
            </a:r>
          </a:p>
          <a:p>
            <a:pPr marL="0" indent="0">
              <a:buNone/>
            </a:pPr>
            <a:r>
              <a:rPr lang="en-SG" dirty="0"/>
              <a:t>Perhaps we usually go out for lunch together after church</a:t>
            </a:r>
          </a:p>
          <a:p>
            <a:pPr marL="0" indent="0">
              <a:buNone/>
            </a:pPr>
            <a:r>
              <a:rPr lang="en-SG" dirty="0"/>
              <a:t>We know each other well</a:t>
            </a:r>
          </a:p>
          <a:p>
            <a:pPr marL="0" indent="0">
              <a:buNone/>
            </a:pPr>
            <a:r>
              <a:rPr lang="en-SG" dirty="0"/>
              <a:t>Someone new to the group may be considered as a stranger of sort</a:t>
            </a:r>
          </a:p>
          <a:p>
            <a:pPr marL="0" indent="0">
              <a:buNone/>
            </a:pPr>
            <a:r>
              <a:rPr lang="en-SG" dirty="0"/>
              <a:t>Oftentimes it’s not easy to gain access</a:t>
            </a:r>
          </a:p>
          <a:p>
            <a:pPr marL="228600" indent="-228600">
              <a:buAutoNum type="arabicPeriod"/>
            </a:pPr>
            <a:endParaRPr lang="en-SG" dirty="0"/>
          </a:p>
          <a:p>
            <a:pPr marL="0" indent="0">
              <a:buNone/>
            </a:pPr>
            <a:r>
              <a:rPr lang="en-SG" dirty="0"/>
              <a:t>Important lesson here:</a:t>
            </a:r>
          </a:p>
          <a:p>
            <a:pPr marL="0" indent="0">
              <a:buNone/>
            </a:pPr>
            <a:r>
              <a:rPr lang="en-SG" dirty="0"/>
              <a:t>Welcome strangers into our midst</a:t>
            </a:r>
          </a:p>
          <a:p>
            <a:pPr marL="0" indent="0">
              <a:buNone/>
            </a:pPr>
            <a:endParaRPr lang="en-SG" dirty="0"/>
          </a:p>
          <a:p>
            <a:pPr marL="0" indent="0">
              <a:buNone/>
            </a:pPr>
            <a:r>
              <a:rPr lang="en-SG" dirty="0"/>
              <a:t>Therefore, I have entitled my sermon:</a:t>
            </a:r>
          </a:p>
          <a:p>
            <a:pPr marL="0" indent="0">
              <a:buNone/>
            </a:pPr>
            <a:r>
              <a:rPr lang="en-SG" dirty="0"/>
              <a:t>Welcome him -&gt;</a:t>
            </a:r>
          </a:p>
          <a:p>
            <a:pPr marL="0" indent="0">
              <a:buNone/>
            </a:pPr>
            <a:endParaRPr lang="en-SG" dirty="0"/>
          </a:p>
          <a:p>
            <a:pPr marL="0" indent="0">
              <a:buNone/>
            </a:pPr>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4</a:t>
            </a:fld>
            <a:endParaRPr lang="en-US"/>
          </a:p>
        </p:txBody>
      </p:sp>
    </p:spTree>
    <p:extLst>
      <p:ext uri="{BB962C8B-B14F-4D97-AF65-F5344CB8AC3E}">
        <p14:creationId xmlns:p14="http://schemas.microsoft.com/office/powerpoint/2010/main" val="85134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Deliberately use a lowercase “h”</a:t>
            </a:r>
          </a:p>
          <a:p>
            <a:r>
              <a:rPr lang="en-SG" dirty="0"/>
              <a:t>Referring to a person, not Christ/God</a:t>
            </a:r>
          </a:p>
          <a:p>
            <a:r>
              <a:rPr lang="en-SG" dirty="0"/>
              <a:t>This person is the stranger in our midst</a:t>
            </a:r>
          </a:p>
          <a:p>
            <a:endParaRPr lang="en-SG" dirty="0"/>
          </a:p>
          <a:p>
            <a:r>
              <a:rPr lang="en-SG" dirty="0"/>
              <a:t>First, let’s take a look at the background to Philemon -&gt;</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5</a:t>
            </a:fld>
            <a:endParaRPr lang="en-US"/>
          </a:p>
        </p:txBody>
      </p:sp>
    </p:spTree>
    <p:extLst>
      <p:ext uri="{BB962C8B-B14F-4D97-AF65-F5344CB8AC3E}">
        <p14:creationId xmlns:p14="http://schemas.microsoft.com/office/powerpoint/2010/main" val="50358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Written by Paul, addressed to Philemon</a:t>
            </a:r>
          </a:p>
          <a:p>
            <a:endParaRPr lang="en-SG" dirty="0"/>
          </a:p>
          <a:p>
            <a:r>
              <a:rPr lang="en-SG" dirty="0"/>
              <a:t>V1:</a:t>
            </a:r>
          </a:p>
          <a:p>
            <a:r>
              <a:rPr lang="en-SG" dirty="0"/>
              <a:t>Paul &amp; Philemon: friends and co-workers</a:t>
            </a:r>
          </a:p>
          <a:p>
            <a:r>
              <a:rPr lang="en-SG" dirty="0"/>
              <a:t>Like many of you here</a:t>
            </a:r>
          </a:p>
          <a:p>
            <a:r>
              <a:rPr lang="en-SG" dirty="0"/>
              <a:t>Known each other for a long time and you are friends with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You also serve together in ministry</a:t>
            </a:r>
          </a:p>
          <a:p>
            <a:endParaRPr lang="en-SG" dirty="0"/>
          </a:p>
          <a:p>
            <a:r>
              <a:rPr lang="en-SG" dirty="0"/>
              <a:t>V2:</a:t>
            </a:r>
          </a:p>
          <a:p>
            <a:r>
              <a:rPr lang="en-SG" dirty="0"/>
              <a:t>Philemon hosted a house church</a:t>
            </a:r>
          </a:p>
          <a:p>
            <a:r>
              <a:rPr lang="en-SG" dirty="0"/>
              <a:t>Owned a house </a:t>
            </a:r>
          </a:p>
          <a:p>
            <a:r>
              <a:rPr lang="en-SG" dirty="0"/>
              <a:t>Owned some slaves – one of them Onesimus</a:t>
            </a:r>
          </a:p>
          <a:p>
            <a:endParaRPr lang="en-SG" dirty="0"/>
          </a:p>
          <a:p>
            <a:r>
              <a:rPr lang="en-SG" dirty="0"/>
              <a:t>Onesimus: committed an offence &amp; ran away </a:t>
            </a:r>
          </a:p>
          <a:p>
            <a:r>
              <a:rPr lang="en-SG" dirty="0"/>
              <a:t>By divine arrangement, he met Paul and became a Christian</a:t>
            </a:r>
          </a:p>
          <a:p>
            <a:br>
              <a:rPr lang="en-SG" dirty="0"/>
            </a:br>
            <a:r>
              <a:rPr lang="en-SG" dirty="0"/>
              <a:t>Paul decided to send Onesimus back to Philemon</a:t>
            </a:r>
          </a:p>
          <a:p>
            <a:r>
              <a:rPr lang="en-SG" dirty="0"/>
              <a:t>That’s when Paul wrote this letter to urge Philemon to accept Onesimus back </a:t>
            </a:r>
          </a:p>
          <a:p>
            <a:r>
              <a:rPr lang="en-SG" dirty="0"/>
              <a:t>Not as a slave, but as a brother</a:t>
            </a:r>
          </a:p>
          <a:p>
            <a:endParaRPr lang="en-SG" dirty="0"/>
          </a:p>
          <a:p>
            <a:r>
              <a:rPr lang="en-SG" dirty="0"/>
              <a:t>Share Two thoughts with you</a:t>
            </a:r>
          </a:p>
          <a:p>
            <a:pPr marL="228600" indent="-228600">
              <a:buAutoNum type="arabicParenR"/>
            </a:pPr>
            <a:r>
              <a:rPr lang="en-SG" dirty="0"/>
              <a:t>-&gt;</a:t>
            </a:r>
          </a:p>
          <a:p>
            <a:pPr marL="0" indent="0">
              <a:buNone/>
            </a:pPr>
            <a:endParaRPr lang="en-SG" dirty="0"/>
          </a:p>
          <a:p>
            <a:pPr marL="0" indent="0">
              <a:buNone/>
            </a:pPr>
            <a:r>
              <a:rPr lang="en-SG" dirty="0"/>
              <a:t>===</a:t>
            </a:r>
          </a:p>
        </p:txBody>
      </p:sp>
      <p:sp>
        <p:nvSpPr>
          <p:cNvPr id="4" name="Slide Number Placeholder 3"/>
          <p:cNvSpPr>
            <a:spLocks noGrp="1"/>
          </p:cNvSpPr>
          <p:nvPr>
            <p:ph type="sldNum" sz="quarter" idx="10"/>
          </p:nvPr>
        </p:nvSpPr>
        <p:spPr/>
        <p:txBody>
          <a:bodyPr/>
          <a:lstStyle/>
          <a:p>
            <a:fld id="{64E287E2-5BB9-4165-93D4-3E22ABE6DEB8}" type="slidenum">
              <a:rPr lang="en-US" smtClean="0"/>
              <a:t>6</a:t>
            </a:fld>
            <a:endParaRPr lang="en-US"/>
          </a:p>
        </p:txBody>
      </p:sp>
    </p:spTree>
    <p:extLst>
      <p:ext uri="{BB962C8B-B14F-4D97-AF65-F5344CB8AC3E}">
        <p14:creationId xmlns:p14="http://schemas.microsoft.com/office/powerpoint/2010/main" val="44561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-&gt;</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7</a:t>
            </a:fld>
            <a:endParaRPr lang="en-US"/>
          </a:p>
        </p:txBody>
      </p:sp>
    </p:spTree>
    <p:extLst>
      <p:ext uri="{BB962C8B-B14F-4D97-AF65-F5344CB8AC3E}">
        <p14:creationId xmlns:p14="http://schemas.microsoft.com/office/powerpoint/2010/main" val="87371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You see, Onesimus was a slave</a:t>
            </a:r>
          </a:p>
          <a:p>
            <a:r>
              <a:rPr lang="en-SG" dirty="0"/>
              <a:t>Slave – no status</a:t>
            </a:r>
          </a:p>
          <a:p>
            <a:r>
              <a:rPr lang="en-SG" dirty="0"/>
              <a:t>Master has absolute power over him</a:t>
            </a:r>
          </a:p>
          <a:p>
            <a:r>
              <a:rPr lang="en-SG" dirty="0"/>
              <a:t>Absolute control over his destiny</a:t>
            </a:r>
          </a:p>
          <a:p>
            <a:r>
              <a:rPr lang="en-SG" dirty="0"/>
              <a:t>Traded like commodities</a:t>
            </a:r>
          </a:p>
          <a:p>
            <a:endParaRPr lang="en-SG" dirty="0"/>
          </a:p>
          <a:p>
            <a:r>
              <a:rPr lang="en-SG" dirty="0"/>
              <a:t>Speaking of slaves…</a:t>
            </a:r>
          </a:p>
          <a:p>
            <a:r>
              <a:rPr lang="en-SG" dirty="0"/>
              <a:t>How many of you remember an old US TV series, “Roots”? -&gt;</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8</a:t>
            </a:fld>
            <a:endParaRPr lang="en-US"/>
          </a:p>
        </p:txBody>
      </p:sp>
    </p:spTree>
    <p:extLst>
      <p:ext uri="{BB962C8B-B14F-4D97-AF65-F5344CB8AC3E}">
        <p14:creationId xmlns:p14="http://schemas.microsoft.com/office/powerpoint/2010/main" val="49652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SG" dirty="0"/>
              <a:t>Adapted from a book with the same name</a:t>
            </a:r>
          </a:p>
          <a:p>
            <a:r>
              <a:rPr lang="en-SG" dirty="0"/>
              <a:t>Written by Alex Hailey</a:t>
            </a:r>
          </a:p>
          <a:p>
            <a:r>
              <a:rPr lang="en-SG" dirty="0"/>
              <a:t>Traced his own ancestry</a:t>
            </a:r>
          </a:p>
          <a:p>
            <a:endParaRPr lang="en-SG" dirty="0"/>
          </a:p>
          <a:p>
            <a:r>
              <a:rPr lang="en-SG" dirty="0"/>
              <a:t>Can’t remember the detailed plot</a:t>
            </a:r>
          </a:p>
          <a:p>
            <a:r>
              <a:rPr lang="en-SG" dirty="0"/>
              <a:t>But a scene was edged deeply into my mind</a:t>
            </a:r>
          </a:p>
          <a:p>
            <a:endParaRPr lang="en-SG" dirty="0"/>
          </a:p>
          <a:p>
            <a:r>
              <a:rPr lang="en-SG" dirty="0" err="1"/>
              <a:t>Kunta</a:t>
            </a:r>
            <a:r>
              <a:rPr lang="en-SG" dirty="0"/>
              <a:t> </a:t>
            </a:r>
            <a:r>
              <a:rPr lang="en-SG" dirty="0" err="1"/>
              <a:t>Kinte</a:t>
            </a:r>
            <a:r>
              <a:rPr lang="en-SG" dirty="0"/>
              <a:t> (main character) was taken to America</a:t>
            </a:r>
          </a:p>
          <a:p>
            <a:r>
              <a:rPr lang="en-SG" dirty="0"/>
              <a:t>Arrived at a port</a:t>
            </a:r>
          </a:p>
          <a:p>
            <a:r>
              <a:rPr lang="en-SG" dirty="0"/>
              <a:t>Put in a wooden cage</a:t>
            </a:r>
          </a:p>
          <a:p>
            <a:r>
              <a:rPr lang="en-SG" dirty="0"/>
              <a:t>Hands and legs were chained </a:t>
            </a:r>
          </a:p>
          <a:p>
            <a:r>
              <a:rPr lang="en-SG" dirty="0"/>
              <a:t>Auctioneer doing the auction cry, or bid calling</a:t>
            </a:r>
          </a:p>
          <a:p>
            <a:r>
              <a:rPr lang="en-SG" dirty="0"/>
              <a:t>Traded like commodities</a:t>
            </a:r>
          </a:p>
          <a:p>
            <a:endParaRPr lang="en-SG" dirty="0"/>
          </a:p>
          <a:p>
            <a:r>
              <a:rPr lang="en-SG" dirty="0"/>
              <a:t>Onesimus was a slave not unlike </a:t>
            </a:r>
            <a:r>
              <a:rPr lang="en-SG" dirty="0" err="1"/>
              <a:t>Kunta</a:t>
            </a:r>
            <a:r>
              <a:rPr lang="en-SG" dirty="0"/>
              <a:t> </a:t>
            </a:r>
            <a:r>
              <a:rPr lang="en-SG" dirty="0" err="1"/>
              <a:t>Kinte</a:t>
            </a:r>
            <a:endParaRPr lang="en-SG" dirty="0"/>
          </a:p>
          <a:p>
            <a:r>
              <a:rPr lang="en-SG" dirty="0"/>
              <a:t>No power, no rights</a:t>
            </a:r>
          </a:p>
          <a:p>
            <a:r>
              <a:rPr lang="en-SG" dirty="0"/>
              <a:t>Worse, he did something wrong in Philemon’s household</a:t>
            </a:r>
          </a:p>
          <a:p>
            <a:r>
              <a:rPr lang="en-SG" dirty="0"/>
              <a:t>So ran away</a:t>
            </a:r>
          </a:p>
          <a:p>
            <a:r>
              <a:rPr lang="en-SG" dirty="0"/>
              <a:t>He went to Rome, hoping to lose himself</a:t>
            </a:r>
          </a:p>
          <a:p>
            <a:r>
              <a:rPr lang="en-SG" dirty="0"/>
              <a:t>He was a fugitive</a:t>
            </a:r>
          </a:p>
          <a:p>
            <a:endParaRPr lang="en-SG" dirty="0"/>
          </a:p>
          <a:p>
            <a:r>
              <a:rPr lang="en-SG" dirty="0"/>
              <a:t>BY divine arrangement,</a:t>
            </a:r>
          </a:p>
          <a:p>
            <a:r>
              <a:rPr lang="en-SG" dirty="0"/>
              <a:t>Paul met Onesimus</a:t>
            </a:r>
          </a:p>
          <a:p>
            <a:r>
              <a:rPr lang="en-SG" dirty="0"/>
              <a:t>Brought him to Christ</a:t>
            </a:r>
          </a:p>
          <a:p>
            <a:endParaRPr lang="en-SG" dirty="0"/>
          </a:p>
          <a:p>
            <a:r>
              <a:rPr lang="en-SG" dirty="0"/>
              <a:t>Paul sent Onesimus back to Philemon</a:t>
            </a:r>
          </a:p>
          <a:p>
            <a:r>
              <a:rPr lang="en-SG" dirty="0"/>
              <a:t>And he said to Philemon -&gt;</a:t>
            </a:r>
          </a:p>
          <a:p>
            <a:endParaRPr lang="en-SG" dirty="0"/>
          </a:p>
          <a:p>
            <a:r>
              <a:rPr lang="en-SG" dirty="0"/>
              <a:t>===</a:t>
            </a:r>
          </a:p>
        </p:txBody>
      </p:sp>
      <p:sp>
        <p:nvSpPr>
          <p:cNvPr id="4" name="Slide Number Placeholder 3"/>
          <p:cNvSpPr>
            <a:spLocks noGrp="1"/>
          </p:cNvSpPr>
          <p:nvPr>
            <p:ph type="sldNum" sz="quarter" idx="5"/>
          </p:nvPr>
        </p:nvSpPr>
        <p:spPr/>
        <p:txBody>
          <a:bodyPr/>
          <a:lstStyle/>
          <a:p>
            <a:fld id="{64E287E2-5BB9-4165-93D4-3E22ABE6DEB8}" type="slidenum">
              <a:rPr lang="en-US" smtClean="0"/>
              <a:t>9</a:t>
            </a:fld>
            <a:endParaRPr lang="en-US"/>
          </a:p>
        </p:txBody>
      </p:sp>
    </p:spTree>
    <p:extLst>
      <p:ext uri="{BB962C8B-B14F-4D97-AF65-F5344CB8AC3E}">
        <p14:creationId xmlns:p14="http://schemas.microsoft.com/office/powerpoint/2010/main" val="190958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51C9EA-745C-445D-B292-187DCEEC5692}" type="datetime1">
              <a:rPr lang="en-US" smtClean="0"/>
              <a:t>10/27/2018</a:t>
            </a:fld>
            <a:endParaRPr lang="en-US"/>
          </a:p>
        </p:txBody>
      </p:sp>
      <p:sp>
        <p:nvSpPr>
          <p:cNvPr id="5" name="Footer Placeholder 4"/>
          <p:cNvSpPr>
            <a:spLocks noGrp="1"/>
          </p:cNvSpPr>
          <p:nvPr>
            <p:ph type="ftr" sz="quarter" idx="11"/>
          </p:nvPr>
        </p:nvSpPr>
        <p:spPr/>
        <p:txBody>
          <a:bodyPr/>
          <a:lstStyle/>
          <a:p>
            <a:r>
              <a:rPr lang="en-US"/>
              <a:t>Private &amp; Confidential</a:t>
            </a:r>
          </a:p>
        </p:txBody>
      </p:sp>
      <p:sp>
        <p:nvSpPr>
          <p:cNvPr id="6" name="Slide Number Placeholder 5"/>
          <p:cNvSpPr>
            <a:spLocks noGrp="1"/>
          </p:cNvSpPr>
          <p:nvPr>
            <p:ph type="sldNum" sz="quarter" idx="12"/>
          </p:nvPr>
        </p:nvSpPr>
        <p:spPr/>
        <p:txBody>
          <a:bodyPr/>
          <a:lstStyle/>
          <a:p>
            <a:fld id="{3A59914A-F403-4622-877D-3D4B7F98D6A7}" type="slidenum">
              <a:rPr lang="en-US" smtClean="0"/>
              <a:t>‹#›</a:t>
            </a:fld>
            <a:endParaRPr lang="en-US"/>
          </a:p>
        </p:txBody>
      </p:sp>
    </p:spTree>
    <p:extLst>
      <p:ext uri="{BB962C8B-B14F-4D97-AF65-F5344CB8AC3E}">
        <p14:creationId xmlns:p14="http://schemas.microsoft.com/office/powerpoint/2010/main" val="359064550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9E827E-1CF1-4A1F-A869-5A7955746BF6}" type="datetime1">
              <a:rPr lang="en-US" smtClean="0"/>
              <a:t>10/27/2018</a:t>
            </a:fld>
            <a:endParaRPr lang="en-US"/>
          </a:p>
        </p:txBody>
      </p:sp>
      <p:sp>
        <p:nvSpPr>
          <p:cNvPr id="5" name="Footer Placeholder 4"/>
          <p:cNvSpPr>
            <a:spLocks noGrp="1"/>
          </p:cNvSpPr>
          <p:nvPr>
            <p:ph type="ftr" sz="quarter" idx="11"/>
          </p:nvPr>
        </p:nvSpPr>
        <p:spPr/>
        <p:txBody>
          <a:bodyPr/>
          <a:lstStyle/>
          <a:p>
            <a:r>
              <a:rPr lang="en-US"/>
              <a:t>Private &amp; Confidential</a:t>
            </a:r>
          </a:p>
        </p:txBody>
      </p:sp>
      <p:sp>
        <p:nvSpPr>
          <p:cNvPr id="6" name="Slide Number Placeholder 5"/>
          <p:cNvSpPr>
            <a:spLocks noGrp="1"/>
          </p:cNvSpPr>
          <p:nvPr>
            <p:ph type="sldNum" sz="quarter" idx="12"/>
          </p:nvPr>
        </p:nvSpPr>
        <p:spPr/>
        <p:txBody>
          <a:bodyPr/>
          <a:lstStyle/>
          <a:p>
            <a:fld id="{3A59914A-F403-4622-877D-3D4B7F98D6A7}" type="slidenum">
              <a:rPr lang="en-US" smtClean="0"/>
              <a:t>‹#›</a:t>
            </a:fld>
            <a:endParaRPr lang="en-US"/>
          </a:p>
        </p:txBody>
      </p:sp>
    </p:spTree>
    <p:extLst>
      <p:ext uri="{BB962C8B-B14F-4D97-AF65-F5344CB8AC3E}">
        <p14:creationId xmlns:p14="http://schemas.microsoft.com/office/powerpoint/2010/main" val="355518437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224296-F395-42B5-B431-9A791AAC8DC7}" type="datetime1">
              <a:rPr lang="en-US" smtClean="0"/>
              <a:t>10/27/2018</a:t>
            </a:fld>
            <a:endParaRPr lang="en-US"/>
          </a:p>
        </p:txBody>
      </p:sp>
      <p:sp>
        <p:nvSpPr>
          <p:cNvPr id="5" name="Footer Placeholder 4"/>
          <p:cNvSpPr>
            <a:spLocks noGrp="1"/>
          </p:cNvSpPr>
          <p:nvPr>
            <p:ph type="ftr" sz="quarter" idx="11"/>
          </p:nvPr>
        </p:nvSpPr>
        <p:spPr/>
        <p:txBody>
          <a:bodyPr/>
          <a:lstStyle/>
          <a:p>
            <a:r>
              <a:rPr lang="en-US"/>
              <a:t>Private &amp; Confidential</a:t>
            </a:r>
          </a:p>
        </p:txBody>
      </p:sp>
      <p:sp>
        <p:nvSpPr>
          <p:cNvPr id="6" name="Slide Number Placeholder 5"/>
          <p:cNvSpPr>
            <a:spLocks noGrp="1"/>
          </p:cNvSpPr>
          <p:nvPr>
            <p:ph type="sldNum" sz="quarter" idx="12"/>
          </p:nvPr>
        </p:nvSpPr>
        <p:spPr/>
        <p:txBody>
          <a:bodyPr/>
          <a:lstStyle/>
          <a:p>
            <a:fld id="{3A59914A-F403-4622-877D-3D4B7F98D6A7}" type="slidenum">
              <a:rPr lang="en-US" smtClean="0"/>
              <a:t>‹#›</a:t>
            </a:fld>
            <a:endParaRPr lang="en-US"/>
          </a:p>
        </p:txBody>
      </p:sp>
    </p:spTree>
    <p:extLst>
      <p:ext uri="{BB962C8B-B14F-4D97-AF65-F5344CB8AC3E}">
        <p14:creationId xmlns:p14="http://schemas.microsoft.com/office/powerpoint/2010/main" val="325326558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CF044-2D19-424E-92B6-E950A0F68202}" type="datetime1">
              <a:rPr lang="en-US" smtClean="0"/>
              <a:t>10/27/2018</a:t>
            </a:fld>
            <a:endParaRPr lang="en-US"/>
          </a:p>
        </p:txBody>
      </p:sp>
      <p:sp>
        <p:nvSpPr>
          <p:cNvPr id="5" name="Footer Placeholder 4"/>
          <p:cNvSpPr>
            <a:spLocks noGrp="1"/>
          </p:cNvSpPr>
          <p:nvPr>
            <p:ph type="ftr" sz="quarter" idx="11"/>
          </p:nvPr>
        </p:nvSpPr>
        <p:spPr/>
        <p:txBody>
          <a:bodyPr/>
          <a:lstStyle/>
          <a:p>
            <a:r>
              <a:rPr lang="en-US"/>
              <a:t>Private &amp; Confidential</a:t>
            </a:r>
          </a:p>
        </p:txBody>
      </p:sp>
      <p:sp>
        <p:nvSpPr>
          <p:cNvPr id="6" name="Slide Number Placeholder 5"/>
          <p:cNvSpPr>
            <a:spLocks noGrp="1"/>
          </p:cNvSpPr>
          <p:nvPr>
            <p:ph type="sldNum" sz="quarter" idx="12"/>
          </p:nvPr>
        </p:nvSpPr>
        <p:spPr/>
        <p:txBody>
          <a:bodyPr/>
          <a:lstStyle/>
          <a:p>
            <a:fld id="{3A59914A-F403-4622-877D-3D4B7F98D6A7}" type="slidenum">
              <a:rPr lang="en-US" smtClean="0"/>
              <a:t>‹#›</a:t>
            </a:fld>
            <a:endParaRPr lang="en-US"/>
          </a:p>
        </p:txBody>
      </p:sp>
    </p:spTree>
    <p:extLst>
      <p:ext uri="{BB962C8B-B14F-4D97-AF65-F5344CB8AC3E}">
        <p14:creationId xmlns:p14="http://schemas.microsoft.com/office/powerpoint/2010/main" val="162173400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CFB5ED-2BE9-41BF-97E3-7DF3D1037791}" type="datetime1">
              <a:rPr lang="en-US" smtClean="0"/>
              <a:t>10/27/2018</a:t>
            </a:fld>
            <a:endParaRPr lang="en-US"/>
          </a:p>
        </p:txBody>
      </p:sp>
      <p:sp>
        <p:nvSpPr>
          <p:cNvPr id="5" name="Footer Placeholder 4"/>
          <p:cNvSpPr>
            <a:spLocks noGrp="1"/>
          </p:cNvSpPr>
          <p:nvPr>
            <p:ph type="ftr" sz="quarter" idx="11"/>
          </p:nvPr>
        </p:nvSpPr>
        <p:spPr/>
        <p:txBody>
          <a:bodyPr/>
          <a:lstStyle/>
          <a:p>
            <a:r>
              <a:rPr lang="en-US"/>
              <a:t>Private &amp; Confidential</a:t>
            </a:r>
          </a:p>
        </p:txBody>
      </p:sp>
      <p:sp>
        <p:nvSpPr>
          <p:cNvPr id="6" name="Slide Number Placeholder 5"/>
          <p:cNvSpPr>
            <a:spLocks noGrp="1"/>
          </p:cNvSpPr>
          <p:nvPr>
            <p:ph type="sldNum" sz="quarter" idx="12"/>
          </p:nvPr>
        </p:nvSpPr>
        <p:spPr/>
        <p:txBody>
          <a:bodyPr/>
          <a:lstStyle/>
          <a:p>
            <a:fld id="{3A59914A-F403-4622-877D-3D4B7F98D6A7}" type="slidenum">
              <a:rPr lang="en-US" smtClean="0"/>
              <a:t>‹#›</a:t>
            </a:fld>
            <a:endParaRPr lang="en-US"/>
          </a:p>
        </p:txBody>
      </p:sp>
    </p:spTree>
    <p:extLst>
      <p:ext uri="{BB962C8B-B14F-4D97-AF65-F5344CB8AC3E}">
        <p14:creationId xmlns:p14="http://schemas.microsoft.com/office/powerpoint/2010/main" val="280298923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E7677B-91DA-419E-A0CC-560A43172878}" type="datetime1">
              <a:rPr lang="en-US" smtClean="0"/>
              <a:t>10/27/2018</a:t>
            </a:fld>
            <a:endParaRPr lang="en-US"/>
          </a:p>
        </p:txBody>
      </p:sp>
      <p:sp>
        <p:nvSpPr>
          <p:cNvPr id="6" name="Footer Placeholder 5"/>
          <p:cNvSpPr>
            <a:spLocks noGrp="1"/>
          </p:cNvSpPr>
          <p:nvPr>
            <p:ph type="ftr" sz="quarter" idx="11"/>
          </p:nvPr>
        </p:nvSpPr>
        <p:spPr/>
        <p:txBody>
          <a:bodyPr/>
          <a:lstStyle/>
          <a:p>
            <a:r>
              <a:rPr lang="en-US"/>
              <a:t>Private &amp; Confidential</a:t>
            </a:r>
          </a:p>
        </p:txBody>
      </p:sp>
      <p:sp>
        <p:nvSpPr>
          <p:cNvPr id="7" name="Slide Number Placeholder 6"/>
          <p:cNvSpPr>
            <a:spLocks noGrp="1"/>
          </p:cNvSpPr>
          <p:nvPr>
            <p:ph type="sldNum" sz="quarter" idx="12"/>
          </p:nvPr>
        </p:nvSpPr>
        <p:spPr/>
        <p:txBody>
          <a:bodyPr/>
          <a:lstStyle/>
          <a:p>
            <a:fld id="{3A59914A-F403-4622-877D-3D4B7F98D6A7}" type="slidenum">
              <a:rPr lang="en-US" smtClean="0"/>
              <a:t>‹#›</a:t>
            </a:fld>
            <a:endParaRPr lang="en-US"/>
          </a:p>
        </p:txBody>
      </p:sp>
    </p:spTree>
    <p:extLst>
      <p:ext uri="{BB962C8B-B14F-4D97-AF65-F5344CB8AC3E}">
        <p14:creationId xmlns:p14="http://schemas.microsoft.com/office/powerpoint/2010/main" val="261077566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E423BD-E672-4863-BB5C-A4509B112D8D}" type="datetime1">
              <a:rPr lang="en-US" smtClean="0"/>
              <a:t>10/27/2018</a:t>
            </a:fld>
            <a:endParaRPr lang="en-US"/>
          </a:p>
        </p:txBody>
      </p:sp>
      <p:sp>
        <p:nvSpPr>
          <p:cNvPr id="8" name="Footer Placeholder 7"/>
          <p:cNvSpPr>
            <a:spLocks noGrp="1"/>
          </p:cNvSpPr>
          <p:nvPr>
            <p:ph type="ftr" sz="quarter" idx="11"/>
          </p:nvPr>
        </p:nvSpPr>
        <p:spPr/>
        <p:txBody>
          <a:bodyPr/>
          <a:lstStyle/>
          <a:p>
            <a:r>
              <a:rPr lang="en-US"/>
              <a:t>Private &amp; Confidential</a:t>
            </a:r>
          </a:p>
        </p:txBody>
      </p:sp>
      <p:sp>
        <p:nvSpPr>
          <p:cNvPr id="9" name="Slide Number Placeholder 8"/>
          <p:cNvSpPr>
            <a:spLocks noGrp="1"/>
          </p:cNvSpPr>
          <p:nvPr>
            <p:ph type="sldNum" sz="quarter" idx="12"/>
          </p:nvPr>
        </p:nvSpPr>
        <p:spPr/>
        <p:txBody>
          <a:bodyPr/>
          <a:lstStyle/>
          <a:p>
            <a:fld id="{3A59914A-F403-4622-877D-3D4B7F98D6A7}" type="slidenum">
              <a:rPr lang="en-US" smtClean="0"/>
              <a:t>‹#›</a:t>
            </a:fld>
            <a:endParaRPr lang="en-US"/>
          </a:p>
        </p:txBody>
      </p:sp>
    </p:spTree>
    <p:extLst>
      <p:ext uri="{BB962C8B-B14F-4D97-AF65-F5344CB8AC3E}">
        <p14:creationId xmlns:p14="http://schemas.microsoft.com/office/powerpoint/2010/main" val="254025683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9C5BE4-3F7A-40AA-ACA4-FEB5A380E8D5}" type="datetime1">
              <a:rPr lang="en-US" smtClean="0"/>
              <a:t>10/27/2018</a:t>
            </a:fld>
            <a:endParaRPr lang="en-US"/>
          </a:p>
        </p:txBody>
      </p:sp>
      <p:sp>
        <p:nvSpPr>
          <p:cNvPr id="4" name="Footer Placeholder 3"/>
          <p:cNvSpPr>
            <a:spLocks noGrp="1"/>
          </p:cNvSpPr>
          <p:nvPr>
            <p:ph type="ftr" sz="quarter" idx="11"/>
          </p:nvPr>
        </p:nvSpPr>
        <p:spPr/>
        <p:txBody>
          <a:bodyPr/>
          <a:lstStyle/>
          <a:p>
            <a:r>
              <a:rPr lang="en-US"/>
              <a:t>Private &amp; Confidential</a:t>
            </a:r>
          </a:p>
        </p:txBody>
      </p:sp>
      <p:sp>
        <p:nvSpPr>
          <p:cNvPr id="5" name="Slide Number Placeholder 4"/>
          <p:cNvSpPr>
            <a:spLocks noGrp="1"/>
          </p:cNvSpPr>
          <p:nvPr>
            <p:ph type="sldNum" sz="quarter" idx="12"/>
          </p:nvPr>
        </p:nvSpPr>
        <p:spPr/>
        <p:txBody>
          <a:bodyPr/>
          <a:lstStyle/>
          <a:p>
            <a:fld id="{3A59914A-F403-4622-877D-3D4B7F98D6A7}" type="slidenum">
              <a:rPr lang="en-US" smtClean="0"/>
              <a:t>‹#›</a:t>
            </a:fld>
            <a:endParaRPr lang="en-US"/>
          </a:p>
        </p:txBody>
      </p:sp>
    </p:spTree>
    <p:extLst>
      <p:ext uri="{BB962C8B-B14F-4D97-AF65-F5344CB8AC3E}">
        <p14:creationId xmlns:p14="http://schemas.microsoft.com/office/powerpoint/2010/main" val="138457055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D1C39-E997-4217-88D3-94EFBBD4A6FF}" type="datetime1">
              <a:rPr lang="en-US" smtClean="0"/>
              <a:t>10/27/2018</a:t>
            </a:fld>
            <a:endParaRPr lang="en-US"/>
          </a:p>
        </p:txBody>
      </p:sp>
      <p:sp>
        <p:nvSpPr>
          <p:cNvPr id="3" name="Footer Placeholder 2"/>
          <p:cNvSpPr>
            <a:spLocks noGrp="1"/>
          </p:cNvSpPr>
          <p:nvPr>
            <p:ph type="ftr" sz="quarter" idx="11"/>
          </p:nvPr>
        </p:nvSpPr>
        <p:spPr/>
        <p:txBody>
          <a:bodyPr/>
          <a:lstStyle/>
          <a:p>
            <a:r>
              <a:rPr lang="en-US"/>
              <a:t>Private &amp; Confidential</a:t>
            </a:r>
          </a:p>
        </p:txBody>
      </p:sp>
      <p:sp>
        <p:nvSpPr>
          <p:cNvPr id="4" name="Slide Number Placeholder 3"/>
          <p:cNvSpPr>
            <a:spLocks noGrp="1"/>
          </p:cNvSpPr>
          <p:nvPr>
            <p:ph type="sldNum" sz="quarter" idx="12"/>
          </p:nvPr>
        </p:nvSpPr>
        <p:spPr/>
        <p:txBody>
          <a:bodyPr/>
          <a:lstStyle/>
          <a:p>
            <a:fld id="{3A59914A-F403-4622-877D-3D4B7F98D6A7}" type="slidenum">
              <a:rPr lang="en-US" smtClean="0"/>
              <a:t>‹#›</a:t>
            </a:fld>
            <a:endParaRPr lang="en-US"/>
          </a:p>
        </p:txBody>
      </p:sp>
    </p:spTree>
    <p:extLst>
      <p:ext uri="{BB962C8B-B14F-4D97-AF65-F5344CB8AC3E}">
        <p14:creationId xmlns:p14="http://schemas.microsoft.com/office/powerpoint/2010/main" val="31251924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8B3B39-620F-4E34-8E51-98653593AC67}" type="datetime1">
              <a:rPr lang="en-US" smtClean="0"/>
              <a:t>10/27/2018</a:t>
            </a:fld>
            <a:endParaRPr lang="en-US"/>
          </a:p>
        </p:txBody>
      </p:sp>
      <p:sp>
        <p:nvSpPr>
          <p:cNvPr id="6" name="Footer Placeholder 5"/>
          <p:cNvSpPr>
            <a:spLocks noGrp="1"/>
          </p:cNvSpPr>
          <p:nvPr>
            <p:ph type="ftr" sz="quarter" idx="11"/>
          </p:nvPr>
        </p:nvSpPr>
        <p:spPr/>
        <p:txBody>
          <a:bodyPr/>
          <a:lstStyle/>
          <a:p>
            <a:r>
              <a:rPr lang="en-US"/>
              <a:t>Private &amp; Confidential</a:t>
            </a:r>
          </a:p>
        </p:txBody>
      </p:sp>
      <p:sp>
        <p:nvSpPr>
          <p:cNvPr id="7" name="Slide Number Placeholder 6"/>
          <p:cNvSpPr>
            <a:spLocks noGrp="1"/>
          </p:cNvSpPr>
          <p:nvPr>
            <p:ph type="sldNum" sz="quarter" idx="12"/>
          </p:nvPr>
        </p:nvSpPr>
        <p:spPr/>
        <p:txBody>
          <a:bodyPr/>
          <a:lstStyle/>
          <a:p>
            <a:fld id="{3A59914A-F403-4622-877D-3D4B7F98D6A7}" type="slidenum">
              <a:rPr lang="en-US" smtClean="0"/>
              <a:t>‹#›</a:t>
            </a:fld>
            <a:endParaRPr lang="en-US"/>
          </a:p>
        </p:txBody>
      </p:sp>
    </p:spTree>
    <p:extLst>
      <p:ext uri="{BB962C8B-B14F-4D97-AF65-F5344CB8AC3E}">
        <p14:creationId xmlns:p14="http://schemas.microsoft.com/office/powerpoint/2010/main" val="320922318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7EC86-FB01-45DE-B9E6-726A0813BAA7}" type="datetime1">
              <a:rPr lang="en-US" smtClean="0"/>
              <a:t>10/27/2018</a:t>
            </a:fld>
            <a:endParaRPr lang="en-US"/>
          </a:p>
        </p:txBody>
      </p:sp>
      <p:sp>
        <p:nvSpPr>
          <p:cNvPr id="6" name="Footer Placeholder 5"/>
          <p:cNvSpPr>
            <a:spLocks noGrp="1"/>
          </p:cNvSpPr>
          <p:nvPr>
            <p:ph type="ftr" sz="quarter" idx="11"/>
          </p:nvPr>
        </p:nvSpPr>
        <p:spPr/>
        <p:txBody>
          <a:bodyPr/>
          <a:lstStyle/>
          <a:p>
            <a:r>
              <a:rPr lang="en-US"/>
              <a:t>Private &amp; Confidential</a:t>
            </a:r>
          </a:p>
        </p:txBody>
      </p:sp>
      <p:sp>
        <p:nvSpPr>
          <p:cNvPr id="7" name="Slide Number Placeholder 6"/>
          <p:cNvSpPr>
            <a:spLocks noGrp="1"/>
          </p:cNvSpPr>
          <p:nvPr>
            <p:ph type="sldNum" sz="quarter" idx="12"/>
          </p:nvPr>
        </p:nvSpPr>
        <p:spPr/>
        <p:txBody>
          <a:bodyPr/>
          <a:lstStyle/>
          <a:p>
            <a:fld id="{3A59914A-F403-4622-877D-3D4B7F98D6A7}" type="slidenum">
              <a:rPr lang="en-US" smtClean="0"/>
              <a:t>‹#›</a:t>
            </a:fld>
            <a:endParaRPr lang="en-US"/>
          </a:p>
        </p:txBody>
      </p:sp>
    </p:spTree>
    <p:extLst>
      <p:ext uri="{BB962C8B-B14F-4D97-AF65-F5344CB8AC3E}">
        <p14:creationId xmlns:p14="http://schemas.microsoft.com/office/powerpoint/2010/main" val="277464045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9140C-92DF-41A2-8A97-6BA4DE09FCCA}" type="datetime1">
              <a:rPr lang="en-US" smtClean="0"/>
              <a:t>10/27/2018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Private &amp; Confidential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9914A-F403-4622-877D-3D4B7F98D6A7}" type="slidenum">
              <a:rPr lang="en-US" smtClean="0"/>
              <a:t>‹#›</a:t>
            </a:fld>
            <a:endParaRPr lang="en-US"/>
          </a:p>
        </p:txBody>
      </p:sp>
    </p:spTree>
    <p:extLst>
      <p:ext uri="{BB962C8B-B14F-4D97-AF65-F5344CB8AC3E}">
        <p14:creationId xmlns:p14="http://schemas.microsoft.com/office/powerpoint/2010/main" val="397697538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p:push dir="u"/>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ed.eps"/>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676400" y="-549564"/>
            <a:ext cx="8382000" cy="10922000"/>
          </a:xfrm>
          <a:prstGeom prst="rect">
            <a:avLst/>
          </a:prstGeom>
        </p:spPr>
      </p:pic>
    </p:spTree>
    <p:extLst>
      <p:ext uri="{BB962C8B-B14F-4D97-AF65-F5344CB8AC3E}">
        <p14:creationId xmlns:p14="http://schemas.microsoft.com/office/powerpoint/2010/main" val="48590474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5105400"/>
            <a:ext cx="7696200" cy="707886"/>
          </a:xfrm>
          <a:prstGeom prst="rect">
            <a:avLst/>
          </a:prstGeom>
          <a:noFill/>
        </p:spPr>
        <p:txBody>
          <a:bodyPr wrap="square" rtlCol="0">
            <a:spAutoFit/>
          </a:bodyPr>
          <a:lstStyle/>
          <a:p>
            <a:pPr algn="ctr"/>
            <a:r>
              <a:rPr lang="en-US" sz="4000" b="1" dirty="0">
                <a:latin typeface="Franklin Gothic Book"/>
                <a:cs typeface="Franklin Gothic Book"/>
              </a:rPr>
              <a:t>– Philemon 1:18</a:t>
            </a:r>
          </a:p>
        </p:txBody>
      </p:sp>
      <p:sp>
        <p:nvSpPr>
          <p:cNvPr id="9" name="TextBox 8"/>
          <p:cNvSpPr txBox="1"/>
          <p:nvPr/>
        </p:nvSpPr>
        <p:spPr>
          <a:xfrm>
            <a:off x="2459182" y="914400"/>
            <a:ext cx="7142018" cy="3785652"/>
          </a:xfrm>
          <a:prstGeom prst="rect">
            <a:avLst/>
          </a:prstGeom>
          <a:noFill/>
        </p:spPr>
        <p:txBody>
          <a:bodyPr wrap="square" rtlCol="0">
            <a:spAutoFit/>
          </a:bodyPr>
          <a:lstStyle/>
          <a:p>
            <a:r>
              <a:rPr lang="en-GB" sz="6000" b="1" i="1" dirty="0">
                <a:solidFill>
                  <a:srgbClr val="C00000"/>
                </a:solidFill>
              </a:rPr>
              <a:t>If he has done you any wrong or owes you anything, charge it to me.</a:t>
            </a:r>
          </a:p>
        </p:txBody>
      </p:sp>
    </p:spTree>
    <p:extLst>
      <p:ext uri="{BB962C8B-B14F-4D97-AF65-F5344CB8AC3E}">
        <p14:creationId xmlns:p14="http://schemas.microsoft.com/office/powerpoint/2010/main" val="213750761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33598" y="5486401"/>
            <a:ext cx="7696200" cy="646331"/>
          </a:xfrm>
          <a:prstGeom prst="rect">
            <a:avLst/>
          </a:prstGeom>
          <a:noFill/>
        </p:spPr>
        <p:txBody>
          <a:bodyPr wrap="square" rtlCol="0">
            <a:spAutoFit/>
          </a:bodyPr>
          <a:lstStyle/>
          <a:p>
            <a:pPr algn="ctr"/>
            <a:r>
              <a:rPr lang="en-US" sz="3600" b="1" dirty="0">
                <a:latin typeface="Franklin Gothic Book"/>
                <a:cs typeface="Franklin Gothic Book"/>
              </a:rPr>
              <a:t>– Colossians 4:9</a:t>
            </a:r>
          </a:p>
        </p:txBody>
      </p:sp>
      <p:sp>
        <p:nvSpPr>
          <p:cNvPr id="9" name="TextBox 8"/>
          <p:cNvSpPr txBox="1"/>
          <p:nvPr/>
        </p:nvSpPr>
        <p:spPr>
          <a:xfrm>
            <a:off x="2393372" y="552541"/>
            <a:ext cx="7176655" cy="4524315"/>
          </a:xfrm>
          <a:prstGeom prst="rect">
            <a:avLst/>
          </a:prstGeom>
          <a:noFill/>
        </p:spPr>
        <p:txBody>
          <a:bodyPr wrap="square" rtlCol="0">
            <a:spAutoFit/>
          </a:bodyPr>
          <a:lstStyle/>
          <a:p>
            <a:r>
              <a:rPr lang="en-GB" sz="4800" b="1" i="1" dirty="0">
                <a:solidFill>
                  <a:srgbClr val="C00000"/>
                </a:solidFill>
              </a:rPr>
              <a:t>He is coming with Onesimus, </a:t>
            </a:r>
            <a:r>
              <a:rPr lang="en-GB" sz="4800" b="1" i="1" u="sng" dirty="0">
                <a:solidFill>
                  <a:srgbClr val="C00000"/>
                </a:solidFill>
              </a:rPr>
              <a:t>our faithful and dear brother</a:t>
            </a:r>
            <a:r>
              <a:rPr lang="en-GB" sz="4800" b="1" i="1" dirty="0">
                <a:solidFill>
                  <a:srgbClr val="C00000"/>
                </a:solidFill>
              </a:rPr>
              <a:t>, who is one of you. They will tell you everything that is happening here.</a:t>
            </a:r>
          </a:p>
        </p:txBody>
      </p:sp>
    </p:spTree>
    <p:extLst>
      <p:ext uri="{BB962C8B-B14F-4D97-AF65-F5344CB8AC3E}">
        <p14:creationId xmlns:p14="http://schemas.microsoft.com/office/powerpoint/2010/main" val="16589889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2BA2-2148-463F-BD1D-AEF355697EF0}"/>
              </a:ext>
            </a:extLst>
          </p:cNvPr>
          <p:cNvSpPr>
            <a:spLocks noGrp="1"/>
          </p:cNvSpPr>
          <p:nvPr>
            <p:ph type="title"/>
          </p:nvPr>
        </p:nvSpPr>
        <p:spPr/>
        <p:txBody>
          <a:bodyPr/>
          <a:lstStyle/>
          <a:p>
            <a:pPr algn="ctr"/>
            <a:r>
              <a:rPr lang="en-SG" b="1" dirty="0">
                <a:latin typeface="Montserrat"/>
              </a:rPr>
              <a:t>2017 SPS Annual Statistics</a:t>
            </a:r>
          </a:p>
        </p:txBody>
      </p:sp>
      <p:sp>
        <p:nvSpPr>
          <p:cNvPr id="3" name="Content Placeholder 2">
            <a:extLst>
              <a:ext uri="{FF2B5EF4-FFF2-40B4-BE49-F238E27FC236}">
                <a16:creationId xmlns:a16="http://schemas.microsoft.com/office/drawing/2014/main" id="{84FF30D7-69C7-43CB-8D11-3DD67F5C2715}"/>
              </a:ext>
            </a:extLst>
          </p:cNvPr>
          <p:cNvSpPr>
            <a:spLocks noGrp="1"/>
          </p:cNvSpPr>
          <p:nvPr>
            <p:ph idx="1"/>
          </p:nvPr>
        </p:nvSpPr>
        <p:spPr>
          <a:xfrm>
            <a:off x="2152650" y="4744619"/>
            <a:ext cx="7886700" cy="1133668"/>
          </a:xfrm>
        </p:spPr>
        <p:txBody>
          <a:bodyPr>
            <a:normAutofit/>
          </a:bodyPr>
          <a:lstStyle/>
          <a:p>
            <a:pPr marL="0" indent="0" algn="ctr">
              <a:lnSpc>
                <a:spcPct val="150000"/>
              </a:lnSpc>
              <a:buNone/>
            </a:pPr>
            <a:r>
              <a:rPr lang="en-SG" sz="4000" b="1" dirty="0">
                <a:latin typeface="Montserrat"/>
              </a:rPr>
              <a:t>Total Prison Population</a:t>
            </a:r>
            <a:endParaRPr lang="en-SG" sz="4000" dirty="0">
              <a:latin typeface="Montserrat"/>
            </a:endParaRPr>
          </a:p>
        </p:txBody>
      </p:sp>
      <p:sp>
        <p:nvSpPr>
          <p:cNvPr id="4" name="Oval 3">
            <a:extLst>
              <a:ext uri="{FF2B5EF4-FFF2-40B4-BE49-F238E27FC236}">
                <a16:creationId xmlns:a16="http://schemas.microsoft.com/office/drawing/2014/main" id="{065D1BD9-3BC7-4289-90E6-FBA4400D4D3B}"/>
              </a:ext>
            </a:extLst>
          </p:cNvPr>
          <p:cNvSpPr/>
          <p:nvPr/>
        </p:nvSpPr>
        <p:spPr>
          <a:xfrm>
            <a:off x="2950863" y="1983566"/>
            <a:ext cx="1878640" cy="1836945"/>
          </a:xfrm>
          <a:prstGeom prst="ellipse">
            <a:avLst/>
          </a:prstGeom>
          <a:solidFill>
            <a:srgbClr val="D11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12,394</a:t>
            </a:r>
          </a:p>
        </p:txBody>
      </p:sp>
      <p:sp>
        <p:nvSpPr>
          <p:cNvPr id="5" name="Rectangle 4">
            <a:extLst>
              <a:ext uri="{FF2B5EF4-FFF2-40B4-BE49-F238E27FC236}">
                <a16:creationId xmlns:a16="http://schemas.microsoft.com/office/drawing/2014/main" id="{560EAC1F-3CED-4A3D-8BF4-91DC88D68A85}"/>
              </a:ext>
            </a:extLst>
          </p:cNvPr>
          <p:cNvSpPr/>
          <p:nvPr/>
        </p:nvSpPr>
        <p:spPr>
          <a:xfrm>
            <a:off x="2829892" y="3866969"/>
            <a:ext cx="2116479" cy="461665"/>
          </a:xfrm>
          <a:prstGeom prst="rect">
            <a:avLst/>
          </a:prstGeom>
        </p:spPr>
        <p:txBody>
          <a:bodyPr wrap="square">
            <a:spAutoFit/>
          </a:bodyPr>
          <a:lstStyle/>
          <a:p>
            <a:pPr algn="ctr"/>
            <a:r>
              <a:rPr lang="en-SG" sz="2400" dirty="0">
                <a:latin typeface="Montserrat"/>
              </a:rPr>
              <a:t>2015</a:t>
            </a:r>
            <a:endParaRPr lang="en-US" sz="2400" dirty="0"/>
          </a:p>
        </p:txBody>
      </p:sp>
      <p:sp>
        <p:nvSpPr>
          <p:cNvPr id="6" name="Oval 5">
            <a:extLst>
              <a:ext uri="{FF2B5EF4-FFF2-40B4-BE49-F238E27FC236}">
                <a16:creationId xmlns:a16="http://schemas.microsoft.com/office/drawing/2014/main" id="{2F182B1E-BF90-4A6C-9652-9A47A49B6681}"/>
              </a:ext>
            </a:extLst>
          </p:cNvPr>
          <p:cNvSpPr/>
          <p:nvPr/>
        </p:nvSpPr>
        <p:spPr>
          <a:xfrm>
            <a:off x="5241895" y="1983566"/>
            <a:ext cx="1826312" cy="1836945"/>
          </a:xfrm>
          <a:prstGeom prst="ellipse">
            <a:avLst/>
          </a:prstGeom>
          <a:solidFill>
            <a:srgbClr val="D11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12,219</a:t>
            </a:r>
          </a:p>
        </p:txBody>
      </p:sp>
      <p:sp>
        <p:nvSpPr>
          <p:cNvPr id="7" name="Rectangle 6">
            <a:extLst>
              <a:ext uri="{FF2B5EF4-FFF2-40B4-BE49-F238E27FC236}">
                <a16:creationId xmlns:a16="http://schemas.microsoft.com/office/drawing/2014/main" id="{8E54D2F5-D6BC-4D74-9BDA-8BE49533B65D}"/>
              </a:ext>
            </a:extLst>
          </p:cNvPr>
          <p:cNvSpPr/>
          <p:nvPr/>
        </p:nvSpPr>
        <p:spPr>
          <a:xfrm>
            <a:off x="5131434" y="3866969"/>
            <a:ext cx="2116479" cy="461665"/>
          </a:xfrm>
          <a:prstGeom prst="rect">
            <a:avLst/>
          </a:prstGeom>
        </p:spPr>
        <p:txBody>
          <a:bodyPr wrap="square">
            <a:spAutoFit/>
          </a:bodyPr>
          <a:lstStyle/>
          <a:p>
            <a:pPr algn="ctr"/>
            <a:r>
              <a:rPr lang="en-SG" sz="2400" dirty="0">
                <a:latin typeface="Montserrat"/>
              </a:rPr>
              <a:t>2016</a:t>
            </a:r>
            <a:endParaRPr lang="en-US" sz="2400" dirty="0"/>
          </a:p>
        </p:txBody>
      </p:sp>
      <p:sp>
        <p:nvSpPr>
          <p:cNvPr id="8" name="Oval 7">
            <a:extLst>
              <a:ext uri="{FF2B5EF4-FFF2-40B4-BE49-F238E27FC236}">
                <a16:creationId xmlns:a16="http://schemas.microsoft.com/office/drawing/2014/main" id="{F58C0D19-52F0-423B-AD5C-8DD63E393064}"/>
              </a:ext>
            </a:extLst>
          </p:cNvPr>
          <p:cNvSpPr/>
          <p:nvPr/>
        </p:nvSpPr>
        <p:spPr>
          <a:xfrm>
            <a:off x="7532927" y="1983566"/>
            <a:ext cx="1826312" cy="1789649"/>
          </a:xfrm>
          <a:prstGeom prst="ellipse">
            <a:avLst/>
          </a:prstGeom>
          <a:solidFill>
            <a:srgbClr val="D11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11,691</a:t>
            </a:r>
          </a:p>
        </p:txBody>
      </p:sp>
      <p:sp>
        <p:nvSpPr>
          <p:cNvPr id="9" name="Rectangle 8">
            <a:extLst>
              <a:ext uri="{FF2B5EF4-FFF2-40B4-BE49-F238E27FC236}">
                <a16:creationId xmlns:a16="http://schemas.microsoft.com/office/drawing/2014/main" id="{1578B8CA-61C8-431E-A5A3-D92F34329F82}"/>
              </a:ext>
            </a:extLst>
          </p:cNvPr>
          <p:cNvSpPr/>
          <p:nvPr/>
        </p:nvSpPr>
        <p:spPr>
          <a:xfrm>
            <a:off x="7427721" y="3866969"/>
            <a:ext cx="2116479" cy="461665"/>
          </a:xfrm>
          <a:prstGeom prst="rect">
            <a:avLst/>
          </a:prstGeom>
        </p:spPr>
        <p:txBody>
          <a:bodyPr wrap="square">
            <a:spAutoFit/>
          </a:bodyPr>
          <a:lstStyle/>
          <a:p>
            <a:pPr algn="ctr"/>
            <a:r>
              <a:rPr lang="en-SG" sz="2400" dirty="0">
                <a:latin typeface="Montserrat"/>
              </a:rPr>
              <a:t>2017</a:t>
            </a:r>
            <a:endParaRPr lang="en-US" sz="2400" dirty="0"/>
          </a:p>
        </p:txBody>
      </p:sp>
    </p:spTree>
    <p:extLst>
      <p:ext uri="{BB962C8B-B14F-4D97-AF65-F5344CB8AC3E}">
        <p14:creationId xmlns:p14="http://schemas.microsoft.com/office/powerpoint/2010/main" val="275451200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2BA2-2148-463F-BD1D-AEF355697EF0}"/>
              </a:ext>
            </a:extLst>
          </p:cNvPr>
          <p:cNvSpPr>
            <a:spLocks noGrp="1"/>
          </p:cNvSpPr>
          <p:nvPr>
            <p:ph type="title"/>
          </p:nvPr>
        </p:nvSpPr>
        <p:spPr/>
        <p:txBody>
          <a:bodyPr/>
          <a:lstStyle/>
          <a:p>
            <a:pPr algn="ctr"/>
            <a:r>
              <a:rPr lang="en-SG" b="1" dirty="0">
                <a:latin typeface="Montserrat"/>
              </a:rPr>
              <a:t>2017 SPS Annual Statistics</a:t>
            </a:r>
          </a:p>
        </p:txBody>
      </p:sp>
      <p:sp>
        <p:nvSpPr>
          <p:cNvPr id="3" name="Content Placeholder 2">
            <a:extLst>
              <a:ext uri="{FF2B5EF4-FFF2-40B4-BE49-F238E27FC236}">
                <a16:creationId xmlns:a16="http://schemas.microsoft.com/office/drawing/2014/main" id="{84FF30D7-69C7-43CB-8D11-3DD67F5C2715}"/>
              </a:ext>
            </a:extLst>
          </p:cNvPr>
          <p:cNvSpPr>
            <a:spLocks noGrp="1"/>
          </p:cNvSpPr>
          <p:nvPr>
            <p:ph idx="1"/>
          </p:nvPr>
        </p:nvSpPr>
        <p:spPr>
          <a:xfrm>
            <a:off x="2152650" y="4744619"/>
            <a:ext cx="7886700" cy="1133668"/>
          </a:xfrm>
        </p:spPr>
        <p:txBody>
          <a:bodyPr>
            <a:normAutofit fontScale="77500" lnSpcReduction="20000"/>
          </a:bodyPr>
          <a:lstStyle/>
          <a:p>
            <a:pPr marL="0" indent="0" algn="ctr">
              <a:lnSpc>
                <a:spcPct val="150000"/>
              </a:lnSpc>
              <a:buNone/>
            </a:pPr>
            <a:r>
              <a:rPr lang="en-SG" b="1" dirty="0">
                <a:latin typeface="Montserrat"/>
              </a:rPr>
              <a:t>Drug-related offences</a:t>
            </a:r>
            <a:br>
              <a:rPr lang="en-SG" dirty="0">
                <a:latin typeface="Montserrat"/>
              </a:rPr>
            </a:br>
            <a:r>
              <a:rPr lang="en-SG" dirty="0">
                <a:latin typeface="Montserrat"/>
              </a:rPr>
              <a:t>8,241 (70.49%)</a:t>
            </a:r>
          </a:p>
          <a:p>
            <a:pPr algn="ctr">
              <a:lnSpc>
                <a:spcPct val="150000"/>
              </a:lnSpc>
            </a:pPr>
            <a:endParaRPr lang="en-SG" dirty="0">
              <a:latin typeface="Montserrat"/>
            </a:endParaRPr>
          </a:p>
        </p:txBody>
      </p:sp>
      <p:sp>
        <p:nvSpPr>
          <p:cNvPr id="4" name="Oval 3">
            <a:extLst>
              <a:ext uri="{FF2B5EF4-FFF2-40B4-BE49-F238E27FC236}">
                <a16:creationId xmlns:a16="http://schemas.microsoft.com/office/drawing/2014/main" id="{065D1BD9-3BC7-4289-90E6-FBA4400D4D3B}"/>
              </a:ext>
            </a:extLst>
          </p:cNvPr>
          <p:cNvSpPr/>
          <p:nvPr/>
        </p:nvSpPr>
        <p:spPr>
          <a:xfrm>
            <a:off x="2950863" y="1983566"/>
            <a:ext cx="1878640" cy="1836945"/>
          </a:xfrm>
          <a:prstGeom prst="ellipse">
            <a:avLst/>
          </a:prstGeom>
          <a:solidFill>
            <a:srgbClr val="D11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11,691</a:t>
            </a:r>
          </a:p>
        </p:txBody>
      </p:sp>
      <p:sp>
        <p:nvSpPr>
          <p:cNvPr id="5" name="Rectangle 4">
            <a:extLst>
              <a:ext uri="{FF2B5EF4-FFF2-40B4-BE49-F238E27FC236}">
                <a16:creationId xmlns:a16="http://schemas.microsoft.com/office/drawing/2014/main" id="{560EAC1F-3CED-4A3D-8BF4-91DC88D68A85}"/>
              </a:ext>
            </a:extLst>
          </p:cNvPr>
          <p:cNvSpPr/>
          <p:nvPr/>
        </p:nvSpPr>
        <p:spPr>
          <a:xfrm>
            <a:off x="2766832" y="3866969"/>
            <a:ext cx="2116479" cy="584775"/>
          </a:xfrm>
          <a:prstGeom prst="rect">
            <a:avLst/>
          </a:prstGeom>
        </p:spPr>
        <p:txBody>
          <a:bodyPr wrap="square">
            <a:spAutoFit/>
          </a:bodyPr>
          <a:lstStyle/>
          <a:p>
            <a:pPr algn="ctr"/>
            <a:r>
              <a:rPr lang="en-SG" sz="1600" dirty="0">
                <a:latin typeface="Montserrat"/>
              </a:rPr>
              <a:t>Total prison population</a:t>
            </a:r>
            <a:endParaRPr lang="en-US" sz="1600" dirty="0"/>
          </a:p>
        </p:txBody>
      </p:sp>
      <p:sp>
        <p:nvSpPr>
          <p:cNvPr id="6" name="Oval 5">
            <a:extLst>
              <a:ext uri="{FF2B5EF4-FFF2-40B4-BE49-F238E27FC236}">
                <a16:creationId xmlns:a16="http://schemas.microsoft.com/office/drawing/2014/main" id="{2F182B1E-BF90-4A6C-9652-9A47A49B6681}"/>
              </a:ext>
            </a:extLst>
          </p:cNvPr>
          <p:cNvSpPr/>
          <p:nvPr/>
        </p:nvSpPr>
        <p:spPr>
          <a:xfrm>
            <a:off x="5241895" y="1983566"/>
            <a:ext cx="1826312" cy="1836945"/>
          </a:xfrm>
          <a:prstGeom prst="ellipse">
            <a:avLst/>
          </a:prstGeom>
          <a:solidFill>
            <a:srgbClr val="D11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10,786</a:t>
            </a:r>
          </a:p>
        </p:txBody>
      </p:sp>
      <p:sp>
        <p:nvSpPr>
          <p:cNvPr id="7" name="Rectangle 6">
            <a:extLst>
              <a:ext uri="{FF2B5EF4-FFF2-40B4-BE49-F238E27FC236}">
                <a16:creationId xmlns:a16="http://schemas.microsoft.com/office/drawing/2014/main" id="{8E54D2F5-D6BC-4D74-9BDA-8BE49533B65D}"/>
              </a:ext>
            </a:extLst>
          </p:cNvPr>
          <p:cNvSpPr/>
          <p:nvPr/>
        </p:nvSpPr>
        <p:spPr>
          <a:xfrm>
            <a:off x="5057864" y="3866968"/>
            <a:ext cx="2116479" cy="338554"/>
          </a:xfrm>
          <a:prstGeom prst="rect">
            <a:avLst/>
          </a:prstGeom>
        </p:spPr>
        <p:txBody>
          <a:bodyPr wrap="square">
            <a:spAutoFit/>
          </a:bodyPr>
          <a:lstStyle/>
          <a:p>
            <a:pPr algn="ctr"/>
            <a:r>
              <a:rPr lang="en-SG" sz="1600" dirty="0">
                <a:latin typeface="Montserrat"/>
              </a:rPr>
              <a:t>Total releases</a:t>
            </a:r>
            <a:endParaRPr lang="en-US" sz="1600" dirty="0"/>
          </a:p>
        </p:txBody>
      </p:sp>
      <p:sp>
        <p:nvSpPr>
          <p:cNvPr id="8" name="Oval 7">
            <a:extLst>
              <a:ext uri="{FF2B5EF4-FFF2-40B4-BE49-F238E27FC236}">
                <a16:creationId xmlns:a16="http://schemas.microsoft.com/office/drawing/2014/main" id="{F58C0D19-52F0-423B-AD5C-8DD63E393064}"/>
              </a:ext>
            </a:extLst>
          </p:cNvPr>
          <p:cNvSpPr/>
          <p:nvPr/>
        </p:nvSpPr>
        <p:spPr>
          <a:xfrm>
            <a:off x="7532927" y="1983566"/>
            <a:ext cx="1826312" cy="1789649"/>
          </a:xfrm>
          <a:prstGeom prst="ellipse">
            <a:avLst/>
          </a:prstGeom>
          <a:solidFill>
            <a:srgbClr val="D11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10,126</a:t>
            </a:r>
          </a:p>
        </p:txBody>
      </p:sp>
      <p:sp>
        <p:nvSpPr>
          <p:cNvPr id="9" name="Rectangle 8">
            <a:extLst>
              <a:ext uri="{FF2B5EF4-FFF2-40B4-BE49-F238E27FC236}">
                <a16:creationId xmlns:a16="http://schemas.microsoft.com/office/drawing/2014/main" id="{1578B8CA-61C8-431E-A5A3-D92F34329F82}"/>
              </a:ext>
            </a:extLst>
          </p:cNvPr>
          <p:cNvSpPr/>
          <p:nvPr/>
        </p:nvSpPr>
        <p:spPr>
          <a:xfrm>
            <a:off x="7348896" y="3866968"/>
            <a:ext cx="2116479" cy="338554"/>
          </a:xfrm>
          <a:prstGeom prst="rect">
            <a:avLst/>
          </a:prstGeom>
        </p:spPr>
        <p:txBody>
          <a:bodyPr wrap="square">
            <a:spAutoFit/>
          </a:bodyPr>
          <a:lstStyle/>
          <a:p>
            <a:pPr algn="ctr"/>
            <a:r>
              <a:rPr lang="en-SG" sz="1600" dirty="0">
                <a:latin typeface="Montserrat"/>
              </a:rPr>
              <a:t>Total admissions</a:t>
            </a:r>
            <a:endParaRPr lang="en-US" sz="1600" dirty="0"/>
          </a:p>
        </p:txBody>
      </p:sp>
      <p:cxnSp>
        <p:nvCxnSpPr>
          <p:cNvPr id="16" name="Straight Connector 15">
            <a:extLst>
              <a:ext uri="{FF2B5EF4-FFF2-40B4-BE49-F238E27FC236}">
                <a16:creationId xmlns:a16="http://schemas.microsoft.com/office/drawing/2014/main" id="{710C16F6-8E68-49C6-9D6C-F1B5660C06AA}"/>
              </a:ext>
            </a:extLst>
          </p:cNvPr>
          <p:cNvCxnSpPr/>
          <p:nvPr/>
        </p:nvCxnSpPr>
        <p:spPr>
          <a:xfrm>
            <a:off x="4327491" y="3305909"/>
            <a:ext cx="914405" cy="1438711"/>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8927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962400" y="2895600"/>
            <a:ext cx="42672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1494947" y="2895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dirty="0">
                <a:solidFill>
                  <a:schemeClr val="tx1">
                    <a:lumMod val="65000"/>
                    <a:lumOff val="35000"/>
                  </a:schemeClr>
                </a:solidFill>
                <a:latin typeface="Franklin Gothic Book"/>
                <a:cs typeface="Franklin Gothic Book"/>
              </a:rPr>
              <a:t>A TESTIMONY</a:t>
            </a:r>
          </a:p>
        </p:txBody>
      </p:sp>
      <p:cxnSp>
        <p:nvCxnSpPr>
          <p:cNvPr id="9" name="Straight Connector 8"/>
          <p:cNvCxnSpPr/>
          <p:nvPr/>
        </p:nvCxnSpPr>
        <p:spPr>
          <a:xfrm>
            <a:off x="3886200" y="3962400"/>
            <a:ext cx="43434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96030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94947" y="304800"/>
            <a:ext cx="9144000" cy="190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9600" b="1" dirty="0">
                <a:solidFill>
                  <a:schemeClr val="tx1">
                    <a:lumMod val="65000"/>
                    <a:lumOff val="35000"/>
                  </a:schemeClr>
                </a:solidFill>
                <a:latin typeface="Franklin Gothic Book"/>
                <a:cs typeface="Franklin Gothic Book"/>
              </a:rPr>
              <a:t>Welcome him</a:t>
            </a:r>
          </a:p>
        </p:txBody>
      </p:sp>
      <p:sp>
        <p:nvSpPr>
          <p:cNvPr id="9" name="Shape 210"/>
          <p:cNvSpPr/>
          <p:nvPr/>
        </p:nvSpPr>
        <p:spPr>
          <a:xfrm>
            <a:off x="2286001" y="2785408"/>
            <a:ext cx="8305799" cy="230832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800" b="1">
                <a:solidFill>
                  <a:srgbClr val="AA022D"/>
                </a:solidFill>
                <a:latin typeface="Franklin Gothic Book"/>
                <a:ea typeface="Franklin Gothic Book"/>
                <a:cs typeface="Franklin Gothic Book"/>
                <a:sym typeface="Franklin Gothic Book"/>
              </a:defRPr>
            </a:lvl1pPr>
          </a:lstStyle>
          <a:p>
            <a:pPr marL="1143000" indent="-1143000" algn="l">
              <a:buFont typeface="+mj-lt"/>
              <a:buAutoNum type="arabicPeriod"/>
            </a:pPr>
            <a:r>
              <a:rPr lang="en-US" sz="7200" dirty="0"/>
              <a:t>Once Useless, </a:t>
            </a:r>
          </a:p>
          <a:p>
            <a:pPr algn="l"/>
            <a:r>
              <a:rPr lang="en-US" sz="7200" dirty="0"/>
              <a:t>		Now Useful</a:t>
            </a:r>
            <a:endParaRPr sz="7200" dirty="0"/>
          </a:p>
        </p:txBody>
      </p:sp>
    </p:spTree>
    <p:extLst>
      <p:ext uri="{BB962C8B-B14F-4D97-AF65-F5344CB8AC3E}">
        <p14:creationId xmlns:p14="http://schemas.microsoft.com/office/powerpoint/2010/main" val="239272055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94947" y="304800"/>
            <a:ext cx="9144000" cy="190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9600" b="1" dirty="0">
                <a:solidFill>
                  <a:schemeClr val="tx1">
                    <a:lumMod val="65000"/>
                    <a:lumOff val="35000"/>
                  </a:schemeClr>
                </a:solidFill>
                <a:latin typeface="Franklin Gothic Book"/>
                <a:cs typeface="Franklin Gothic Book"/>
              </a:rPr>
              <a:t>Welcome him</a:t>
            </a:r>
          </a:p>
        </p:txBody>
      </p:sp>
      <p:sp>
        <p:nvSpPr>
          <p:cNvPr id="9" name="Shape 210"/>
          <p:cNvSpPr/>
          <p:nvPr/>
        </p:nvSpPr>
        <p:spPr>
          <a:xfrm>
            <a:off x="1981201" y="2785408"/>
            <a:ext cx="8305799" cy="230832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800" b="1">
                <a:solidFill>
                  <a:srgbClr val="AA022D"/>
                </a:solidFill>
                <a:latin typeface="Franklin Gothic Book"/>
                <a:ea typeface="Franklin Gothic Book"/>
                <a:cs typeface="Franklin Gothic Book"/>
                <a:sym typeface="Franklin Gothic Book"/>
              </a:defRPr>
            </a:lvl1pPr>
          </a:lstStyle>
          <a:p>
            <a:pPr marL="1143000" indent="-1143000" algn="l">
              <a:buFont typeface="+mj-lt"/>
              <a:buAutoNum type="arabicPeriod" startAt="2"/>
            </a:pPr>
            <a:r>
              <a:rPr lang="en-US" sz="7200" dirty="0"/>
              <a:t>Once Written-off, </a:t>
            </a:r>
          </a:p>
          <a:p>
            <a:pPr algn="l"/>
            <a:r>
              <a:rPr lang="en-US" sz="7200" dirty="0"/>
              <a:t>		Now Embraced</a:t>
            </a:r>
            <a:endParaRPr sz="7200" dirty="0"/>
          </a:p>
        </p:txBody>
      </p:sp>
    </p:spTree>
    <p:extLst>
      <p:ext uri="{BB962C8B-B14F-4D97-AF65-F5344CB8AC3E}">
        <p14:creationId xmlns:p14="http://schemas.microsoft.com/office/powerpoint/2010/main" val="141289824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5105400"/>
            <a:ext cx="7696200" cy="707886"/>
          </a:xfrm>
          <a:prstGeom prst="rect">
            <a:avLst/>
          </a:prstGeom>
          <a:noFill/>
        </p:spPr>
        <p:txBody>
          <a:bodyPr wrap="square" rtlCol="0">
            <a:spAutoFit/>
          </a:bodyPr>
          <a:lstStyle/>
          <a:p>
            <a:pPr algn="ctr"/>
            <a:r>
              <a:rPr lang="en-US" sz="4000" b="1" dirty="0">
                <a:latin typeface="Franklin Gothic Book"/>
                <a:cs typeface="Franklin Gothic Book"/>
              </a:rPr>
              <a:t>– Philemon 1:17</a:t>
            </a:r>
          </a:p>
        </p:txBody>
      </p:sp>
      <p:sp>
        <p:nvSpPr>
          <p:cNvPr id="9" name="TextBox 8"/>
          <p:cNvSpPr txBox="1"/>
          <p:nvPr/>
        </p:nvSpPr>
        <p:spPr>
          <a:xfrm>
            <a:off x="2438401" y="838200"/>
            <a:ext cx="7457209" cy="3785652"/>
          </a:xfrm>
          <a:prstGeom prst="rect">
            <a:avLst/>
          </a:prstGeom>
          <a:noFill/>
        </p:spPr>
        <p:txBody>
          <a:bodyPr wrap="square" rtlCol="0">
            <a:spAutoFit/>
          </a:bodyPr>
          <a:lstStyle/>
          <a:p>
            <a:r>
              <a:rPr lang="en-GB" sz="6000" b="1" i="1" dirty="0">
                <a:solidFill>
                  <a:srgbClr val="C00000"/>
                </a:solidFill>
              </a:rPr>
              <a:t>So if you consider me a partner, welcome him as you would welcome me.</a:t>
            </a:r>
          </a:p>
        </p:txBody>
      </p:sp>
    </p:spTree>
    <p:extLst>
      <p:ext uri="{BB962C8B-B14F-4D97-AF65-F5344CB8AC3E}">
        <p14:creationId xmlns:p14="http://schemas.microsoft.com/office/powerpoint/2010/main" val="14727398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86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person&#10;&#10;Description generated with high confidence">
            <a:extLst>
              <a:ext uri="{FF2B5EF4-FFF2-40B4-BE49-F238E27FC236}">
                <a16:creationId xmlns:a16="http://schemas.microsoft.com/office/drawing/2014/main" id="{E5699D01-B3ED-4A28-A044-5B3312CC1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466" y="643467"/>
            <a:ext cx="5571066" cy="5571066"/>
          </a:xfrm>
          <a:prstGeom prst="rect">
            <a:avLst/>
          </a:prstGeom>
        </p:spPr>
      </p:pic>
    </p:spTree>
    <p:extLst>
      <p:ext uri="{BB962C8B-B14F-4D97-AF65-F5344CB8AC3E}">
        <p14:creationId xmlns:p14="http://schemas.microsoft.com/office/powerpoint/2010/main" val="412752315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
            <a:ext cx="9144000" cy="6858000"/>
          </a:xfrm>
          <a:prstGeom prst="rect">
            <a:avLst/>
          </a:prstGeom>
          <a:solidFill>
            <a:srgbClr val="BC7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1524000" y="0"/>
            <a:ext cx="9144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79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 name="Picture 2">
            <a:extLst>
              <a:ext uri="{FF2B5EF4-FFF2-40B4-BE49-F238E27FC236}">
                <a16:creationId xmlns:a16="http://schemas.microsoft.com/office/drawing/2014/main" id="{DAC62A2D-D854-4632-9F11-DF49281A8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2859" y="1625131"/>
            <a:ext cx="5421465" cy="3607738"/>
          </a:xfrm>
          <a:prstGeom prst="rect">
            <a:avLst/>
          </a:prstGeom>
        </p:spPr>
      </p:pic>
    </p:spTree>
    <p:extLst>
      <p:ext uri="{BB962C8B-B14F-4D97-AF65-F5344CB8AC3E}">
        <p14:creationId xmlns:p14="http://schemas.microsoft.com/office/powerpoint/2010/main" val="87145573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ed.eps"/>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676400" y="-549564"/>
            <a:ext cx="8382000" cy="10922000"/>
          </a:xfrm>
          <a:prstGeom prst="rect">
            <a:avLst/>
          </a:prstGeom>
        </p:spPr>
      </p:pic>
      <p:pic>
        <p:nvPicPr>
          <p:cNvPr id="9" name="Picture 8" descr="PFS Logo.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8578" y="4111336"/>
            <a:ext cx="5399823" cy="1600200"/>
          </a:xfrm>
          <a:prstGeom prst="rect">
            <a:avLst/>
          </a:prstGeom>
        </p:spPr>
      </p:pic>
    </p:spTree>
    <p:extLst>
      <p:ext uri="{BB962C8B-B14F-4D97-AF65-F5344CB8AC3E}">
        <p14:creationId xmlns:p14="http://schemas.microsoft.com/office/powerpoint/2010/main" val="136929232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B7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Freeform: Shape 2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56F94F66-39F2-4488-87C4-AD17F0050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181" y="1405048"/>
            <a:ext cx="5462546" cy="4091636"/>
          </a:xfrm>
          <a:prstGeom prst="rect">
            <a:avLst/>
          </a:prstGeom>
        </p:spPr>
      </p:pic>
    </p:spTree>
    <p:extLst>
      <p:ext uri="{BB962C8B-B14F-4D97-AF65-F5344CB8AC3E}">
        <p14:creationId xmlns:p14="http://schemas.microsoft.com/office/powerpoint/2010/main" val="42850742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24001" y="1"/>
            <a:ext cx="4042401"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84019468-78B2-4490-9FAA-02B95F7D60D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561" r="10172" b="3"/>
          <a:stretch/>
        </p:blipFill>
        <p:spPr>
          <a:xfrm>
            <a:off x="1524021" y="11"/>
            <a:ext cx="392586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6984AB5E-4D73-4CEF-BB6E-1A3BF651444E}"/>
              </a:ext>
            </a:extLst>
          </p:cNvPr>
          <p:cNvSpPr>
            <a:spLocks noGrp="1"/>
          </p:cNvSpPr>
          <p:nvPr>
            <p:ph type="title"/>
          </p:nvPr>
        </p:nvSpPr>
        <p:spPr>
          <a:xfrm>
            <a:off x="6078334" y="3640255"/>
            <a:ext cx="3989575" cy="2076333"/>
          </a:xfrm>
        </p:spPr>
        <p:txBody>
          <a:bodyPr vert="horz" lIns="91440" tIns="45720" rIns="91440" bIns="45720" rtlCol="0" anchor="t">
            <a:normAutofit/>
          </a:bodyPr>
          <a:lstStyle/>
          <a:p>
            <a:pPr algn="l">
              <a:lnSpc>
                <a:spcPct val="90000"/>
              </a:lnSpc>
            </a:pPr>
            <a:r>
              <a:rPr lang="en-US" sz="8000" b="1" dirty="0"/>
              <a:t>Embrace</a:t>
            </a:r>
          </a:p>
        </p:txBody>
      </p:sp>
    </p:spTree>
    <p:extLst>
      <p:ext uri="{BB962C8B-B14F-4D97-AF65-F5344CB8AC3E}">
        <p14:creationId xmlns:p14="http://schemas.microsoft.com/office/powerpoint/2010/main" val="208853287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57600" y="381000"/>
            <a:ext cx="49530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57600" y="1523999"/>
            <a:ext cx="49530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1494947" y="4572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tx1">
                    <a:lumMod val="65000"/>
                    <a:lumOff val="35000"/>
                  </a:schemeClr>
                </a:solidFill>
                <a:latin typeface="Franklin Gothic Book"/>
                <a:cs typeface="Franklin Gothic Book"/>
              </a:rPr>
              <a:t>THROUGH CARE</a:t>
            </a:r>
          </a:p>
        </p:txBody>
      </p:sp>
      <p:pic>
        <p:nvPicPr>
          <p:cNvPr id="23" name="Picture 22" descr="numb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616200"/>
            <a:ext cx="7620000" cy="2108200"/>
          </a:xfrm>
          <a:prstGeom prst="rect">
            <a:avLst/>
          </a:prstGeom>
        </p:spPr>
      </p:pic>
      <p:sp>
        <p:nvSpPr>
          <p:cNvPr id="24" name="Oval 23"/>
          <p:cNvSpPr/>
          <p:nvPr/>
        </p:nvSpPr>
        <p:spPr>
          <a:xfrm>
            <a:off x="1981200" y="2819400"/>
            <a:ext cx="1817132" cy="1817132"/>
          </a:xfrm>
          <a:prstGeom prst="ellipse">
            <a:avLst/>
          </a:prstGeom>
          <a:noFill/>
          <a:ln w="6350" cmpd="sng">
            <a:solidFill>
              <a:srgbClr val="AA022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Franklin Gothic Book"/>
                <a:cs typeface="Franklin Gothic Book"/>
              </a:rPr>
              <a:t>Pre-Sentencing</a:t>
            </a:r>
          </a:p>
        </p:txBody>
      </p:sp>
      <p:sp>
        <p:nvSpPr>
          <p:cNvPr id="25" name="Oval 24"/>
          <p:cNvSpPr/>
          <p:nvPr/>
        </p:nvSpPr>
        <p:spPr>
          <a:xfrm>
            <a:off x="4126468" y="2819400"/>
            <a:ext cx="1817132" cy="1817132"/>
          </a:xfrm>
          <a:prstGeom prst="ellipse">
            <a:avLst/>
          </a:prstGeom>
          <a:noFill/>
          <a:ln w="6350" cmpd="sng">
            <a:solidFill>
              <a:srgbClr val="AA022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Franklin Gothic Book"/>
                <a:cs typeface="Franklin Gothic Book"/>
              </a:rPr>
              <a:t>In-Care</a:t>
            </a:r>
          </a:p>
        </p:txBody>
      </p:sp>
      <p:sp>
        <p:nvSpPr>
          <p:cNvPr id="27" name="Oval 26"/>
          <p:cNvSpPr/>
          <p:nvPr/>
        </p:nvSpPr>
        <p:spPr>
          <a:xfrm>
            <a:off x="6248400" y="2819400"/>
            <a:ext cx="1817132" cy="1817132"/>
          </a:xfrm>
          <a:prstGeom prst="ellipse">
            <a:avLst/>
          </a:prstGeom>
          <a:noFill/>
          <a:ln w="6350" cmpd="sng">
            <a:solidFill>
              <a:srgbClr val="AA022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Franklin Gothic Book"/>
                <a:cs typeface="Franklin Gothic Book"/>
              </a:rPr>
              <a:t>Prison Gate</a:t>
            </a:r>
          </a:p>
        </p:txBody>
      </p:sp>
      <p:sp>
        <p:nvSpPr>
          <p:cNvPr id="28" name="Oval 27"/>
          <p:cNvSpPr/>
          <p:nvPr/>
        </p:nvSpPr>
        <p:spPr>
          <a:xfrm>
            <a:off x="8305800" y="2819400"/>
            <a:ext cx="1817132" cy="1817132"/>
          </a:xfrm>
          <a:prstGeom prst="ellipse">
            <a:avLst/>
          </a:prstGeom>
          <a:noFill/>
          <a:ln w="6350" cmpd="sng">
            <a:solidFill>
              <a:srgbClr val="AA022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Franklin Gothic Book"/>
                <a:cs typeface="Franklin Gothic Book"/>
              </a:rPr>
              <a:t>After-Care</a:t>
            </a:r>
          </a:p>
        </p:txBody>
      </p:sp>
      <p:sp>
        <p:nvSpPr>
          <p:cNvPr id="11" name="Title 1"/>
          <p:cNvSpPr txBox="1">
            <a:spLocks/>
          </p:cNvSpPr>
          <p:nvPr/>
        </p:nvSpPr>
        <p:spPr>
          <a:xfrm>
            <a:off x="1676400" y="4689764"/>
            <a:ext cx="9144000" cy="16525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i="1" dirty="0">
                <a:solidFill>
                  <a:srgbClr val="AA022D"/>
                </a:solidFill>
                <a:latin typeface="Franklin Gothic Book"/>
                <a:cs typeface="Franklin Gothic Book"/>
              </a:rPr>
              <a:t>Journeying with the Prisoner</a:t>
            </a:r>
          </a:p>
        </p:txBody>
      </p:sp>
    </p:spTree>
    <p:extLst>
      <p:ext uri="{BB962C8B-B14F-4D97-AF65-F5344CB8AC3E}">
        <p14:creationId xmlns:p14="http://schemas.microsoft.com/office/powerpoint/2010/main" val="213145798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429000" y="381000"/>
            <a:ext cx="52578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29000" y="1524000"/>
            <a:ext cx="52578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1494947" y="4572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tx1">
                    <a:lumMod val="65000"/>
                    <a:lumOff val="35000"/>
                  </a:schemeClr>
                </a:solidFill>
                <a:latin typeface="Franklin Gothic Book"/>
                <a:cs typeface="Franklin Gothic Book"/>
              </a:rPr>
              <a:t>FAMILY CARE</a:t>
            </a:r>
          </a:p>
        </p:txBody>
      </p:sp>
      <p:sp>
        <p:nvSpPr>
          <p:cNvPr id="18" name="Title 1"/>
          <p:cNvSpPr txBox="1">
            <a:spLocks/>
          </p:cNvSpPr>
          <p:nvPr/>
        </p:nvSpPr>
        <p:spPr>
          <a:xfrm>
            <a:off x="1524000" y="4914899"/>
            <a:ext cx="9144000" cy="148588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i="1" dirty="0">
                <a:solidFill>
                  <a:srgbClr val="AA022D"/>
                </a:solidFill>
                <a:latin typeface="Franklin Gothic Book"/>
                <a:cs typeface="Franklin Gothic Book"/>
              </a:rPr>
              <a:t>Befriending Family members</a:t>
            </a:r>
          </a:p>
          <a:p>
            <a:r>
              <a:rPr lang="en-GB" sz="4000" b="1" i="1" dirty="0">
                <a:solidFill>
                  <a:srgbClr val="AA022D"/>
                </a:solidFill>
                <a:latin typeface="Franklin Gothic Book"/>
                <a:cs typeface="Franklin Gothic Book"/>
              </a:rPr>
              <a:t>&amp; Sharing God’s love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297" y="2286000"/>
            <a:ext cx="3492500" cy="23241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3118"/>
          <a:stretch/>
        </p:blipFill>
        <p:spPr>
          <a:xfrm>
            <a:off x="5946098" y="2286000"/>
            <a:ext cx="4112303" cy="2286000"/>
          </a:xfrm>
          <a:prstGeom prst="rect">
            <a:avLst/>
          </a:prstGeom>
        </p:spPr>
      </p:pic>
    </p:spTree>
    <p:extLst>
      <p:ext uri="{BB962C8B-B14F-4D97-AF65-F5344CB8AC3E}">
        <p14:creationId xmlns:p14="http://schemas.microsoft.com/office/powerpoint/2010/main" val="361691858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traight Connector 11"/>
          <p:cNvSpPr/>
          <p:nvPr/>
        </p:nvSpPr>
        <p:spPr>
          <a:xfrm>
            <a:off x="3124200" y="373798"/>
            <a:ext cx="5867400" cy="0"/>
          </a:xfrm>
          <a:prstGeom prst="line">
            <a:avLst/>
          </a:prstGeom>
          <a:ln w="6350">
            <a:solidFill>
              <a:srgbClr val="AA022D"/>
            </a:solidFill>
          </a:ln>
        </p:spPr>
        <p:txBody>
          <a:bodyPr lIns="45719" rIns="45719"/>
          <a:lstStyle/>
          <a:p>
            <a:endParaRPr/>
          </a:p>
        </p:txBody>
      </p:sp>
      <p:sp>
        <p:nvSpPr>
          <p:cNvPr id="365" name="Straight Connector 12"/>
          <p:cNvSpPr/>
          <p:nvPr/>
        </p:nvSpPr>
        <p:spPr>
          <a:xfrm flipV="1">
            <a:off x="3124200" y="1523998"/>
            <a:ext cx="5867400" cy="2"/>
          </a:xfrm>
          <a:prstGeom prst="line">
            <a:avLst/>
          </a:prstGeom>
          <a:ln w="6350">
            <a:solidFill>
              <a:srgbClr val="AA022D"/>
            </a:solidFill>
          </a:ln>
        </p:spPr>
        <p:txBody>
          <a:bodyPr lIns="45719" rIns="45719"/>
          <a:lstStyle/>
          <a:p>
            <a:endParaRPr/>
          </a:p>
        </p:txBody>
      </p:sp>
      <p:pic>
        <p:nvPicPr>
          <p:cNvPr id="367" name="Content Placeholder 5" descr="Content Placeholder 5"/>
          <p:cNvPicPr>
            <a:picLocks noChangeAspect="1"/>
          </p:cNvPicPr>
          <p:nvPr/>
        </p:nvPicPr>
        <p:blipFill>
          <a:blip r:embed="rId3" cstate="print">
            <a:extLst/>
          </a:blip>
          <a:stretch>
            <a:fillRect/>
          </a:stretch>
        </p:blipFill>
        <p:spPr>
          <a:xfrm>
            <a:off x="4038600" y="2311676"/>
            <a:ext cx="3962400" cy="3860525"/>
          </a:xfrm>
          <a:prstGeom prst="rect">
            <a:avLst/>
          </a:prstGeom>
          <a:ln w="12700">
            <a:miter lim="400000"/>
          </a:ln>
        </p:spPr>
      </p:pic>
      <p:sp>
        <p:nvSpPr>
          <p:cNvPr id="6" name="Title 1"/>
          <p:cNvSpPr txBox="1"/>
          <p:nvPr/>
        </p:nvSpPr>
        <p:spPr>
          <a:xfrm>
            <a:off x="1494948" y="533401"/>
            <a:ext cx="914400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5400" b="1">
                <a:solidFill>
                  <a:srgbClr val="595959"/>
                </a:solidFill>
                <a:latin typeface="Franklin Gothic Book"/>
                <a:ea typeface="Franklin Gothic Book"/>
                <a:cs typeface="Franklin Gothic Book"/>
                <a:sym typeface="Franklin Gothic Book"/>
              </a:defRPr>
            </a:lvl1pPr>
          </a:lstStyle>
          <a:p>
            <a:r>
              <a:rPr lang="en-GB" sz="4600" dirty="0">
                <a:latin typeface="Montserrat" charset="0"/>
                <a:ea typeface="Montserrat" charset="0"/>
                <a:cs typeface="Montserrat" charset="0"/>
              </a:rPr>
              <a:t>SPECIAL PROJECT</a:t>
            </a:r>
            <a:endParaRPr sz="4600" dirty="0">
              <a:latin typeface="Montserrat" charset="0"/>
              <a:ea typeface="Montserrat" charset="0"/>
              <a:cs typeface="Montserrat" charset="0"/>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94947" y="304800"/>
            <a:ext cx="9144000" cy="190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9600" b="1" dirty="0">
                <a:solidFill>
                  <a:schemeClr val="tx1">
                    <a:lumMod val="65000"/>
                    <a:lumOff val="35000"/>
                  </a:schemeClr>
                </a:solidFill>
                <a:latin typeface="Franklin Gothic Book"/>
                <a:cs typeface="Franklin Gothic Book"/>
              </a:rPr>
              <a:t>Welcome him</a:t>
            </a:r>
          </a:p>
        </p:txBody>
      </p:sp>
      <p:sp>
        <p:nvSpPr>
          <p:cNvPr id="9" name="Shape 210"/>
          <p:cNvSpPr/>
          <p:nvPr/>
        </p:nvSpPr>
        <p:spPr>
          <a:xfrm>
            <a:off x="1295400" y="2895600"/>
            <a:ext cx="10058400" cy="163121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800" b="1">
                <a:solidFill>
                  <a:srgbClr val="AA022D"/>
                </a:solidFill>
                <a:latin typeface="Franklin Gothic Book"/>
                <a:ea typeface="Franklin Gothic Book"/>
                <a:cs typeface="Franklin Gothic Book"/>
                <a:sym typeface="Franklin Gothic Book"/>
              </a:defRPr>
            </a:lvl1pPr>
          </a:lstStyle>
          <a:p>
            <a:pPr marL="1143000" indent="-1143000" algn="l">
              <a:buFont typeface="+mj-lt"/>
              <a:buAutoNum type="arabicPeriod"/>
            </a:pPr>
            <a:r>
              <a:rPr lang="en-US" sz="5000" dirty="0"/>
              <a:t>Once Useless, Now Useful</a:t>
            </a:r>
          </a:p>
          <a:p>
            <a:pPr marL="1143000" indent="-1143000" algn="l">
              <a:buFont typeface="+mj-lt"/>
              <a:buAutoNum type="arabicPeriod"/>
            </a:pPr>
            <a:r>
              <a:rPr lang="en-US" sz="5000" dirty="0"/>
              <a:t>Once Written-off, Now Embraced</a:t>
            </a:r>
            <a:endParaRPr sz="5000" dirty="0"/>
          </a:p>
        </p:txBody>
      </p:sp>
    </p:spTree>
    <p:extLst>
      <p:ext uri="{BB962C8B-B14F-4D97-AF65-F5344CB8AC3E}">
        <p14:creationId xmlns:p14="http://schemas.microsoft.com/office/powerpoint/2010/main" val="342534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22C8F7-8A91-4C42-9D7E-3EE8F251D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01" y="1149160"/>
            <a:ext cx="8178799" cy="4559680"/>
          </a:xfrm>
          <a:prstGeom prst="rect">
            <a:avLst/>
          </a:prstGeom>
        </p:spPr>
      </p:pic>
    </p:spTree>
    <p:extLst>
      <p:ext uri="{BB962C8B-B14F-4D97-AF65-F5344CB8AC3E}">
        <p14:creationId xmlns:p14="http://schemas.microsoft.com/office/powerpoint/2010/main" val="338240236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ed.eps">
            <a:extLst>
              <a:ext uri="{FF2B5EF4-FFF2-40B4-BE49-F238E27FC236}">
                <a16:creationId xmlns:a16="http://schemas.microsoft.com/office/drawing/2014/main" id="{11501272-DC6E-4C9C-B2B1-CB6E8A5C8087}"/>
              </a:ext>
            </a:extLst>
          </p:cNvPr>
          <p:cNvPicPr>
            <a:picLocks noChangeAspect="1"/>
          </p:cNvPicPr>
          <p:nvPr/>
        </p:nvPicPr>
        <p:blipFill>
          <a:blip r:embed="rId3">
            <a:alphaModFix amt="43000"/>
            <a:extLst>
              <a:ext uri="{28A0092B-C50C-407E-A947-70E740481C1C}">
                <a14:useLocalDpi xmlns:a14="http://schemas.microsoft.com/office/drawing/2010/main"/>
              </a:ext>
            </a:extLst>
          </a:blip>
          <a:stretch>
            <a:fillRect/>
          </a:stretch>
        </p:blipFill>
        <p:spPr>
          <a:xfrm>
            <a:off x="1676400" y="-549564"/>
            <a:ext cx="8794530" cy="10922000"/>
          </a:xfrm>
          <a:prstGeom prst="rect">
            <a:avLst/>
          </a:prstGeom>
        </p:spPr>
      </p:pic>
      <p:sp>
        <p:nvSpPr>
          <p:cNvPr id="3" name="Content Placeholder 2">
            <a:extLst>
              <a:ext uri="{FF2B5EF4-FFF2-40B4-BE49-F238E27FC236}">
                <a16:creationId xmlns:a16="http://schemas.microsoft.com/office/drawing/2014/main" id="{CCE14F5B-7BF4-4A8E-9B44-20AEBE77069E}"/>
              </a:ext>
            </a:extLst>
          </p:cNvPr>
          <p:cNvSpPr>
            <a:spLocks noGrp="1"/>
          </p:cNvSpPr>
          <p:nvPr>
            <p:ph idx="1"/>
          </p:nvPr>
        </p:nvSpPr>
        <p:spPr>
          <a:xfrm>
            <a:off x="587265" y="1747343"/>
            <a:ext cx="10972800" cy="3815257"/>
          </a:xfrm>
        </p:spPr>
        <p:txBody>
          <a:bodyPr>
            <a:noAutofit/>
          </a:bodyPr>
          <a:lstStyle/>
          <a:p>
            <a:pPr marL="0" indent="0" algn="ctr">
              <a:buNone/>
            </a:pPr>
            <a:r>
              <a:rPr lang="en-US" sz="4000" i="1" dirty="0">
                <a:solidFill>
                  <a:srgbClr val="AA022D"/>
                </a:solidFill>
              </a:rPr>
              <a:t>All authority in heaven and on earth has been given to me. Go therefore and make disciples of all nations, baptizing them in the name of the Father and of the Son and of the Holy Spirit, teaching them to observe all that I have commanded you. And behold, I am with you always, to the end of the age.</a:t>
            </a:r>
          </a:p>
        </p:txBody>
      </p:sp>
      <p:sp>
        <p:nvSpPr>
          <p:cNvPr id="4" name="Subtitle 2">
            <a:extLst>
              <a:ext uri="{FF2B5EF4-FFF2-40B4-BE49-F238E27FC236}">
                <a16:creationId xmlns:a16="http://schemas.microsoft.com/office/drawing/2014/main" id="{77C32229-2D34-417E-97E3-2DDBEF94ECD5}"/>
              </a:ext>
            </a:extLst>
          </p:cNvPr>
          <p:cNvSpPr txBox="1">
            <a:spLocks/>
          </p:cNvSpPr>
          <p:nvPr/>
        </p:nvSpPr>
        <p:spPr>
          <a:xfrm>
            <a:off x="3581400" y="5809741"/>
            <a:ext cx="7830206" cy="569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SG" spc="300" dirty="0"/>
              <a:t>MATTHEW 28:18-20</a:t>
            </a:r>
          </a:p>
        </p:txBody>
      </p:sp>
      <p:sp>
        <p:nvSpPr>
          <p:cNvPr id="2" name="Rectangle 1">
            <a:extLst>
              <a:ext uri="{FF2B5EF4-FFF2-40B4-BE49-F238E27FC236}">
                <a16:creationId xmlns:a16="http://schemas.microsoft.com/office/drawing/2014/main" id="{ADF31290-67B8-4F73-8CA1-E19F332CF821}"/>
              </a:ext>
            </a:extLst>
          </p:cNvPr>
          <p:cNvSpPr/>
          <p:nvPr/>
        </p:nvSpPr>
        <p:spPr>
          <a:xfrm>
            <a:off x="2176440" y="479004"/>
            <a:ext cx="7686720" cy="769441"/>
          </a:xfrm>
          <a:prstGeom prst="rect">
            <a:avLst/>
          </a:prstGeom>
        </p:spPr>
        <p:txBody>
          <a:bodyPr wrap="none">
            <a:spAutoFit/>
          </a:bodyPr>
          <a:lstStyle/>
          <a:p>
            <a:r>
              <a:rPr lang="en-GB" sz="4400" b="1" dirty="0">
                <a:solidFill>
                  <a:schemeClr val="tx1">
                    <a:lumMod val="65000"/>
                    <a:lumOff val="35000"/>
                  </a:schemeClr>
                </a:solidFill>
                <a:latin typeface="Montserrat" panose="00000500000000000000" pitchFamily="50" charset="0"/>
                <a:cs typeface="Franklin Gothic Book"/>
              </a:rPr>
              <a:t>THE GREAT COMMISSION</a:t>
            </a:r>
          </a:p>
        </p:txBody>
      </p:sp>
      <p:cxnSp>
        <p:nvCxnSpPr>
          <p:cNvPr id="9" name="Straight Connector 8">
            <a:extLst>
              <a:ext uri="{FF2B5EF4-FFF2-40B4-BE49-F238E27FC236}">
                <a16:creationId xmlns:a16="http://schemas.microsoft.com/office/drawing/2014/main" id="{662AFC87-972B-4089-B707-777428FB72AE}"/>
              </a:ext>
            </a:extLst>
          </p:cNvPr>
          <p:cNvCxnSpPr>
            <a:cxnSpLocks/>
          </p:cNvCxnSpPr>
          <p:nvPr/>
        </p:nvCxnSpPr>
        <p:spPr>
          <a:xfrm>
            <a:off x="2286000" y="381000"/>
            <a:ext cx="74676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D1DBE29-B92F-4271-B896-D0B5D3C36D2E}"/>
              </a:ext>
            </a:extLst>
          </p:cNvPr>
          <p:cNvCxnSpPr>
            <a:cxnSpLocks/>
          </p:cNvCxnSpPr>
          <p:nvPr/>
        </p:nvCxnSpPr>
        <p:spPr>
          <a:xfrm>
            <a:off x="2286000" y="1295400"/>
            <a:ext cx="74676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05120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3" name="Picture 2" descr="A large crowd of people flying kites in the air&#10;&#10;Description generated with very high confidence">
            <a:extLst>
              <a:ext uri="{FF2B5EF4-FFF2-40B4-BE49-F238E27FC236}">
                <a16:creationId xmlns:a16="http://schemas.microsoft.com/office/drawing/2014/main" id="{A1351206-4093-416F-BB08-A652AC5D15C6}"/>
              </a:ext>
            </a:extLst>
          </p:cNvPr>
          <p:cNvPicPr>
            <a:picLocks noChangeAspect="1"/>
          </p:cNvPicPr>
          <p:nvPr/>
        </p:nvPicPr>
        <p:blipFill rotWithShape="1">
          <a:blip r:embed="rId3">
            <a:extLst>
              <a:ext uri="{28A0092B-C50C-407E-A947-70E740481C1C}">
                <a14:useLocalDpi xmlns:a14="http://schemas.microsoft.com/office/drawing/2010/main" val="0"/>
              </a:ext>
            </a:extLst>
          </a:blip>
          <a:srcRect l="467" r="-1" b="-1"/>
          <a:stretch/>
        </p:blipFill>
        <p:spPr>
          <a:xfrm>
            <a:off x="1524021" y="1"/>
            <a:ext cx="9143979" cy="6132262"/>
          </a:xfrm>
          <a:prstGeom prst="rect">
            <a:avLst/>
          </a:prstGeom>
        </p:spPr>
      </p:pic>
      <p:pic>
        <p:nvPicPr>
          <p:cNvPr id="12" name="Picture 7">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b="26004"/>
          <a:stretch>
            <a:fillRect/>
          </a:stretch>
        </p:blipFill>
        <p:spPr>
          <a:xfrm>
            <a:off x="1524000" y="1783366"/>
            <a:ext cx="9144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5" name="TextBox 4">
            <a:extLst>
              <a:ext uri="{FF2B5EF4-FFF2-40B4-BE49-F238E27FC236}">
                <a16:creationId xmlns:a16="http://schemas.microsoft.com/office/drawing/2014/main" id="{6C7C359B-3157-4869-911A-18014DC14BDF}"/>
              </a:ext>
            </a:extLst>
          </p:cNvPr>
          <p:cNvSpPr txBox="1"/>
          <p:nvPr/>
        </p:nvSpPr>
        <p:spPr>
          <a:xfrm>
            <a:off x="1790700" y="6019801"/>
            <a:ext cx="8610600" cy="584775"/>
          </a:xfrm>
          <a:prstGeom prst="rect">
            <a:avLst/>
          </a:prstGeom>
          <a:noFill/>
        </p:spPr>
        <p:txBody>
          <a:bodyPr wrap="square" rtlCol="0">
            <a:spAutoFit/>
          </a:bodyPr>
          <a:lstStyle/>
          <a:p>
            <a:pPr algn="ctr"/>
            <a:r>
              <a:rPr lang="en-SG" sz="3200" b="1" i="1" dirty="0">
                <a:solidFill>
                  <a:srgbClr val="FF0000"/>
                </a:solidFill>
                <a:latin typeface="Montserrat"/>
              </a:rPr>
              <a:t>We are ALL Commissioned Officers</a:t>
            </a:r>
          </a:p>
        </p:txBody>
      </p:sp>
    </p:spTree>
    <p:extLst>
      <p:ext uri="{BB962C8B-B14F-4D97-AF65-F5344CB8AC3E}">
        <p14:creationId xmlns:p14="http://schemas.microsoft.com/office/powerpoint/2010/main" val="389699455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1953148" y="457200"/>
            <a:ext cx="8105252"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1390695" y="56396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tx1">
                    <a:lumMod val="65000"/>
                    <a:lumOff val="35000"/>
                  </a:schemeClr>
                </a:solidFill>
                <a:latin typeface="Montserrat" panose="00000500000000000000" pitchFamily="50" charset="0"/>
                <a:cs typeface="Franklin Gothic Book"/>
              </a:rPr>
              <a:t>WAYS TO PARTNER US</a:t>
            </a:r>
          </a:p>
        </p:txBody>
      </p:sp>
      <p:sp>
        <p:nvSpPr>
          <p:cNvPr id="18" name="Title 1"/>
          <p:cNvSpPr txBox="1">
            <a:spLocks/>
          </p:cNvSpPr>
          <p:nvPr/>
        </p:nvSpPr>
        <p:spPr>
          <a:xfrm>
            <a:off x="2600848" y="4278927"/>
            <a:ext cx="16002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AA022D"/>
                </a:solidFill>
                <a:latin typeface="Montserrat" panose="00000500000000000000" pitchFamily="50" charset="0"/>
                <a:cs typeface="Franklin Gothic Book"/>
              </a:rPr>
              <a:t>P</a:t>
            </a:r>
          </a:p>
          <a:p>
            <a:r>
              <a:rPr lang="en-GB" sz="2400" dirty="0">
                <a:solidFill>
                  <a:srgbClr val="AA022D"/>
                </a:solidFill>
                <a:latin typeface="Montserrat" panose="00000500000000000000" pitchFamily="50" charset="0"/>
                <a:cs typeface="Franklin Gothic Book"/>
              </a:rPr>
              <a:t>Prayer</a:t>
            </a:r>
          </a:p>
          <a:p>
            <a:r>
              <a:rPr lang="en-GB" sz="2400" dirty="0">
                <a:solidFill>
                  <a:srgbClr val="AA022D"/>
                </a:solidFill>
                <a:latin typeface="Montserrat" panose="00000500000000000000" pitchFamily="50" charset="0"/>
                <a:cs typeface="Franklin Gothic Book"/>
              </a:rPr>
              <a:t>support</a:t>
            </a:r>
          </a:p>
        </p:txBody>
      </p:sp>
      <p:pic>
        <p:nvPicPr>
          <p:cNvPr id="2" name="Picture 1" descr="donation.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7858648" y="2667000"/>
            <a:ext cx="1295400" cy="1295400"/>
          </a:xfrm>
          <a:prstGeom prst="rect">
            <a:avLst/>
          </a:prstGeom>
        </p:spPr>
      </p:pic>
      <p:pic>
        <p:nvPicPr>
          <p:cNvPr id="4" name="Picture 3" descr="praying.png"/>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2753248" y="2667000"/>
            <a:ext cx="1295400" cy="1295400"/>
          </a:xfrm>
          <a:prstGeom prst="rect">
            <a:avLst/>
          </a:prstGeom>
        </p:spPr>
      </p:pic>
      <p:sp>
        <p:nvSpPr>
          <p:cNvPr id="17" name="Title 1"/>
          <p:cNvSpPr txBox="1">
            <a:spLocks/>
          </p:cNvSpPr>
          <p:nvPr/>
        </p:nvSpPr>
        <p:spPr>
          <a:xfrm>
            <a:off x="7486022" y="4261346"/>
            <a:ext cx="2249156"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AA022D"/>
                </a:solidFill>
                <a:latin typeface="Montserrat" panose="00000500000000000000" pitchFamily="50" charset="0"/>
                <a:cs typeface="Franklin Gothic Book"/>
              </a:rPr>
              <a:t>S</a:t>
            </a:r>
            <a:endParaRPr lang="en-GB" sz="2400" dirty="0">
              <a:solidFill>
                <a:srgbClr val="AA022D"/>
              </a:solidFill>
              <a:latin typeface="Montserrat" panose="00000500000000000000" pitchFamily="50" charset="0"/>
              <a:cs typeface="Franklin Gothic Book"/>
            </a:endParaRPr>
          </a:p>
          <a:p>
            <a:r>
              <a:rPr lang="en-GB" sz="2400" dirty="0">
                <a:solidFill>
                  <a:srgbClr val="AA022D"/>
                </a:solidFill>
                <a:latin typeface="Montserrat" panose="00000500000000000000" pitchFamily="50" charset="0"/>
                <a:cs typeface="Franklin Gothic Book"/>
              </a:rPr>
              <a:t>Serve </a:t>
            </a:r>
          </a:p>
          <a:p>
            <a:r>
              <a:rPr lang="en-GB" sz="2400" dirty="0">
                <a:solidFill>
                  <a:srgbClr val="AA022D"/>
                </a:solidFill>
                <a:latin typeface="Montserrat" panose="00000500000000000000" pitchFamily="50" charset="0"/>
                <a:cs typeface="Franklin Gothic Book"/>
              </a:rPr>
              <a:t>as volunteers</a:t>
            </a:r>
          </a:p>
        </p:txBody>
      </p:sp>
      <p:pic>
        <p:nvPicPr>
          <p:cNvPr id="11" name="Picture 10" descr="gift.png">
            <a:extLst>
              <a:ext uri="{FF2B5EF4-FFF2-40B4-BE49-F238E27FC236}">
                <a16:creationId xmlns:a16="http://schemas.microsoft.com/office/drawing/2014/main" id="{1B0134BF-40E6-4853-B357-6CC5F025D493}"/>
              </a:ext>
            </a:extLst>
          </p:cNvPr>
          <p:cNvPicPr>
            <a:picLocks noChangeAspect="1"/>
          </p:cNvPicPr>
          <p:nvPr/>
        </p:nvPicPr>
        <p:blipFill>
          <a:blip r:embed="rId5">
            <a:alphaModFix amt="68000"/>
            <a:extLst>
              <a:ext uri="{28A0092B-C50C-407E-A947-70E740481C1C}">
                <a14:useLocalDpi xmlns:a14="http://schemas.microsoft.com/office/drawing/2010/main" val="0"/>
              </a:ext>
            </a:extLst>
          </a:blip>
          <a:stretch>
            <a:fillRect/>
          </a:stretch>
        </p:blipFill>
        <p:spPr>
          <a:xfrm>
            <a:off x="5191648" y="2590800"/>
            <a:ext cx="1371600" cy="1371600"/>
          </a:xfrm>
          <a:prstGeom prst="rect">
            <a:avLst/>
          </a:prstGeom>
        </p:spPr>
      </p:pic>
      <p:sp>
        <p:nvSpPr>
          <p:cNvPr id="15" name="Title 1">
            <a:extLst>
              <a:ext uri="{FF2B5EF4-FFF2-40B4-BE49-F238E27FC236}">
                <a16:creationId xmlns:a16="http://schemas.microsoft.com/office/drawing/2014/main" id="{8481D935-8F3C-4FE7-8F61-1D6077ADD337}"/>
              </a:ext>
            </a:extLst>
          </p:cNvPr>
          <p:cNvSpPr txBox="1">
            <a:spLocks/>
          </p:cNvSpPr>
          <p:nvPr/>
        </p:nvSpPr>
        <p:spPr>
          <a:xfrm>
            <a:off x="4886848" y="4278927"/>
            <a:ext cx="20574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solidFill>
                  <a:srgbClr val="AA022D"/>
                </a:solidFill>
                <a:latin typeface="Montserrat" panose="00000500000000000000" pitchFamily="50" charset="0"/>
                <a:cs typeface="Franklin Gothic Book"/>
              </a:rPr>
              <a:t>F</a:t>
            </a:r>
            <a:endParaRPr lang="en-GB" sz="2400" dirty="0">
              <a:solidFill>
                <a:srgbClr val="AA022D"/>
              </a:solidFill>
              <a:latin typeface="Montserrat" panose="00000500000000000000" pitchFamily="50" charset="0"/>
              <a:cs typeface="Franklin Gothic Book"/>
            </a:endParaRPr>
          </a:p>
          <a:p>
            <a:r>
              <a:rPr lang="en-GB" sz="2400" dirty="0">
                <a:solidFill>
                  <a:srgbClr val="AA022D"/>
                </a:solidFill>
                <a:latin typeface="Montserrat" panose="00000500000000000000" pitchFamily="50" charset="0"/>
                <a:cs typeface="Franklin Gothic Book"/>
              </a:rPr>
              <a:t>Financial</a:t>
            </a:r>
          </a:p>
          <a:p>
            <a:r>
              <a:rPr lang="en-GB" sz="2400" dirty="0">
                <a:solidFill>
                  <a:srgbClr val="AA022D"/>
                </a:solidFill>
                <a:latin typeface="Montserrat" panose="00000500000000000000" pitchFamily="50" charset="0"/>
                <a:cs typeface="Franklin Gothic Book"/>
              </a:rPr>
              <a:t>support</a:t>
            </a:r>
          </a:p>
        </p:txBody>
      </p:sp>
      <p:cxnSp>
        <p:nvCxnSpPr>
          <p:cNvPr id="16" name="Straight Connector 15"/>
          <p:cNvCxnSpPr>
            <a:cxnSpLocks/>
          </p:cNvCxnSpPr>
          <p:nvPr/>
        </p:nvCxnSpPr>
        <p:spPr>
          <a:xfrm>
            <a:off x="1905000" y="1600200"/>
            <a:ext cx="81534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0145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cxnSpLocks/>
          </p:cNvCxnSpPr>
          <p:nvPr/>
        </p:nvCxnSpPr>
        <p:spPr>
          <a:xfrm>
            <a:off x="3276600" y="2895600"/>
            <a:ext cx="56388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1447800" y="289249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dirty="0">
                <a:solidFill>
                  <a:schemeClr val="tx1">
                    <a:lumMod val="65000"/>
                    <a:lumOff val="35000"/>
                  </a:schemeClr>
                </a:solidFill>
                <a:latin typeface="Franklin Gothic Book"/>
                <a:cs typeface="Franklin Gothic Book"/>
              </a:rPr>
              <a:t>Philemon 1:8-21</a:t>
            </a:r>
          </a:p>
        </p:txBody>
      </p:sp>
      <p:cxnSp>
        <p:nvCxnSpPr>
          <p:cNvPr id="9" name="Straight Connector 8"/>
          <p:cNvCxnSpPr>
            <a:cxnSpLocks/>
          </p:cNvCxnSpPr>
          <p:nvPr/>
        </p:nvCxnSpPr>
        <p:spPr>
          <a:xfrm>
            <a:off x="3276600" y="3962400"/>
            <a:ext cx="56388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82800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AD9277-EB10-49A7-B6E1-825E077496CD}"/>
              </a:ext>
            </a:extLst>
          </p:cNvPr>
          <p:cNvSpPr/>
          <p:nvPr/>
        </p:nvSpPr>
        <p:spPr>
          <a:xfrm>
            <a:off x="1219200" y="-152400"/>
            <a:ext cx="9753600" cy="7162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633" r="2633"/>
          <a:stretch/>
        </p:blipFill>
        <p:spPr>
          <a:xfrm>
            <a:off x="1524000" y="1359244"/>
            <a:ext cx="9144000" cy="4263081"/>
          </a:xfrm>
          <a:prstGeom prst="rect">
            <a:avLst/>
          </a:prstGeom>
        </p:spPr>
      </p:pic>
      <p:sp>
        <p:nvSpPr>
          <p:cNvPr id="2" name="Title 1">
            <a:extLst>
              <a:ext uri="{FF2B5EF4-FFF2-40B4-BE49-F238E27FC236}">
                <a16:creationId xmlns:a16="http://schemas.microsoft.com/office/drawing/2014/main" id="{15BCF206-71EC-4E44-814A-40F991723330}"/>
              </a:ext>
            </a:extLst>
          </p:cNvPr>
          <p:cNvSpPr>
            <a:spLocks noGrp="1"/>
          </p:cNvSpPr>
          <p:nvPr>
            <p:ph type="title"/>
          </p:nvPr>
        </p:nvSpPr>
        <p:spPr>
          <a:xfrm>
            <a:off x="5701706" y="67962"/>
            <a:ext cx="4966295" cy="1600200"/>
          </a:xfrm>
          <a:noFill/>
        </p:spPr>
        <p:txBody>
          <a:bodyPr vert="horz" lIns="91440" tIns="45720" rIns="91440" bIns="45720" rtlCol="0" anchor="ctr">
            <a:normAutofit/>
          </a:bodyPr>
          <a:lstStyle/>
          <a:p>
            <a:pPr algn="l">
              <a:lnSpc>
                <a:spcPct val="90000"/>
              </a:lnSpc>
            </a:pPr>
            <a:r>
              <a:rPr lang="en-US" sz="3600" spc="300" dirty="0">
                <a:solidFill>
                  <a:srgbClr val="FFFFFF"/>
                </a:solidFill>
                <a:latin typeface="Montserrat Light" charset="0"/>
                <a:ea typeface="Montserrat Light" charset="0"/>
                <a:cs typeface="Montserrat Light" charset="0"/>
              </a:rPr>
              <a:t>pfs.org.sg</a:t>
            </a:r>
          </a:p>
        </p:txBody>
      </p:sp>
      <p:cxnSp>
        <p:nvCxnSpPr>
          <p:cNvPr id="5" name="Straight Connector 4">
            <a:extLst>
              <a:ext uri="{FF2B5EF4-FFF2-40B4-BE49-F238E27FC236}">
                <a16:creationId xmlns:a16="http://schemas.microsoft.com/office/drawing/2014/main" id="{8790300E-1ECB-4868-8A09-7AA8D9AE3D50}"/>
              </a:ext>
            </a:extLst>
          </p:cNvPr>
          <p:cNvCxnSpPr>
            <a:cxnSpLocks/>
          </p:cNvCxnSpPr>
          <p:nvPr/>
        </p:nvCxnSpPr>
        <p:spPr>
          <a:xfrm>
            <a:off x="8431428" y="891745"/>
            <a:ext cx="2236572"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33528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ed.eps"/>
          <p:cNvPicPr>
            <a:picLocks noChangeAspect="1"/>
          </p:cNvPicPr>
          <p:nvPr/>
        </p:nvPicPr>
        <p:blipFill>
          <a:blip r:embed="rId3">
            <a:alphaModFix amt="43000"/>
            <a:extLst>
              <a:ext uri="{28A0092B-C50C-407E-A947-70E740481C1C}">
                <a14:useLocalDpi xmlns:a14="http://schemas.microsoft.com/office/drawing/2010/main"/>
              </a:ext>
            </a:extLst>
          </a:blip>
          <a:stretch>
            <a:fillRect/>
          </a:stretch>
        </p:blipFill>
        <p:spPr>
          <a:xfrm>
            <a:off x="1676400" y="-549564"/>
            <a:ext cx="8382000" cy="10922000"/>
          </a:xfrm>
          <a:prstGeom prst="rect">
            <a:avLst/>
          </a:prstGeom>
        </p:spPr>
      </p:pic>
      <p:sp>
        <p:nvSpPr>
          <p:cNvPr id="6" name="Title 1"/>
          <p:cNvSpPr>
            <a:spLocks noGrp="1"/>
          </p:cNvSpPr>
          <p:nvPr>
            <p:ph type="ctrTitle"/>
          </p:nvPr>
        </p:nvSpPr>
        <p:spPr>
          <a:xfrm>
            <a:off x="1090373" y="1545830"/>
            <a:ext cx="9982200" cy="3999186"/>
          </a:xfrm>
        </p:spPr>
        <p:txBody>
          <a:bodyPr>
            <a:noAutofit/>
          </a:bodyPr>
          <a:lstStyle/>
          <a:p>
            <a:pPr>
              <a:lnSpc>
                <a:spcPct val="110000"/>
              </a:lnSpc>
            </a:pPr>
            <a:r>
              <a:rPr lang="en-US" sz="4000" i="1" dirty="0">
                <a:solidFill>
                  <a:srgbClr val="C00000"/>
                </a:solidFill>
                <a:latin typeface="+mn-lt"/>
                <a:cs typeface="Franklin Gothic Book"/>
              </a:rPr>
              <a:t>For I was hungry and you gave me something to eat, I was thirsty and you gave me something to drink, I was a stranger and you invited me in, I needed clothes and you clothed me, I was sick and you looked after me, I was in prison and you came to visit me.’</a:t>
            </a:r>
          </a:p>
        </p:txBody>
      </p:sp>
      <p:cxnSp>
        <p:nvCxnSpPr>
          <p:cNvPr id="5" name="Straight Connector 4"/>
          <p:cNvCxnSpPr/>
          <p:nvPr/>
        </p:nvCxnSpPr>
        <p:spPr>
          <a:xfrm>
            <a:off x="3657600" y="381000"/>
            <a:ext cx="49530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57600" y="1312984"/>
            <a:ext cx="49530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1524000" y="406960"/>
            <a:ext cx="9114947"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tx1">
                    <a:lumMod val="65000"/>
                    <a:lumOff val="35000"/>
                  </a:schemeClr>
                </a:solidFill>
                <a:latin typeface="Montserrat" panose="00000500000000000000" pitchFamily="50" charset="0"/>
                <a:cs typeface="Franklin Gothic Book"/>
              </a:rPr>
              <a:t>OUR CALLING</a:t>
            </a:r>
          </a:p>
        </p:txBody>
      </p:sp>
      <p:sp>
        <p:nvSpPr>
          <p:cNvPr id="9" name="Rectangle 8">
            <a:extLst>
              <a:ext uri="{FF2B5EF4-FFF2-40B4-BE49-F238E27FC236}">
                <a16:creationId xmlns:a16="http://schemas.microsoft.com/office/drawing/2014/main" id="{B14FA982-535F-430D-A90D-D65A912C9A71}"/>
              </a:ext>
            </a:extLst>
          </p:cNvPr>
          <p:cNvSpPr/>
          <p:nvPr/>
        </p:nvSpPr>
        <p:spPr>
          <a:xfrm>
            <a:off x="4203952" y="5867400"/>
            <a:ext cx="3755041" cy="461665"/>
          </a:xfrm>
          <a:prstGeom prst="rect">
            <a:avLst/>
          </a:prstGeom>
        </p:spPr>
        <p:txBody>
          <a:bodyPr wrap="square">
            <a:spAutoFit/>
          </a:bodyPr>
          <a:lstStyle/>
          <a:p>
            <a:pPr algn="ctr"/>
            <a:r>
              <a:rPr lang="en-US" sz="2400" b="1" spc="300" dirty="0">
                <a:solidFill>
                  <a:schemeClr val="tx1">
                    <a:lumMod val="65000"/>
                    <a:lumOff val="35000"/>
                  </a:schemeClr>
                </a:solidFill>
                <a:cs typeface="Franklin Gothic Book"/>
              </a:rPr>
              <a:t>MATTHEW 25:35-36</a:t>
            </a:r>
            <a:endParaRPr lang="en-US" sz="2400" b="1" spc="300" dirty="0"/>
          </a:p>
        </p:txBody>
      </p:sp>
    </p:spTree>
    <p:extLst>
      <p:ext uri="{BB962C8B-B14F-4D97-AF65-F5344CB8AC3E}">
        <p14:creationId xmlns:p14="http://schemas.microsoft.com/office/powerpoint/2010/main" val="49649252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ed.eps"/>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676400" y="-533400"/>
            <a:ext cx="8382000" cy="10922000"/>
          </a:xfrm>
          <a:prstGeom prst="rect">
            <a:avLst/>
          </a:prstGeom>
        </p:spPr>
      </p:pic>
      <p:sp>
        <p:nvSpPr>
          <p:cNvPr id="6" name="Title 1"/>
          <p:cNvSpPr>
            <a:spLocks noGrp="1"/>
          </p:cNvSpPr>
          <p:nvPr>
            <p:ph type="ctrTitle"/>
          </p:nvPr>
        </p:nvSpPr>
        <p:spPr>
          <a:xfrm>
            <a:off x="1526270" y="2133601"/>
            <a:ext cx="9144000" cy="1652599"/>
          </a:xfrm>
        </p:spPr>
        <p:txBody>
          <a:bodyPr>
            <a:noAutofit/>
          </a:bodyPr>
          <a:lstStyle/>
          <a:p>
            <a:r>
              <a:rPr lang="en-GB" sz="5400" b="1" i="1" dirty="0">
                <a:solidFill>
                  <a:schemeClr val="tx1">
                    <a:lumMod val="65000"/>
                    <a:lumOff val="35000"/>
                  </a:schemeClr>
                </a:solidFill>
                <a:latin typeface="Franklin Gothic Book"/>
                <a:cs typeface="Franklin Gothic Book"/>
              </a:rPr>
              <a:t>THANK YOU</a:t>
            </a:r>
          </a:p>
        </p:txBody>
      </p:sp>
      <p:pic>
        <p:nvPicPr>
          <p:cNvPr id="9" name="Picture 8" descr="PFS Logo.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3900134"/>
            <a:ext cx="3810000" cy="1129067"/>
          </a:xfrm>
          <a:prstGeom prst="rect">
            <a:avLst/>
          </a:prstGeom>
        </p:spPr>
      </p:pic>
      <p:cxnSp>
        <p:nvCxnSpPr>
          <p:cNvPr id="13" name="Straight Connector 12"/>
          <p:cNvCxnSpPr/>
          <p:nvPr/>
        </p:nvCxnSpPr>
        <p:spPr>
          <a:xfrm>
            <a:off x="3888470" y="2438400"/>
            <a:ext cx="44196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88470" y="3581400"/>
            <a:ext cx="4419600" cy="0"/>
          </a:xfrm>
          <a:prstGeom prst="line">
            <a:avLst/>
          </a:prstGeom>
          <a:ln w="6350" cmpd="sng">
            <a:solidFill>
              <a:srgbClr val="AA022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112482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151016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986D71C-A044-429A-B0C3-B405FA3B62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0201" y="2178421"/>
            <a:ext cx="4838699" cy="2758406"/>
          </a:xfrm>
          <a:prstGeom prst="rect">
            <a:avLst/>
          </a:prstGeom>
        </p:spPr>
      </p:pic>
      <p:sp>
        <p:nvSpPr>
          <p:cNvPr id="2" name="Title 1">
            <a:extLst>
              <a:ext uri="{FF2B5EF4-FFF2-40B4-BE49-F238E27FC236}">
                <a16:creationId xmlns:a16="http://schemas.microsoft.com/office/drawing/2014/main" id="{EC101E02-E424-4A7E-866F-D57A949FA2A2}"/>
              </a:ext>
            </a:extLst>
          </p:cNvPr>
          <p:cNvSpPr>
            <a:spLocks noGrp="1"/>
          </p:cNvSpPr>
          <p:nvPr>
            <p:ph type="title"/>
          </p:nvPr>
        </p:nvSpPr>
        <p:spPr>
          <a:xfrm>
            <a:off x="1752601" y="1905000"/>
            <a:ext cx="3390899" cy="379721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ct val="90000"/>
              </a:lnSpc>
            </a:pPr>
            <a:r>
              <a:rPr lang="en-US" b="1" kern="1200" dirty="0">
                <a:solidFill>
                  <a:srgbClr val="FFFFFF"/>
                </a:solidFill>
                <a:latin typeface="Franklin Gothic Medium" panose="020B0603020102020204" pitchFamily="34" charset="0"/>
              </a:rPr>
              <a:t>Stranger</a:t>
            </a:r>
          </a:p>
        </p:txBody>
      </p:sp>
    </p:spTree>
    <p:extLst>
      <p:ext uri="{BB962C8B-B14F-4D97-AF65-F5344CB8AC3E}">
        <p14:creationId xmlns:p14="http://schemas.microsoft.com/office/powerpoint/2010/main" val="374067415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D879A6-1204-4F40-91D4-B0B9EC69B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133600"/>
            <a:ext cx="3596146" cy="2393072"/>
          </a:xfrm>
          <a:prstGeom prst="rect">
            <a:avLst/>
          </a:prstGeom>
        </p:spPr>
      </p:pic>
      <p:sp>
        <p:nvSpPr>
          <p:cNvPr id="4" name="Rectangle 3">
            <a:extLst>
              <a:ext uri="{FF2B5EF4-FFF2-40B4-BE49-F238E27FC236}">
                <a16:creationId xmlns:a16="http://schemas.microsoft.com/office/drawing/2014/main" id="{C36F76F1-4D30-43E2-9DB9-10BB79F8700D}"/>
              </a:ext>
            </a:extLst>
          </p:cNvPr>
          <p:cNvSpPr/>
          <p:nvPr/>
        </p:nvSpPr>
        <p:spPr>
          <a:xfrm>
            <a:off x="2941934" y="304801"/>
            <a:ext cx="6031909" cy="1323439"/>
          </a:xfrm>
          <a:prstGeom prst="rect">
            <a:avLst/>
          </a:prstGeom>
        </p:spPr>
        <p:txBody>
          <a:bodyPr wrap="none">
            <a:spAutoFit/>
          </a:bodyPr>
          <a:lstStyle/>
          <a:p>
            <a:pPr algn="ctr"/>
            <a:r>
              <a:rPr lang="en-GB" sz="8000" b="1" dirty="0">
                <a:solidFill>
                  <a:schemeClr val="tx1">
                    <a:lumMod val="65000"/>
                    <a:lumOff val="35000"/>
                  </a:schemeClr>
                </a:solidFill>
                <a:latin typeface="Franklin Gothic Book"/>
                <a:cs typeface="Franklin Gothic Book"/>
              </a:rPr>
              <a:t>Welcome him</a:t>
            </a:r>
          </a:p>
        </p:txBody>
      </p:sp>
      <p:sp>
        <p:nvSpPr>
          <p:cNvPr id="5" name="TextBox 4">
            <a:extLst>
              <a:ext uri="{FF2B5EF4-FFF2-40B4-BE49-F238E27FC236}">
                <a16:creationId xmlns:a16="http://schemas.microsoft.com/office/drawing/2014/main" id="{9F596F8E-6A18-4A11-A98B-28FBCD27D211}"/>
              </a:ext>
            </a:extLst>
          </p:cNvPr>
          <p:cNvSpPr txBox="1"/>
          <p:nvPr/>
        </p:nvSpPr>
        <p:spPr>
          <a:xfrm>
            <a:off x="3158726" y="5042919"/>
            <a:ext cx="5598323" cy="923330"/>
          </a:xfrm>
          <a:prstGeom prst="rect">
            <a:avLst/>
          </a:prstGeom>
          <a:noFill/>
        </p:spPr>
        <p:txBody>
          <a:bodyPr wrap="square" rtlCol="0">
            <a:spAutoFit/>
          </a:bodyPr>
          <a:lstStyle/>
          <a:p>
            <a:pPr algn="ctr"/>
            <a:r>
              <a:rPr lang="en-US" sz="5400" dirty="0">
                <a:latin typeface="Franklin Gothic Medium" panose="020B0603020102020204" pitchFamily="34" charset="0"/>
              </a:rPr>
              <a:t>Philemon 1:8-21</a:t>
            </a:r>
          </a:p>
        </p:txBody>
      </p:sp>
    </p:spTree>
    <p:extLst>
      <p:ext uri="{BB962C8B-B14F-4D97-AF65-F5344CB8AC3E}">
        <p14:creationId xmlns:p14="http://schemas.microsoft.com/office/powerpoint/2010/main" val="145411138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newspaper&#10;&#10;Description generated with very high confidence">
            <a:extLst>
              <a:ext uri="{FF2B5EF4-FFF2-40B4-BE49-F238E27FC236}">
                <a16:creationId xmlns:a16="http://schemas.microsoft.com/office/drawing/2014/main" id="{B918D933-B80A-4AA3-A473-5E560DE118A3}"/>
              </a:ext>
            </a:extLst>
          </p:cNvPr>
          <p:cNvPicPr>
            <a:picLocks noChangeAspect="1"/>
          </p:cNvPicPr>
          <p:nvPr/>
        </p:nvPicPr>
        <p:blipFill rotWithShape="1">
          <a:blip r:embed="rId3">
            <a:extLst>
              <a:ext uri="{28A0092B-C50C-407E-A947-70E740481C1C}">
                <a14:useLocalDpi xmlns:a14="http://schemas.microsoft.com/office/drawing/2010/main" val="0"/>
              </a:ext>
            </a:extLst>
          </a:blip>
          <a:srcRect l="7111" r="-1" b="-1"/>
          <a:stretch/>
        </p:blipFill>
        <p:spPr>
          <a:xfrm>
            <a:off x="20" y="10"/>
            <a:ext cx="12191980" cy="6857990"/>
          </a:xfrm>
          <a:prstGeom prst="rect">
            <a:avLst/>
          </a:prstGeom>
        </p:spPr>
      </p:pic>
    </p:spTree>
    <p:extLst>
      <p:ext uri="{BB962C8B-B14F-4D97-AF65-F5344CB8AC3E}">
        <p14:creationId xmlns:p14="http://schemas.microsoft.com/office/powerpoint/2010/main" val="298672173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94947" y="304800"/>
            <a:ext cx="9144000" cy="190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9600" b="1" dirty="0">
                <a:solidFill>
                  <a:schemeClr val="tx1">
                    <a:lumMod val="65000"/>
                    <a:lumOff val="35000"/>
                  </a:schemeClr>
                </a:solidFill>
                <a:latin typeface="Franklin Gothic Book"/>
                <a:cs typeface="Franklin Gothic Book"/>
              </a:rPr>
              <a:t>Welcome him</a:t>
            </a:r>
          </a:p>
        </p:txBody>
      </p:sp>
      <p:sp>
        <p:nvSpPr>
          <p:cNvPr id="9" name="Shape 210"/>
          <p:cNvSpPr/>
          <p:nvPr/>
        </p:nvSpPr>
        <p:spPr>
          <a:xfrm>
            <a:off x="2333148" y="3048000"/>
            <a:ext cx="8305799" cy="230832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2800" b="1">
                <a:solidFill>
                  <a:srgbClr val="AA022D"/>
                </a:solidFill>
                <a:latin typeface="Franklin Gothic Book"/>
                <a:ea typeface="Franklin Gothic Book"/>
                <a:cs typeface="Franklin Gothic Book"/>
                <a:sym typeface="Franklin Gothic Book"/>
              </a:defRPr>
            </a:lvl1pPr>
          </a:lstStyle>
          <a:p>
            <a:pPr marL="1143000" indent="-1143000" algn="l">
              <a:buFont typeface="+mj-lt"/>
              <a:buAutoNum type="arabicPeriod"/>
            </a:pPr>
            <a:r>
              <a:rPr lang="en-US" sz="7200" dirty="0"/>
              <a:t>Once Useless, </a:t>
            </a:r>
          </a:p>
          <a:p>
            <a:pPr algn="l"/>
            <a:r>
              <a:rPr lang="en-US" sz="7200" dirty="0"/>
              <a:t>		Now Useful</a:t>
            </a:r>
            <a:endParaRPr sz="7200" dirty="0"/>
          </a:p>
        </p:txBody>
      </p:sp>
    </p:spTree>
    <p:extLst>
      <p:ext uri="{BB962C8B-B14F-4D97-AF65-F5344CB8AC3E}">
        <p14:creationId xmlns:p14="http://schemas.microsoft.com/office/powerpoint/2010/main" val="28162022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0400" y="5638800"/>
            <a:ext cx="7696200" cy="707886"/>
          </a:xfrm>
          <a:prstGeom prst="rect">
            <a:avLst/>
          </a:prstGeom>
          <a:noFill/>
        </p:spPr>
        <p:txBody>
          <a:bodyPr wrap="square" rtlCol="0">
            <a:spAutoFit/>
          </a:bodyPr>
          <a:lstStyle/>
          <a:p>
            <a:pPr algn="ctr"/>
            <a:r>
              <a:rPr lang="en-US" sz="4000" b="1" dirty="0">
                <a:latin typeface="Franklin Gothic Book"/>
                <a:cs typeface="Franklin Gothic Book"/>
              </a:rPr>
              <a:t>– Philemon 1:11</a:t>
            </a:r>
          </a:p>
        </p:txBody>
      </p:sp>
      <p:sp>
        <p:nvSpPr>
          <p:cNvPr id="9" name="TextBox 8"/>
          <p:cNvSpPr txBox="1"/>
          <p:nvPr/>
        </p:nvSpPr>
        <p:spPr>
          <a:xfrm>
            <a:off x="2237509" y="685800"/>
            <a:ext cx="7142018" cy="4708981"/>
          </a:xfrm>
          <a:prstGeom prst="rect">
            <a:avLst/>
          </a:prstGeom>
          <a:noFill/>
        </p:spPr>
        <p:txBody>
          <a:bodyPr wrap="square" rtlCol="0">
            <a:spAutoFit/>
          </a:bodyPr>
          <a:lstStyle/>
          <a:p>
            <a:r>
              <a:rPr lang="en-GB" sz="6000" b="1" i="1" dirty="0">
                <a:solidFill>
                  <a:srgbClr val="C00000"/>
                </a:solidFill>
              </a:rPr>
              <a:t>Formerly he was useless to you, but now he has become useful both to you and to me. </a:t>
            </a:r>
            <a:endParaRPr lang="en-GB" sz="6000" b="1" i="1" dirty="0">
              <a:solidFill>
                <a:srgbClr val="C00000"/>
              </a:solidFill>
              <a:latin typeface="Franklin Gothic Book"/>
              <a:cs typeface="Franklin Gothic Book"/>
            </a:endParaRPr>
          </a:p>
        </p:txBody>
      </p:sp>
    </p:spTree>
    <p:extLst>
      <p:ext uri="{BB962C8B-B14F-4D97-AF65-F5344CB8AC3E}">
        <p14:creationId xmlns:p14="http://schemas.microsoft.com/office/powerpoint/2010/main" val="148810411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97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around each other&#10;&#10;Description generated with very high confidence">
            <a:extLst>
              <a:ext uri="{FF2B5EF4-FFF2-40B4-BE49-F238E27FC236}">
                <a16:creationId xmlns:a16="http://schemas.microsoft.com/office/drawing/2014/main" id="{33F9E381-D292-41B1-BFF8-8244B6BC100E}"/>
              </a:ext>
            </a:extLst>
          </p:cNvPr>
          <p:cNvPicPr>
            <a:picLocks noChangeAspect="1"/>
          </p:cNvPicPr>
          <p:nvPr/>
        </p:nvPicPr>
        <p:blipFill rotWithShape="1">
          <a:blip r:embed="rId3">
            <a:extLst>
              <a:ext uri="{28A0092B-C50C-407E-A947-70E740481C1C}">
                <a14:useLocalDpi xmlns:a14="http://schemas.microsoft.com/office/drawing/2010/main" val="0"/>
              </a:ext>
            </a:extLst>
          </a:blip>
          <a:srcRect r="-1" b="14584"/>
          <a:stretch/>
        </p:blipFill>
        <p:spPr>
          <a:xfrm rot="21600000">
            <a:off x="1747773" y="643467"/>
            <a:ext cx="8696453" cy="5571066"/>
          </a:xfrm>
          <a:prstGeom prst="rect">
            <a:avLst/>
          </a:prstGeom>
        </p:spPr>
      </p:pic>
    </p:spTree>
    <p:extLst>
      <p:ext uri="{BB962C8B-B14F-4D97-AF65-F5344CB8AC3E}">
        <p14:creationId xmlns:p14="http://schemas.microsoft.com/office/powerpoint/2010/main" val="307657550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2448</Words>
  <Application>Microsoft Office PowerPoint</Application>
  <PresentationFormat>Widescreen</PresentationFormat>
  <Paragraphs>499</Paragraphs>
  <Slides>32</Slides>
  <Notes>30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Franklin Gothic Book</vt:lpstr>
      <vt:lpstr>Franklin Gothic Medium</vt:lpstr>
      <vt:lpstr>Montserrat</vt:lpstr>
      <vt:lpstr>Montserrat Light</vt:lpstr>
      <vt:lpstr>Office Theme</vt:lpstr>
      <vt:lpstr>PowerPoint Presentation</vt:lpstr>
      <vt:lpstr>PowerPoint Presentation</vt:lpstr>
      <vt:lpstr>PowerPoint Presentation</vt:lpstr>
      <vt:lpstr>Stranger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2017 SPS Annual Statistics</vt:lpstr>
      <vt:lpstr>2017 SPS Annual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Embrace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pfs.org.sg</vt:lpstr>
      <vt:lpstr>For I was hungry and you gave me something to eat, I was thirsty and you gave me something to drink, I was a stranger and you invited me in, I needed clothes and you clothed me, I was sick and you looked after me, I was in prison and you came to visit 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Tay</dc:creator>
  <cp:lastModifiedBy>Andrew Tay</cp:lastModifiedBy>
  <cp:revision>25</cp:revision>
  <dcterms:created xsi:type="dcterms:W3CDTF">2018-10-25T07:30:11Z</dcterms:created>
  <dcterms:modified xsi:type="dcterms:W3CDTF">2018-10-27T15:47:25Z</dcterms:modified>
</cp:coreProperties>
</file>