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57" r:id="rId2"/>
    <p:sldId id="256" r:id="rId3"/>
    <p:sldId id="258" r:id="rId4"/>
    <p:sldId id="261" r:id="rId5"/>
    <p:sldId id="260" r:id="rId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5"/>
    <p:restoredTop sz="94690"/>
  </p:normalViewPr>
  <p:slideViewPr>
    <p:cSldViewPr snapToGrid="0" snapToObjects="1">
      <p:cViewPr varScale="1">
        <p:scale>
          <a:sx n="65" d="100"/>
          <a:sy n="65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36827-8AB8-4C5D-B0C4-A34A898680BE}" type="datetimeFigureOut">
              <a:rPr lang="en-SG" smtClean="0"/>
              <a:t>14/10/2018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6C9CF-5977-47C1-B0D3-F3BF6AE4955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375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5359-9053-C24F-93C7-40DFA9B3A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7F063-2642-E642-A130-7E9218F35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32F18-11E9-0F43-AE71-08089DB3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C51A-4DAD-864B-98D7-989C15F12B65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092A6-A1BA-8344-B09E-EC0B3E64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C1DC9-9631-C147-8FDF-ADE3125D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9048-9AD6-5640-9933-05CAA730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8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6FDD-889B-F24F-87FA-A2454D804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12547-190B-4641-BB2D-B2596D7F6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80FAE-3CFF-3644-91DB-52D97F49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C51A-4DAD-864B-98D7-989C15F12B65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D43C3-7312-3E4B-B79F-25EDADB6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7040E-84BE-A048-A4E4-E8C02848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9048-9AD6-5640-9933-05CAA730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0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BCA3B7-50EE-9042-B9C6-85559D0FF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22830-98F3-6845-9E69-EE6236639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AEF26-1A9E-234E-ABF0-3EA940A5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C51A-4DAD-864B-98D7-989C15F12B65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14076-7278-FA49-930F-417928F0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C782D-2C1C-2D49-A3B0-40BD3EE1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9048-9AD6-5640-9933-05CAA730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A8EF-ACCC-404D-989C-E69974E8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E4EBC-98A4-DA49-A192-C58E4004B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27682-6CF6-C04A-8B37-0E95D68E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C51A-4DAD-864B-98D7-989C15F12B65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BF59-D192-3249-A7B8-B772CCC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F0477-BC2C-A14F-8881-36255291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9048-9AD6-5640-9933-05CAA730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7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00EB-446A-6C44-9BC2-34B7D8DC8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4CE50-A3FF-F647-91AA-5855A8FA7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CB458-3384-F84A-A19C-75D0E8A7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C51A-4DAD-864B-98D7-989C15F12B65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3A88D-2B0C-4445-91F4-937BA769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1BA1-B234-C04B-9B61-AD55D985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9048-9AD6-5640-9933-05CAA730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2F0D-4A0B-3747-9C9F-52ECAFD2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5DDE1-1597-484D-892C-CDCAAC943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F25F1-7F09-8247-A23B-7B253A7DD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D8B7F-880F-A043-A631-D38A0A49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C51A-4DAD-864B-98D7-989C15F12B65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98F4-B651-DB48-8691-6954DA51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186CC-6085-A848-9093-0C315C86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9048-9AD6-5640-9933-05CAA730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2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C77F-3E87-FA4D-85F6-9F80B707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B82D3-CE87-3E4D-BEBC-05689280B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48BD2-7714-8447-B0A6-2A1BFCDA1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1242E-03AD-D846-9A7E-AD1C8D256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94DEB-0BC6-6F4D-B7D7-9B052C136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4C8FFE-E7B7-734C-B374-F62FC4F3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C51A-4DAD-864B-98D7-989C15F12B65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A44CE-A719-9E4F-AFDE-4ACAE99F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E114D3-78D2-5345-8D01-D8EB2558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9048-9AD6-5640-9933-05CAA730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6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B8C3-02F8-7A41-89EA-0A133741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A4F2ED-9872-EC45-AAE2-B04C998D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C51A-4DAD-864B-98D7-989C15F12B65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D6CF6-5DCF-0C4B-89FF-E6432500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BF3AA-3F27-2142-9485-D408996C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9048-9AD6-5640-9933-05CAA730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17DD3-219F-9B43-B076-00396942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C51A-4DAD-864B-98D7-989C15F12B65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4393F-FC29-9A44-A00B-9DB31BF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22323-0BC9-D44F-ABF2-91C8C3C9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9048-9AD6-5640-9933-05CAA730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0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1C04-1D1F-444D-86A9-0E9DB05F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002ED-4626-8945-BD41-939899D57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259B9-165E-E24F-BE0E-9B8B80D12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81941-6958-E649-B642-E18A51049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C51A-4DAD-864B-98D7-989C15F12B65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AD6D9-B996-6B4D-A2E5-FC3E6807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F02B4-4009-5545-B499-DBDB6CC7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9048-9AD6-5640-9933-05CAA730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1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E6F3-6784-7446-B5BC-0FD2E811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94418-5648-0F42-9086-F459A4B3F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E3DA4-05FA-B547-96FC-0EA8B5501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5B8B0-FDD1-8E42-B3C7-F8060FCA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C51A-4DAD-864B-98D7-989C15F12B65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44C2A-DFA2-D24B-B8C9-2B99C56D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61923-2130-8647-92CA-AAA0CC8E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9048-9AD6-5640-9933-05CAA730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6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C76962-6390-3E4E-B8DD-D1A33BFD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33533-4AA1-8347-BCA9-A6AE714D0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60624-EFC4-1845-9971-036DE7CD3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C51A-4DAD-864B-98D7-989C15F12B65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C9D82-6F9D-2740-ACFA-C28E220F1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A755A-34C2-A04A-A50A-30275CDA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9048-9AD6-5640-9933-05CAA730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5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39A9-2B9C-C845-8C8F-8F70108C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Anglican Medical and Community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4E26-5448-FC47-8DA3-D55A64502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4" y="1432334"/>
            <a:ext cx="9437836" cy="5047124"/>
          </a:xfrm>
        </p:spPr>
        <p:txBody>
          <a:bodyPr>
            <a:normAutofit/>
          </a:bodyPr>
          <a:lstStyle/>
          <a:p>
            <a:r>
              <a:rPr lang="en-US" sz="3600" b="1" dirty="0"/>
              <a:t>Elder Care: </a:t>
            </a:r>
            <a:r>
              <a:rPr lang="en-US" sz="3600" dirty="0"/>
              <a:t>14 Centres (Community Hospital, Nursing Homes, Senior Care Centres, Senior Centres, Cluster Operator) – 1 more nursing home in 2019</a:t>
            </a:r>
          </a:p>
          <a:p>
            <a:r>
              <a:rPr lang="en-US" sz="3600" b="1" dirty="0"/>
              <a:t>Mental Health: </a:t>
            </a:r>
            <a:r>
              <a:rPr lang="en-US" sz="3600" dirty="0"/>
              <a:t>7 Anglican Care Centres</a:t>
            </a:r>
          </a:p>
          <a:p>
            <a:r>
              <a:rPr lang="en-US" sz="3600" b="1" dirty="0"/>
              <a:t>Autism: </a:t>
            </a:r>
            <a:r>
              <a:rPr lang="en-US" sz="3600" dirty="0"/>
              <a:t>1 Autism School and 1 Day Activity Centre – 1 Adult Autism Home in 2019</a:t>
            </a:r>
          </a:p>
          <a:p>
            <a:r>
              <a:rPr lang="en-US" sz="3600" b="1" dirty="0"/>
              <a:t>Other </a:t>
            </a:r>
            <a:r>
              <a:rPr lang="en-US" sz="3600" b="1" dirty="0" err="1"/>
              <a:t>Servies</a:t>
            </a:r>
            <a:r>
              <a:rPr lang="en-US" sz="3600" b="1" dirty="0"/>
              <a:t>: </a:t>
            </a:r>
            <a:r>
              <a:rPr lang="en-US" sz="3600" dirty="0"/>
              <a:t>Student Care, Crisis Shelter, Mission to Seafarers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C19D7-5C9A-1743-B039-2F2A00107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410" y="3996837"/>
            <a:ext cx="2016622" cy="940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529EE8-32FB-604A-A53B-AF9DD5F72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410" y="1921215"/>
            <a:ext cx="1735483" cy="167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6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AB747B-DF81-774B-956E-2CF7701E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6141"/>
            <a:ext cx="10515600" cy="1916830"/>
          </a:xfrm>
        </p:spPr>
        <p:txBody>
          <a:bodyPr/>
          <a:lstStyle/>
          <a:p>
            <a:r>
              <a:rPr lang="en-US" dirty="0"/>
              <a:t>Singapore Mental Health Study 2010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CA6199-3C9C-A34D-A013-574FA07E0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052052"/>
            <a:ext cx="8581718" cy="5386848"/>
          </a:xfrm>
        </p:spPr>
        <p:txBody>
          <a:bodyPr>
            <a:noAutofit/>
          </a:bodyPr>
          <a:lstStyle/>
          <a:p>
            <a:r>
              <a:rPr lang="en-US" sz="3600" dirty="0"/>
              <a:t>Prevalence is 12% (1 in 8 people). </a:t>
            </a:r>
          </a:p>
          <a:p>
            <a:r>
              <a:rPr lang="en-US" sz="3600" dirty="0"/>
              <a:t>Top three: Major Depressive Disorder (1 in 17), Alcohol Abuse (1 in 32), Obsessive Compulsive Disorder (1 in 33). Others: Stress, Insomnia, Anxiety, Psychosis. Co-suffering chronic physical illnesses (50%).</a:t>
            </a:r>
          </a:p>
          <a:p>
            <a:r>
              <a:rPr lang="en-US" sz="3600" dirty="0"/>
              <a:t>Majority not seeking help.</a:t>
            </a:r>
          </a:p>
          <a:p>
            <a:r>
              <a:rPr lang="en-US" sz="3600" dirty="0"/>
              <a:t>Professional help only after much delay. </a:t>
            </a:r>
          </a:p>
          <a:p>
            <a:r>
              <a:rPr lang="en-US" sz="3600" dirty="0"/>
              <a:t>Social stigma. High economic and social cost.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7FBAB5-CB9C-7240-A526-69E9A1055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0" y="1721644"/>
            <a:ext cx="2343150" cy="234315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7844FF-E1B9-704F-810C-CFF4810EF9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4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04B33-B8E8-F840-805D-8694AA607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89394"/>
          </a:xfrm>
        </p:spPr>
        <p:txBody>
          <a:bodyPr>
            <a:normAutofit/>
          </a:bodyPr>
          <a:lstStyle/>
          <a:p>
            <a:r>
              <a:rPr lang="en-US" b="1" dirty="0"/>
              <a:t>1. There is only a fine line between Mental Health and Illness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0AF5CE-25CE-DA4B-B773-0CC3F297DA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04B33-B8E8-F840-805D-8694AA607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6110"/>
            <a:ext cx="9144000" cy="3128192"/>
          </a:xfrm>
        </p:spPr>
        <p:txBody>
          <a:bodyPr>
            <a:normAutofit/>
          </a:bodyPr>
          <a:lstStyle/>
          <a:p>
            <a:r>
              <a:rPr lang="en-US" b="1" dirty="0"/>
              <a:t>2. There is hope for people with Mental Health Challenges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B3A55-C6C1-764D-A49A-F10970C3E8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5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04B33-B8E8-F840-805D-8694AA607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3261"/>
            <a:ext cx="9144000" cy="3145645"/>
          </a:xfrm>
        </p:spPr>
        <p:txBody>
          <a:bodyPr>
            <a:normAutofit/>
          </a:bodyPr>
          <a:lstStyle/>
          <a:p>
            <a:r>
              <a:rPr lang="en-US" b="1" dirty="0"/>
              <a:t>3. We can play a big part: Judge less, care more (both self and others)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721EF2-18BC-CE41-B72C-2B89436BF9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16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193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Anglican Medical and Community Services</vt:lpstr>
      <vt:lpstr>Singapore Mental Health Study 2010</vt:lpstr>
      <vt:lpstr>1. There is only a fine line between Mental Health and Illness</vt:lpstr>
      <vt:lpstr>2. There is hope for people with Mental Health Challenges</vt:lpstr>
      <vt:lpstr>3. We can play a big part: Judge less, care more (both self and others)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Tak Meng Wong</dc:creator>
  <cp:lastModifiedBy>HP</cp:lastModifiedBy>
  <cp:revision>9</cp:revision>
  <cp:lastPrinted>2018-10-14T02:15:30Z</cp:lastPrinted>
  <dcterms:created xsi:type="dcterms:W3CDTF">2018-10-13T22:19:24Z</dcterms:created>
  <dcterms:modified xsi:type="dcterms:W3CDTF">2018-10-14T02:16:28Z</dcterms:modified>
</cp:coreProperties>
</file>