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8" r:id="rId3"/>
    <p:sldId id="265" r:id="rId4"/>
    <p:sldId id="270" r:id="rId5"/>
    <p:sldId id="271" r:id="rId6"/>
    <p:sldId id="272" r:id="rId7"/>
    <p:sldId id="273" r:id="rId8"/>
    <p:sldId id="274" r:id="rId9"/>
    <p:sldId id="257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56" r:id="rId19"/>
    <p:sldId id="258" r:id="rId20"/>
    <p:sldId id="283" r:id="rId21"/>
    <p:sldId id="284" r:id="rId22"/>
    <p:sldId id="266" r:id="rId23"/>
    <p:sldId id="285" r:id="rId24"/>
    <p:sldId id="2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4"/>
    <p:restoredTop sz="94554"/>
  </p:normalViewPr>
  <p:slideViewPr>
    <p:cSldViewPr snapToGrid="0" snapToObjects="1">
      <p:cViewPr varScale="1">
        <p:scale>
          <a:sx n="76" d="100"/>
          <a:sy n="76" d="100"/>
        </p:scale>
        <p:origin x="21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74A2-258B-7B4C-8657-D2F9A785A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19C86-84CC-A743-9171-437527752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A8FF8-C970-B847-BD4C-62C2E348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AE6A-C3B3-0D46-9246-7C98901D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6DA8-EB47-4D47-840D-6BB5BA5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2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6607-C960-3747-ADDC-CCAB955E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DCC3E-1B44-934F-94DE-B31E38189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975B8-9A2C-334C-B8A5-03766DE0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D0770-A6E4-1D43-996E-3F4E998F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257AF-B68F-4744-AD39-4C8E22E2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1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549C5A-99A8-6049-A527-655D1AC5C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40F74-5DF9-5142-AEB6-37AF18D21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2C0BC-5144-044B-A078-E4BC9C81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56CC6-A581-5D46-8FF2-00A40B83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242CA-87CA-FA45-92B0-01673D37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5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6DFD-40B3-6042-8F29-47B50571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1350E-834B-554D-A370-BB342B987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D098-6472-2F42-9877-5CA568D1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57AB3-E517-A440-B48D-874177C2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294A1-CBE3-9F46-8B15-94F8D999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DC45-6A34-0348-BA87-ABF3F630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6480D-781F-B242-8E44-DDC7F56F3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D01E5-9E71-0548-A670-941B8872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80E21-F473-BE41-97B8-6BBEDD86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2FB9C-75AD-0642-8E18-F0C4BF25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99A4-B300-724A-AE15-F11825BF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2153D-3143-144E-8C9B-7DF95D569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F1E27-C939-D242-9B45-38CE8727F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E961B-9010-164B-AEC5-16F9405E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930B5-2DFF-BB4C-8604-488BAF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7BB5E-58CB-9E45-92A4-D82061E5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7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E86-D265-8F4B-83F5-D8A9230E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B7803-DBB0-324E-A34A-CF72B96CC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F6183-555E-A145-8034-640D310A5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60560-B412-2945-A3FA-30B4F35E8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BDEC1-2BF8-EB49-9D92-085DEF987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A6A3D4-2D6B-3F4D-A999-7B07DDE5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9CA3E3-47A8-FF41-9E47-17B2E5F1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B0F84-10A5-5541-BB13-9BB472FD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CB88-0C49-5547-AA10-9E465AB9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16F09-B84F-7D4D-ABDF-3495CE0E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FB0BE-8034-3A41-9ED9-3859174B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5479F-9085-3E47-9258-375B5359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3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E4C4C-8322-A048-BC99-59E36ABF4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4EE28-C165-4D4A-9ECE-392686E3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4EF03-2981-F34E-87A3-2CD2B0FF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42EF-8CF2-3F42-9619-83D1C0B2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5667-E25B-E747-9974-7B82FCEEB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5123B-A7FD-E040-BC0A-83E8E3760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20756-EBC6-F247-A02F-5C4FB2F1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BDE6A-E2D5-0248-A575-7ACE55C6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9C5DD-380F-1A4A-980F-BD89F1C7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2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D75F-3EE1-C849-AAB7-C450EF0C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77EB57-AE72-D849-A763-BE4731FB1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61594-F93F-5F4A-AF6F-12F6D02BA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1D7B7-CB78-1845-88D3-A5824C682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AB7FC-5450-A74A-A87B-D43571F9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3D031-E892-B440-9C1B-536E7591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3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860B55-722A-B843-BBDC-F83523D2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A19E-0B9A-324E-9817-A8933E418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CD86B-F0F3-6046-A492-5B03CFB8C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8ABDC-6DD3-0242-B1B4-831DFA71AC75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8B09B-A444-8D42-A366-66980BE6D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4D527-0651-874D-A349-44AA4793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2A51-C487-974F-BCF9-41BD8C51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1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6E8AF-74C1-2042-A8D1-D034182B2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619AD-F822-6B49-8443-B146833939F5}"/>
              </a:ext>
            </a:extLst>
          </p:cNvPr>
          <p:cNvSpPr txBox="1"/>
          <p:nvPr/>
        </p:nvSpPr>
        <p:spPr>
          <a:xfrm>
            <a:off x="1" y="490331"/>
            <a:ext cx="64273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LAZARUS AT THE GATE</a:t>
            </a:r>
          </a:p>
        </p:txBody>
      </p:sp>
    </p:spTree>
    <p:extLst>
      <p:ext uri="{BB962C8B-B14F-4D97-AF65-F5344CB8AC3E}">
        <p14:creationId xmlns:p14="http://schemas.microsoft.com/office/powerpoint/2010/main" val="2490096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3DDC1-68EB-464D-A986-AC0918314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7" b="6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9E40DD-DF67-D84B-BFC9-0F796B5E4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81" y="0"/>
            <a:ext cx="1029221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052A9-05E6-8C41-B4D0-213E199FF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0" y="3556000"/>
            <a:ext cx="3211061" cy="2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68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1B3A5B-BE3D-044F-B0B0-C52744C48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7" t="24652" r="3888"/>
          <a:stretch/>
        </p:blipFill>
        <p:spPr>
          <a:xfrm>
            <a:off x="5317067" y="0"/>
            <a:ext cx="6874933" cy="462098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69B72F-13AA-FC42-A40C-82BC9FB99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006"/>
          <a:stretch/>
        </p:blipFill>
        <p:spPr>
          <a:xfrm>
            <a:off x="0" y="1913466"/>
            <a:ext cx="7356229" cy="494453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2D9AFC-D286-E645-BD97-1DA6D67DD363}"/>
              </a:ext>
            </a:extLst>
          </p:cNvPr>
          <p:cNvSpPr txBox="1"/>
          <p:nvPr/>
        </p:nvSpPr>
        <p:spPr>
          <a:xfrm>
            <a:off x="1733351" y="448902"/>
            <a:ext cx="21659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5">
                    <a:lumMod val="75000"/>
                  </a:schemeClr>
                </a:solidFill>
              </a:rPr>
              <a:t>BMW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DC75E-18ED-6B42-B39A-8B47314260CD}"/>
              </a:ext>
            </a:extLst>
          </p:cNvPr>
          <p:cNvSpPr txBox="1"/>
          <p:nvPr/>
        </p:nvSpPr>
        <p:spPr>
          <a:xfrm>
            <a:off x="8112345" y="4995333"/>
            <a:ext cx="3323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Befriending 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Migrant Workers</a:t>
            </a:r>
          </a:p>
        </p:txBody>
      </p:sp>
    </p:spTree>
    <p:extLst>
      <p:ext uri="{BB962C8B-B14F-4D97-AF65-F5344CB8AC3E}">
        <p14:creationId xmlns:p14="http://schemas.microsoft.com/office/powerpoint/2010/main" val="340275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2D9E-D1C9-3F42-AFE2-4CB317A2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4E1F6-B454-7641-8AE8-B5214F5B5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07CE6-CE53-854A-8AC0-6AC2638B7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191"/>
            <a:ext cx="12192000" cy="693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5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C181F8-5EDF-204B-AF68-4623D44A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66" y="0"/>
            <a:ext cx="49953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85E26-B1E4-A744-A9FD-3D282BD97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508" y="0"/>
            <a:ext cx="3743158" cy="284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CFCCCE-4A42-6144-8EE8-D7F8132B0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24"/>
          <a:stretch/>
        </p:blipFill>
        <p:spPr>
          <a:xfrm>
            <a:off x="0" y="2641599"/>
            <a:ext cx="8148120" cy="4216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715C35-7FB1-104B-BABE-B1094CF42282}"/>
              </a:ext>
            </a:extLst>
          </p:cNvPr>
          <p:cNvSpPr txBox="1"/>
          <p:nvPr/>
        </p:nvSpPr>
        <p:spPr>
          <a:xfrm>
            <a:off x="0" y="535970"/>
            <a:ext cx="3453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BMO &amp; 289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on </a:t>
            </a:r>
            <a:r>
              <a:rPr lang="en-US" sz="4800" dirty="0" err="1">
                <a:solidFill>
                  <a:schemeClr val="bg1"/>
                </a:solidFill>
              </a:rPr>
              <a:t>Batam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B67B1-7BF4-C145-8B4E-8FC2931BE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3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FC74E-0034-6542-A75F-DF2DB119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302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50C180-34BC-FB42-A494-5895B43944B6}"/>
              </a:ext>
            </a:extLst>
          </p:cNvPr>
          <p:cNvSpPr txBox="1"/>
          <p:nvPr/>
        </p:nvSpPr>
        <p:spPr>
          <a:xfrm>
            <a:off x="0" y="3302000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dirty="0"/>
              <a:t>For I was hungry and you gave me food, </a:t>
            </a:r>
          </a:p>
          <a:p>
            <a:pPr algn="ctr"/>
            <a:r>
              <a:rPr lang="en-SG" sz="3600" dirty="0"/>
              <a:t>I was thirsty and you gave me drink, I was a stranger and you welcomed me, </a:t>
            </a:r>
            <a:r>
              <a:rPr lang="en-SG" sz="3600" b="1" baseline="30000" dirty="0"/>
              <a:t> </a:t>
            </a:r>
            <a:r>
              <a:rPr lang="en-SG" sz="3600" dirty="0"/>
              <a:t>I was naked and you clothed me, I was sick and you visited me, I was in prison and you came to me. … </a:t>
            </a:r>
          </a:p>
          <a:p>
            <a:pPr algn="ctr"/>
            <a:r>
              <a:rPr lang="en-SG" sz="3600" dirty="0"/>
              <a:t>Truly, I say to you, as you did it to one of the least </a:t>
            </a:r>
          </a:p>
          <a:p>
            <a:pPr algn="ctr"/>
            <a:r>
              <a:rPr lang="en-SG" sz="3600" dirty="0"/>
              <a:t>of these my brothers, you did it to me.  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A95F2-BAEC-EA4A-B7E7-8C5D0758A8A0}"/>
              </a:ext>
            </a:extLst>
          </p:cNvPr>
          <p:cNvSpPr/>
          <p:nvPr/>
        </p:nvSpPr>
        <p:spPr>
          <a:xfrm>
            <a:off x="549379" y="1375545"/>
            <a:ext cx="3382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>
                <a:solidFill>
                  <a:schemeClr val="bg1"/>
                </a:solidFill>
              </a:rPr>
              <a:t>Matthew 25: 35-40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0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45B1-B28D-DA4D-965D-3974D52D1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222" r="15112"/>
          <a:stretch/>
        </p:blipFill>
        <p:spPr>
          <a:xfrm>
            <a:off x="0" y="0"/>
            <a:ext cx="5943600" cy="6858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44E25-F098-F445-81EE-DFC766504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0"/>
          <a:stretch/>
        </p:blipFill>
        <p:spPr>
          <a:xfrm>
            <a:off x="6079068" y="0"/>
            <a:ext cx="6112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99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BF685-9242-6D4E-B4C8-88EF5415E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8" r="5941" b="50864"/>
          <a:stretch/>
        </p:blipFill>
        <p:spPr>
          <a:xfrm>
            <a:off x="-169333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57B77-DE9B-0A49-ABC8-3AF4D535C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73"/>
          <a:stretch/>
        </p:blipFill>
        <p:spPr>
          <a:xfrm>
            <a:off x="5825067" y="0"/>
            <a:ext cx="6366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7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E8372B-94E9-BD49-81C1-4A2A70EC96E6}"/>
              </a:ext>
            </a:extLst>
          </p:cNvPr>
          <p:cNvSpPr txBox="1"/>
          <p:nvPr/>
        </p:nvSpPr>
        <p:spPr>
          <a:xfrm>
            <a:off x="0" y="151179"/>
            <a:ext cx="726440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600" dirty="0"/>
              <a:t>When you reap the harvest of your land, you shall not reap your field right up to its edge, </a:t>
            </a:r>
          </a:p>
          <a:p>
            <a:pPr algn="r"/>
            <a:r>
              <a:rPr lang="en-SG" sz="3600" dirty="0"/>
              <a:t>neither shall you gather </a:t>
            </a:r>
          </a:p>
          <a:p>
            <a:pPr algn="r"/>
            <a:r>
              <a:rPr lang="en-SG" sz="3600" dirty="0"/>
              <a:t>the gleanings after your harvest. </a:t>
            </a:r>
          </a:p>
          <a:p>
            <a:pPr algn="r"/>
            <a:r>
              <a:rPr lang="en-SG" sz="3600" dirty="0"/>
              <a:t>And you shall not strip your vineyard bare, neither shall you gather </a:t>
            </a:r>
          </a:p>
          <a:p>
            <a:pPr algn="r"/>
            <a:r>
              <a:rPr lang="en-SG" sz="3600" dirty="0"/>
              <a:t>the fallen grapes of your vineyard. </a:t>
            </a:r>
          </a:p>
          <a:p>
            <a:pPr algn="r"/>
            <a:r>
              <a:rPr lang="en-SG" sz="3600" dirty="0"/>
              <a:t>You shall leave them for the poor </a:t>
            </a:r>
          </a:p>
          <a:p>
            <a:pPr algn="r"/>
            <a:r>
              <a:rPr lang="en-SG" sz="3600" dirty="0"/>
              <a:t>and for the sojourner: </a:t>
            </a:r>
          </a:p>
          <a:p>
            <a:pPr algn="r"/>
            <a:r>
              <a:rPr lang="en-SG" sz="3600" b="1" dirty="0"/>
              <a:t>I am the Lord your God.  </a:t>
            </a:r>
          </a:p>
          <a:p>
            <a:pPr algn="r"/>
            <a:r>
              <a:rPr lang="en-SG" sz="2400" dirty="0"/>
              <a:t>Leviticus 19:9-10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18A1C-7C0C-9F4E-B480-5366E492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0" r="6500"/>
          <a:stretch/>
        </p:blipFill>
        <p:spPr>
          <a:xfrm>
            <a:off x="7399867" y="0"/>
            <a:ext cx="479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9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0DFD91-B747-0D4D-81D9-959F217816DA}"/>
              </a:ext>
            </a:extLst>
          </p:cNvPr>
          <p:cNvSpPr/>
          <p:nvPr/>
        </p:nvSpPr>
        <p:spPr>
          <a:xfrm>
            <a:off x="5892801" y="0"/>
            <a:ext cx="62239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701EB-3FC7-8D43-8C7B-AAA30859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9508" y="954394"/>
            <a:ext cx="2133601" cy="1647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DC6AA-B9EC-2845-A8FC-E521505D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939" y="2957461"/>
            <a:ext cx="4504241" cy="2715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E0F5C-4350-4646-822E-6A68B89C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565" y="253964"/>
            <a:ext cx="1586345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4EE21-46EA-194D-84B3-DFE831731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7" r="11160" b="43575"/>
          <a:stretch/>
        </p:blipFill>
        <p:spPr>
          <a:xfrm>
            <a:off x="6087022" y="2362739"/>
            <a:ext cx="6029739" cy="4591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EA32C4-E24C-6D44-8436-34EB41D02F22}"/>
              </a:ext>
            </a:extLst>
          </p:cNvPr>
          <p:cNvSpPr txBox="1"/>
          <p:nvPr/>
        </p:nvSpPr>
        <p:spPr>
          <a:xfrm>
            <a:off x="6011782" y="1777964"/>
            <a:ext cx="6278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RICHEST COUNTRIES IN THE WORLD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FF9DA-D7CA-614B-B47B-5C22A15F6FC5}"/>
              </a:ext>
            </a:extLst>
          </p:cNvPr>
          <p:cNvSpPr txBox="1"/>
          <p:nvPr/>
        </p:nvSpPr>
        <p:spPr>
          <a:xfrm>
            <a:off x="7836073" y="3886739"/>
            <a:ext cx="3117200" cy="1323439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SINGAPORE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in 3</a:t>
            </a:r>
            <a:r>
              <a:rPr lang="en-US" sz="4000" b="1" baseline="30000" dirty="0">
                <a:solidFill>
                  <a:srgbClr val="FF0000"/>
                </a:solidFill>
              </a:rPr>
              <a:t>rd</a:t>
            </a:r>
            <a:r>
              <a:rPr lang="en-US" sz="4000" b="1" dirty="0">
                <a:solidFill>
                  <a:srgbClr val="FF0000"/>
                </a:solidFill>
              </a:rPr>
              <a:t> position</a:t>
            </a:r>
          </a:p>
        </p:txBody>
      </p:sp>
    </p:spTree>
    <p:extLst>
      <p:ext uri="{BB962C8B-B14F-4D97-AF65-F5344CB8AC3E}">
        <p14:creationId xmlns:p14="http://schemas.microsoft.com/office/powerpoint/2010/main" val="427198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2C82071-16E5-674D-A9E8-F7D4B0E1F0A2}"/>
              </a:ext>
            </a:extLst>
          </p:cNvPr>
          <p:cNvSpPr/>
          <p:nvPr/>
        </p:nvSpPr>
        <p:spPr>
          <a:xfrm>
            <a:off x="6180666" y="3310190"/>
            <a:ext cx="6011334" cy="3534451"/>
          </a:xfrm>
          <a:prstGeom prst="rect">
            <a:avLst/>
          </a:prstGeom>
          <a:solidFill>
            <a:srgbClr val="FFFF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E30C1E-799A-1F42-8B9C-8219940FD849}"/>
              </a:ext>
            </a:extLst>
          </p:cNvPr>
          <p:cNvSpPr/>
          <p:nvPr/>
        </p:nvSpPr>
        <p:spPr>
          <a:xfrm>
            <a:off x="-1" y="3310191"/>
            <a:ext cx="6180667" cy="35478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E8B9B-4D4E-5245-90CA-66FCE5A2DE39}"/>
              </a:ext>
            </a:extLst>
          </p:cNvPr>
          <p:cNvSpPr/>
          <p:nvPr/>
        </p:nvSpPr>
        <p:spPr>
          <a:xfrm>
            <a:off x="6180666" y="-4988"/>
            <a:ext cx="6011334" cy="3315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A9584-0B80-A84A-9050-C5A45107BD66}"/>
              </a:ext>
            </a:extLst>
          </p:cNvPr>
          <p:cNvSpPr txBox="1"/>
          <p:nvPr/>
        </p:nvSpPr>
        <p:spPr>
          <a:xfrm>
            <a:off x="1490132" y="694267"/>
            <a:ext cx="5046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LEND A HELPING HAND</a:t>
            </a:r>
          </a:p>
          <a:p>
            <a:r>
              <a:rPr lang="en-US" sz="3200" dirty="0"/>
              <a:t>Serve with church and national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5444B8-A944-B349-834D-7C94A1001429}"/>
              </a:ext>
            </a:extLst>
          </p:cNvPr>
          <p:cNvSpPr txBox="1"/>
          <p:nvPr/>
        </p:nvSpPr>
        <p:spPr>
          <a:xfrm>
            <a:off x="550332" y="3544732"/>
            <a:ext cx="4241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 THE VOICE FOR THE POOR</a:t>
            </a:r>
          </a:p>
          <a:p>
            <a:r>
              <a:rPr lang="en-US" sz="3200" dirty="0"/>
              <a:t>Talk about </a:t>
            </a:r>
          </a:p>
          <a:p>
            <a:r>
              <a:rPr lang="en-US" sz="3200" dirty="0"/>
              <a:t>the poor and speak </a:t>
            </a:r>
          </a:p>
          <a:p>
            <a:r>
              <a:rPr lang="en-US" sz="3200" dirty="0"/>
              <a:t>up for them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3A435-2DE6-3047-9038-8B11CF87ECFE}"/>
              </a:ext>
            </a:extLst>
          </p:cNvPr>
          <p:cNvSpPr txBox="1"/>
          <p:nvPr/>
        </p:nvSpPr>
        <p:spPr>
          <a:xfrm>
            <a:off x="7102875" y="1802262"/>
            <a:ext cx="3260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GIVE</a:t>
            </a:r>
          </a:p>
          <a:p>
            <a:r>
              <a:rPr lang="en-US" sz="3200" dirty="0"/>
              <a:t>Do it intentionally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9ADB0-94F5-7841-973F-DDBDB4B35DD5}"/>
              </a:ext>
            </a:extLst>
          </p:cNvPr>
          <p:cNvSpPr txBox="1"/>
          <p:nvPr/>
        </p:nvSpPr>
        <p:spPr>
          <a:xfrm>
            <a:off x="7188202" y="3960680"/>
            <a:ext cx="4558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BEFRIEND </a:t>
            </a:r>
          </a:p>
          <a:p>
            <a:pPr algn="r"/>
            <a:r>
              <a:rPr lang="en-US" sz="4000" b="1" dirty="0"/>
              <a:t>THE POOR</a:t>
            </a:r>
          </a:p>
          <a:p>
            <a:pPr algn="r"/>
            <a:r>
              <a:rPr lang="en-US" sz="3200" dirty="0" err="1"/>
              <a:t>Socialise</a:t>
            </a:r>
            <a:r>
              <a:rPr lang="en-US" sz="3200" dirty="0"/>
              <a:t>; </a:t>
            </a:r>
          </a:p>
          <a:p>
            <a:pPr algn="r"/>
            <a:r>
              <a:rPr lang="en-US" sz="3200" dirty="0"/>
              <a:t>do not be class conscious.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D4B78-E54D-874F-9A52-F3C097E0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532" y="709831"/>
            <a:ext cx="1244600" cy="252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486FA-23A0-4F4A-9981-2575E77E9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08913" y="3310192"/>
            <a:ext cx="2641599" cy="2641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824A69-225B-BE48-88C1-60A4407AD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8" t="10124" r="20133" b="17531"/>
          <a:stretch/>
        </p:blipFill>
        <p:spPr>
          <a:xfrm>
            <a:off x="8652933" y="474133"/>
            <a:ext cx="1742941" cy="1947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A60F09-7D10-2C4D-BFC9-888BDAF20A4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7043608" y="3557125"/>
            <a:ext cx="2282624" cy="22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2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0C10E8-6EEE-8E41-964F-78A9538AC2A7}"/>
              </a:ext>
            </a:extLst>
          </p:cNvPr>
          <p:cNvSpPr/>
          <p:nvPr/>
        </p:nvSpPr>
        <p:spPr>
          <a:xfrm>
            <a:off x="4893731" y="-1"/>
            <a:ext cx="7298268" cy="6858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A6A-B640-544A-9D2F-1FC55CFC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5466" y="0"/>
            <a:ext cx="6976533" cy="4109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848C7C-E9BC-0347-B12F-DBE68EFF0CF9}"/>
              </a:ext>
            </a:extLst>
          </p:cNvPr>
          <p:cNvSpPr txBox="1"/>
          <p:nvPr/>
        </p:nvSpPr>
        <p:spPr>
          <a:xfrm>
            <a:off x="0" y="372533"/>
            <a:ext cx="455506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600" dirty="0">
                <a:solidFill>
                  <a:schemeClr val="accent5">
                    <a:lumMod val="75000"/>
                  </a:schemeClr>
                </a:solidFill>
              </a:rPr>
              <a:t>The Straits Times</a:t>
            </a:r>
          </a:p>
          <a:p>
            <a:pPr algn="r"/>
            <a:r>
              <a:rPr lang="en-SG" sz="3600" dirty="0">
                <a:solidFill>
                  <a:schemeClr val="accent5">
                    <a:lumMod val="75000"/>
                  </a:schemeClr>
                </a:solidFill>
              </a:rPr>
              <a:t>December 28, 2017</a:t>
            </a:r>
          </a:p>
          <a:p>
            <a:pPr algn="r"/>
            <a:endParaRPr lang="en-SG" dirty="0"/>
          </a:p>
          <a:p>
            <a:pPr algn="r"/>
            <a:r>
              <a:rPr lang="en-SG" sz="3600" b="1" dirty="0"/>
              <a:t>SINGAPORE - The sharpest social divisions in Singapore may now be based on class, instead of race or religion, a study released on Thursday (Dec 28) suggests.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01412-34B1-A54E-BA17-113DDBED3767}"/>
              </a:ext>
            </a:extLst>
          </p:cNvPr>
          <p:cNvSpPr txBox="1"/>
          <p:nvPr/>
        </p:nvSpPr>
        <p:spPr>
          <a:xfrm>
            <a:off x="5350932" y="4244621"/>
            <a:ext cx="6976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The Institute of Policy Studies' (IPS) Study On Social Capital In Singapore shows that on average, Singaporeans who live in public housing have fewer than one friend who </a:t>
            </a:r>
          </a:p>
          <a:p>
            <a:r>
              <a:rPr lang="en-SG" sz="2800" dirty="0"/>
              <a:t>lives in private housing.</a:t>
            </a:r>
          </a:p>
        </p:txBody>
      </p:sp>
    </p:spTree>
    <p:extLst>
      <p:ext uri="{BB962C8B-B14F-4D97-AF65-F5344CB8AC3E}">
        <p14:creationId xmlns:p14="http://schemas.microsoft.com/office/powerpoint/2010/main" val="193279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2B219-5EFE-AD4E-983F-CED58A41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0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EEB98-FA7F-FF43-BC95-BA3B231A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9FC72-9E0E-DF46-89A6-C104B211A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03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1B89-AABC-7E41-9EF4-B5D23E04F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2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11561D-EA23-8843-8F11-D143A61A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3493" y="4963983"/>
            <a:ext cx="4499287" cy="112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3D30D-2D46-4649-A423-E56FB4CE8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16" t="3455" r="37757" b="67908"/>
          <a:stretch/>
        </p:blipFill>
        <p:spPr>
          <a:xfrm>
            <a:off x="4822972" y="2308170"/>
            <a:ext cx="1590831" cy="17238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832812-F027-8B47-B144-11333EC44B8A}"/>
              </a:ext>
            </a:extLst>
          </p:cNvPr>
          <p:cNvSpPr/>
          <p:nvPr/>
        </p:nvSpPr>
        <p:spPr>
          <a:xfrm>
            <a:off x="-19986" y="286755"/>
            <a:ext cx="5191594" cy="7078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58355-08E3-844A-9BC1-E7F6C88065D4}"/>
              </a:ext>
            </a:extLst>
          </p:cNvPr>
          <p:cNvSpPr/>
          <p:nvPr/>
        </p:nvSpPr>
        <p:spPr>
          <a:xfrm>
            <a:off x="6130978" y="286755"/>
            <a:ext cx="6061022" cy="7078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9B7B0-A922-3147-BB2D-BEA2C01B0C75}"/>
              </a:ext>
            </a:extLst>
          </p:cNvPr>
          <p:cNvSpPr txBox="1"/>
          <p:nvPr/>
        </p:nvSpPr>
        <p:spPr>
          <a:xfrm>
            <a:off x="-19987" y="6088559"/>
            <a:ext cx="12401862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ESTIMATES OF POVERTY IN SINGAPORE, 2008-2011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2DCC4-EFBF-514F-A5ED-8859E5A8C96B}"/>
              </a:ext>
            </a:extLst>
          </p:cNvPr>
          <p:cNvSpPr txBox="1"/>
          <p:nvPr/>
        </p:nvSpPr>
        <p:spPr>
          <a:xfrm>
            <a:off x="-19987" y="288697"/>
            <a:ext cx="4916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ABSOLUTE POVERTY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1DCD94-9176-4A49-9802-5D2B236455D7}"/>
              </a:ext>
            </a:extLst>
          </p:cNvPr>
          <p:cNvSpPr txBox="1"/>
          <p:nvPr/>
        </p:nvSpPr>
        <p:spPr>
          <a:xfrm>
            <a:off x="45420" y="1168289"/>
            <a:ext cx="454227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10-12% of households</a:t>
            </a:r>
          </a:p>
          <a:p>
            <a:pPr algn="r"/>
            <a:endParaRPr lang="en-US" sz="1600" dirty="0"/>
          </a:p>
          <a:p>
            <a:pPr algn="r"/>
            <a:r>
              <a:rPr lang="en-US" sz="3200" dirty="0"/>
              <a:t> Household income :           </a:t>
            </a:r>
          </a:p>
          <a:p>
            <a:pPr algn="r"/>
            <a:r>
              <a:rPr lang="en-US" sz="3200" dirty="0"/>
              <a:t> $1250-$1500 per month </a:t>
            </a:r>
          </a:p>
          <a:p>
            <a:pPr algn="r"/>
            <a:r>
              <a:rPr lang="en-US" sz="3200" dirty="0"/>
              <a:t>per family of 4</a:t>
            </a:r>
          </a:p>
          <a:p>
            <a:pPr algn="r"/>
            <a:endParaRPr lang="en-US" sz="1600" dirty="0"/>
          </a:p>
          <a:p>
            <a:pPr algn="r"/>
            <a:r>
              <a:rPr lang="en-US" sz="3200" dirty="0"/>
              <a:t>Level of survival:</a:t>
            </a:r>
          </a:p>
          <a:p>
            <a:pPr algn="r"/>
            <a:r>
              <a:rPr lang="en-US" sz="3200" dirty="0"/>
              <a:t>Basic necessities </a:t>
            </a:r>
          </a:p>
          <a:p>
            <a:pPr algn="r"/>
            <a:r>
              <a:rPr lang="en-US" sz="3200" dirty="0"/>
              <a:t>– food, shelter, clothing  </a:t>
            </a:r>
          </a:p>
          <a:p>
            <a:pPr algn="r"/>
            <a:endParaRPr lang="en-US" sz="1400" dirty="0"/>
          </a:p>
          <a:p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CF477-3F01-414E-9CBE-4664C759474A}"/>
              </a:ext>
            </a:extLst>
          </p:cNvPr>
          <p:cNvSpPr txBox="1"/>
          <p:nvPr/>
        </p:nvSpPr>
        <p:spPr>
          <a:xfrm>
            <a:off x="6413803" y="303687"/>
            <a:ext cx="4234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RELATIVE POVERTY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18031-1F7D-684C-AA0A-F7CAB3D68C61}"/>
              </a:ext>
            </a:extLst>
          </p:cNvPr>
          <p:cNvSpPr txBox="1"/>
          <p:nvPr/>
        </p:nvSpPr>
        <p:spPr>
          <a:xfrm>
            <a:off x="6649085" y="1168289"/>
            <a:ext cx="54714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23-26% of households</a:t>
            </a:r>
          </a:p>
          <a:p>
            <a:endParaRPr lang="en-US" sz="1600" dirty="0"/>
          </a:p>
          <a:p>
            <a:r>
              <a:rPr lang="en-US" sz="3200" dirty="0"/>
              <a:t>Household income: </a:t>
            </a:r>
          </a:p>
          <a:p>
            <a:r>
              <a:rPr lang="en-US" sz="3200" dirty="0"/>
              <a:t>$2500-$3000 per month</a:t>
            </a:r>
          </a:p>
          <a:p>
            <a:r>
              <a:rPr lang="en-US" sz="3200" dirty="0"/>
              <a:t>per family of 4</a:t>
            </a:r>
          </a:p>
          <a:p>
            <a:r>
              <a:rPr lang="en-US" sz="1600" dirty="0"/>
              <a:t> </a:t>
            </a:r>
          </a:p>
          <a:p>
            <a:r>
              <a:rPr lang="en-US" sz="3200" dirty="0"/>
              <a:t>Level of social inclusion:</a:t>
            </a:r>
          </a:p>
          <a:p>
            <a:r>
              <a:rPr lang="en-US" sz="3200" dirty="0"/>
              <a:t>Basic necessities and others </a:t>
            </a:r>
            <a:r>
              <a:rPr lang="en-US" sz="3200" dirty="0" err="1"/>
              <a:t>eg.</a:t>
            </a:r>
            <a:r>
              <a:rPr lang="en-US" sz="3200" dirty="0"/>
              <a:t> computer, internet, handphone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AB2B19-2A50-B34A-A0AE-541525BEC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285"/>
          <a:stretch/>
        </p:blipFill>
        <p:spPr>
          <a:xfrm flipH="1">
            <a:off x="1858780" y="4963984"/>
            <a:ext cx="2964192" cy="1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1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6F411-A064-A14D-82E0-2C02A4E22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41"/>
          <a:stretch/>
        </p:blipFill>
        <p:spPr>
          <a:xfrm>
            <a:off x="0" y="0"/>
            <a:ext cx="72702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23BEE-AC5C-6048-A18E-813AA379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231" y="0"/>
            <a:ext cx="4921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8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76413A-46DD-994F-B0BE-06F120FC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FE277-2B17-1342-B892-842EA0E3868B}"/>
              </a:ext>
            </a:extLst>
          </p:cNvPr>
          <p:cNvSpPr txBox="1"/>
          <p:nvPr/>
        </p:nvSpPr>
        <p:spPr>
          <a:xfrm>
            <a:off x="669560" y="539645"/>
            <a:ext cx="1085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Whoever is generous to the poor lends to the Lord, and he will repay him for his deed.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</a:rPr>
              <a:t>Proverbs 19:17</a:t>
            </a:r>
          </a:p>
        </p:txBody>
      </p:sp>
    </p:spTree>
    <p:extLst>
      <p:ext uri="{BB962C8B-B14F-4D97-AF65-F5344CB8AC3E}">
        <p14:creationId xmlns:p14="http://schemas.microsoft.com/office/powerpoint/2010/main" val="3018341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E1AA4-DAE5-CC43-A71A-972984E43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2E5C50-695B-B34A-BF67-244FA213E9B1}"/>
              </a:ext>
            </a:extLst>
          </p:cNvPr>
          <p:cNvSpPr/>
          <p:nvPr/>
        </p:nvSpPr>
        <p:spPr>
          <a:xfrm>
            <a:off x="5606320" y="1948721"/>
            <a:ext cx="629587" cy="299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0E52C-DE89-4E42-934F-9199999E5AC9}"/>
              </a:ext>
            </a:extLst>
          </p:cNvPr>
          <p:cNvSpPr/>
          <p:nvPr/>
        </p:nvSpPr>
        <p:spPr>
          <a:xfrm>
            <a:off x="527153" y="4889292"/>
            <a:ext cx="1706381" cy="3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7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A0FFFA-AA55-2841-8917-C5A025035366}"/>
              </a:ext>
            </a:extLst>
          </p:cNvPr>
          <p:cNvSpPr/>
          <p:nvPr/>
        </p:nvSpPr>
        <p:spPr>
          <a:xfrm>
            <a:off x="4317167" y="0"/>
            <a:ext cx="779489" cy="6858000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DC1D82-EE0E-1041-87D4-704D16BC7BEC}"/>
              </a:ext>
            </a:extLst>
          </p:cNvPr>
          <p:cNvSpPr txBox="1"/>
          <p:nvPr/>
        </p:nvSpPr>
        <p:spPr>
          <a:xfrm>
            <a:off x="5231567" y="254833"/>
            <a:ext cx="677555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FF00"/>
                </a:solidFill>
              </a:rPr>
              <a:t>Behold, this was the guilt </a:t>
            </a:r>
          </a:p>
          <a:p>
            <a:r>
              <a:rPr lang="en-US" sz="3800" dirty="0">
                <a:solidFill>
                  <a:srgbClr val="FFFF00"/>
                </a:solidFill>
              </a:rPr>
              <a:t>of your sister Sodom: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3800" dirty="0">
                <a:solidFill>
                  <a:srgbClr val="FFFF00"/>
                </a:solidFill>
              </a:rPr>
              <a:t>she and her daughters had pride, excess of food, and prosperous ease, but did not aid </a:t>
            </a:r>
          </a:p>
          <a:p>
            <a:r>
              <a:rPr lang="en-US" sz="3800" dirty="0">
                <a:solidFill>
                  <a:srgbClr val="FFFF00"/>
                </a:solidFill>
              </a:rPr>
              <a:t>the poor and needy. 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3800" dirty="0">
                <a:solidFill>
                  <a:srgbClr val="FFFF00"/>
                </a:solidFill>
              </a:rPr>
              <a:t>They were haughty and </a:t>
            </a:r>
          </a:p>
          <a:p>
            <a:r>
              <a:rPr lang="en-US" sz="3800" dirty="0">
                <a:solidFill>
                  <a:srgbClr val="FFFF00"/>
                </a:solidFill>
              </a:rPr>
              <a:t>did an abomination before me.  </a:t>
            </a:r>
          </a:p>
          <a:p>
            <a:r>
              <a:rPr lang="en-US" sz="3800" dirty="0">
                <a:solidFill>
                  <a:srgbClr val="FFFF00"/>
                </a:solidFill>
              </a:rPr>
              <a:t>So I removed them when I saw it.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Ezekiel 16: 49-50.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5530E-6BE5-B446-B1BA-CD541F57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4854" y="0"/>
            <a:ext cx="5111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99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B3C99-7DF9-7C47-8657-72DDB54F9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56" y="0"/>
            <a:ext cx="6858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F4A4B7-376A-B643-B3DE-971779954ABD}"/>
              </a:ext>
            </a:extLst>
          </p:cNvPr>
          <p:cNvSpPr/>
          <p:nvPr/>
        </p:nvSpPr>
        <p:spPr>
          <a:xfrm>
            <a:off x="696732" y="1029324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D50CB-4DB3-7647-A9B5-A4F78D370BE5}"/>
              </a:ext>
            </a:extLst>
          </p:cNvPr>
          <p:cNvSpPr/>
          <p:nvPr/>
        </p:nvSpPr>
        <p:spPr>
          <a:xfrm>
            <a:off x="2193874" y="5648797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CFFC3D-E99E-264C-A4CB-69E3385DDECA}"/>
              </a:ext>
            </a:extLst>
          </p:cNvPr>
          <p:cNvSpPr/>
          <p:nvPr/>
        </p:nvSpPr>
        <p:spPr>
          <a:xfrm>
            <a:off x="239532" y="3470223"/>
            <a:ext cx="914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FFC276-55FB-B946-AFFD-67BE9D4AAB24}"/>
              </a:ext>
            </a:extLst>
          </p:cNvPr>
          <p:cNvSpPr/>
          <p:nvPr/>
        </p:nvSpPr>
        <p:spPr>
          <a:xfrm>
            <a:off x="2601107" y="4062335"/>
            <a:ext cx="914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73B23E-2CF1-8D4F-880F-81427D755B88}"/>
              </a:ext>
            </a:extLst>
          </p:cNvPr>
          <p:cNvSpPr/>
          <p:nvPr/>
        </p:nvSpPr>
        <p:spPr>
          <a:xfrm>
            <a:off x="2651074" y="572124"/>
            <a:ext cx="914400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635E05-29E3-5C4F-9699-A2446795BDB0}"/>
              </a:ext>
            </a:extLst>
          </p:cNvPr>
          <p:cNvSpPr/>
          <p:nvPr/>
        </p:nvSpPr>
        <p:spPr>
          <a:xfrm>
            <a:off x="1694514" y="2478373"/>
            <a:ext cx="9144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2FCF99-B6E5-AF40-A615-46DC1B28D914}"/>
              </a:ext>
            </a:extLst>
          </p:cNvPr>
          <p:cNvSpPr/>
          <p:nvPr/>
        </p:nvSpPr>
        <p:spPr>
          <a:xfrm>
            <a:off x="555887" y="4941759"/>
            <a:ext cx="914400" cy="9144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3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760EE-55A5-CE42-93E2-971224E05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4" r="9465"/>
          <a:stretch/>
        </p:blipFill>
        <p:spPr>
          <a:xfrm>
            <a:off x="3674533" y="0"/>
            <a:ext cx="8669867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6DF76B-A22F-E04B-A735-F4E2BBBB1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9727"/>
          <a:stretch/>
        </p:blipFill>
        <p:spPr>
          <a:xfrm>
            <a:off x="40627" y="582613"/>
            <a:ext cx="3633906" cy="3926464"/>
          </a:xfrm>
        </p:spPr>
      </p:pic>
    </p:spTree>
    <p:extLst>
      <p:ext uri="{BB962C8B-B14F-4D97-AF65-F5344CB8AC3E}">
        <p14:creationId xmlns:p14="http://schemas.microsoft.com/office/powerpoint/2010/main" val="4055275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331</Words>
  <Application>Microsoft Macintosh PowerPoint</Application>
  <PresentationFormat>Widescreen</PresentationFormat>
  <Paragraphs>73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45</cp:revision>
  <dcterms:created xsi:type="dcterms:W3CDTF">2018-10-04T04:08:34Z</dcterms:created>
  <dcterms:modified xsi:type="dcterms:W3CDTF">2018-10-06T12:09:11Z</dcterms:modified>
</cp:coreProperties>
</file>