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483" r:id="rId2"/>
    <p:sldId id="505" r:id="rId3"/>
    <p:sldId id="506" r:id="rId4"/>
    <p:sldId id="526" r:id="rId5"/>
    <p:sldId id="508" r:id="rId6"/>
    <p:sldId id="509" r:id="rId7"/>
    <p:sldId id="510" r:id="rId8"/>
    <p:sldId id="527" r:id="rId9"/>
    <p:sldId id="512" r:id="rId10"/>
    <p:sldId id="513" r:id="rId11"/>
    <p:sldId id="514" r:id="rId12"/>
    <p:sldId id="528" r:id="rId13"/>
    <p:sldId id="516" r:id="rId14"/>
    <p:sldId id="517" r:id="rId15"/>
    <p:sldId id="518" r:id="rId16"/>
    <p:sldId id="529" r:id="rId17"/>
    <p:sldId id="520" r:id="rId18"/>
    <p:sldId id="521" r:id="rId19"/>
    <p:sldId id="522" r:id="rId20"/>
    <p:sldId id="530" r:id="rId21"/>
    <p:sldId id="524" r:id="rId22"/>
    <p:sldId id="525" r:id="rId23"/>
    <p:sldId id="531" r:id="rId24"/>
  </p:sldIdLst>
  <p:sldSz cx="9144000" cy="5143500" type="screen16x9"/>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C0A"/>
    <a:srgbClr val="2F6228"/>
    <a:srgbClr val="2F6B3D"/>
    <a:srgbClr val="EFEEE1"/>
    <a:srgbClr val="9F8867"/>
    <a:srgbClr val="D6D4B4"/>
    <a:srgbClr val="36A6A5"/>
    <a:srgbClr val="48A6A5"/>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4331" autoAdjust="0"/>
  </p:normalViewPr>
  <p:slideViewPr>
    <p:cSldViewPr snapToGrid="0" snapToObjects="1">
      <p:cViewPr varScale="1">
        <p:scale>
          <a:sx n="83" d="100"/>
          <a:sy n="83" d="100"/>
        </p:scale>
        <p:origin x="996" y="78"/>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6298018518518501"/>
          <c:y val="4.5861111111111103E-2"/>
          <c:w val="0.68890685185185196"/>
          <c:h val="0.86671851856995896"/>
        </c:manualLayout>
      </c:layout>
      <c:barChart>
        <c:barDir val="bar"/>
        <c:grouping val="clustered"/>
        <c:varyColors val="0"/>
        <c:ser>
          <c:idx val="1"/>
          <c:order val="0"/>
          <c:tx>
            <c:strRef>
              <c:f>Sexuality!$D$104</c:f>
              <c:strCache>
                <c:ptCount val="1"/>
                <c:pt idx="0">
                  <c:v>Women</c:v>
                </c:pt>
              </c:strCache>
            </c:strRef>
          </c:tx>
          <c:spPr>
            <a:solidFill>
              <a:srgbClr val="CBBBA0"/>
            </a:solidFill>
            <a:effectLst/>
          </c:spPr>
          <c:invertIfNegative val="0"/>
          <c:dLbls>
            <c:dLbl>
              <c:idx val="1"/>
              <c:layout>
                <c:manualLayout>
                  <c:x val="-6.8079135571307104E-17"/>
                  <c:y val="5.03968753937246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51984376968619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039567785653503E-17"/>
                  <c:y val="5.03968753937255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7.55953130905883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5.03968753937255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8079135571307104E-17"/>
                  <c:y val="5.03968753937251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51984376968627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1.00793750787451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latin typeface="Open Sans"/>
                    <a:cs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Sexuality!$J$106:$J$116</c:f>
              <c:strCache>
                <c:ptCount val="11"/>
                <c:pt idx="0">
                  <c:v>Sexual abuse</c:v>
                </c:pt>
                <c:pt idx="1">
                  <c:v>Sexually transmitted infections</c:v>
                </c:pt>
                <c:pt idx="2">
                  <c:v>Sexual or gender identity</c:v>
                </c:pt>
                <c:pt idx="3">
                  <c:v>Infertility</c:v>
                </c:pt>
                <c:pt idx="4">
                  <c:v>Sexual dysfunction</c:v>
                </c:pt>
                <c:pt idx="5">
                  <c:v>Same-sex attraction</c:v>
                </c:pt>
                <c:pt idx="6">
                  <c:v>Lack of sexual desire</c:v>
                </c:pt>
                <c:pt idx="7">
                  <c:v>Lack of sexual intimacy</c:v>
                </c:pt>
                <c:pt idx="8">
                  <c:v>Sexual fantasies</c:v>
                </c:pt>
                <c:pt idx="9">
                  <c:v>Pornography</c:v>
                </c:pt>
                <c:pt idx="10">
                  <c:v>Masturbation</c:v>
                </c:pt>
              </c:strCache>
            </c:strRef>
          </c:cat>
          <c:val>
            <c:numRef>
              <c:f>Sexuality!$L$106:$L$116</c:f>
              <c:numCache>
                <c:formatCode>0.0%</c:formatCode>
                <c:ptCount val="11"/>
                <c:pt idx="0" formatCode="0%">
                  <c:v>5.0269299820466804E-3</c:v>
                </c:pt>
                <c:pt idx="1">
                  <c:v>2.8725314183123902E-3</c:v>
                </c:pt>
                <c:pt idx="2" formatCode="0%">
                  <c:v>1.1131059245960501E-2</c:v>
                </c:pt>
                <c:pt idx="3" formatCode="0%">
                  <c:v>2.87253141831239E-2</c:v>
                </c:pt>
                <c:pt idx="4" formatCode="0%">
                  <c:v>6.1041292639138203E-3</c:v>
                </c:pt>
                <c:pt idx="5" formatCode="0%">
                  <c:v>3.1597845601436303E-2</c:v>
                </c:pt>
                <c:pt idx="6" formatCode="0%">
                  <c:v>9.5152603231597799E-2</c:v>
                </c:pt>
                <c:pt idx="7" formatCode="0%">
                  <c:v>0.10951526032316</c:v>
                </c:pt>
                <c:pt idx="8" formatCode="0%">
                  <c:v>0.115978456014363</c:v>
                </c:pt>
                <c:pt idx="9" formatCode="0%">
                  <c:v>7.7199281867145406E-2</c:v>
                </c:pt>
                <c:pt idx="10" formatCode="0%">
                  <c:v>0.13931777378815099</c:v>
                </c:pt>
              </c:numCache>
            </c:numRef>
          </c:val>
        </c:ser>
        <c:ser>
          <c:idx val="0"/>
          <c:order val="1"/>
          <c:tx>
            <c:strRef>
              <c:f>Sexuality!$C$104</c:f>
              <c:strCache>
                <c:ptCount val="1"/>
                <c:pt idx="0">
                  <c:v>Men</c:v>
                </c:pt>
              </c:strCache>
            </c:strRef>
          </c:tx>
          <c:spPr>
            <a:solidFill>
              <a:srgbClr val="0071A0"/>
            </a:solidFill>
            <a:effectLst/>
          </c:spPr>
          <c:invertIfNegative val="0"/>
          <c:dLbls>
            <c:dLbl>
              <c:idx val="0"/>
              <c:layout>
                <c:manualLayout>
                  <c:x val="-6.8079135571307104E-17"/>
                  <c:y val="-5.03968753937255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039567785653503E-17"/>
                  <c:y val="-2.51984376968627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5.039687539372599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latin typeface="Open Sans"/>
                    <a:cs typeface="Open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Sexuality!$J$106:$J$116</c:f>
              <c:strCache>
                <c:ptCount val="11"/>
                <c:pt idx="0">
                  <c:v>Sexual abuse</c:v>
                </c:pt>
                <c:pt idx="1">
                  <c:v>Sexually transmitted infections</c:v>
                </c:pt>
                <c:pt idx="2">
                  <c:v>Sexual or gender identity</c:v>
                </c:pt>
                <c:pt idx="3">
                  <c:v>Infertility</c:v>
                </c:pt>
                <c:pt idx="4">
                  <c:v>Sexual dysfunction</c:v>
                </c:pt>
                <c:pt idx="5">
                  <c:v>Same-sex attraction</c:v>
                </c:pt>
                <c:pt idx="6">
                  <c:v>Lack of sexual desire</c:v>
                </c:pt>
                <c:pt idx="7">
                  <c:v>Lack of sexual intimacy</c:v>
                </c:pt>
                <c:pt idx="8">
                  <c:v>Sexual fantasies</c:v>
                </c:pt>
                <c:pt idx="9">
                  <c:v>Pornography</c:v>
                </c:pt>
                <c:pt idx="10">
                  <c:v>Masturbation</c:v>
                </c:pt>
              </c:strCache>
            </c:strRef>
          </c:cat>
          <c:val>
            <c:numRef>
              <c:f>Sexuality!$K$106:$K$116</c:f>
              <c:numCache>
                <c:formatCode>0.0%</c:formatCode>
                <c:ptCount val="11"/>
                <c:pt idx="0">
                  <c:v>2.5627883136852899E-3</c:v>
                </c:pt>
                <c:pt idx="1">
                  <c:v>4.6130189646335197E-3</c:v>
                </c:pt>
                <c:pt idx="2" formatCode="0%">
                  <c:v>1.58892875448488E-2</c:v>
                </c:pt>
                <c:pt idx="3" formatCode="0%">
                  <c:v>1.9989748846745301E-2</c:v>
                </c:pt>
                <c:pt idx="4" formatCode="0%">
                  <c:v>2.1527421834956401E-2</c:v>
                </c:pt>
                <c:pt idx="5" formatCode="0%">
                  <c:v>4.5105074320861097E-2</c:v>
                </c:pt>
                <c:pt idx="6" formatCode="0%">
                  <c:v>6.0481804202972798E-2</c:v>
                </c:pt>
                <c:pt idx="7" formatCode="0%">
                  <c:v>0.11737570476678599</c:v>
                </c:pt>
                <c:pt idx="8" formatCode="0%">
                  <c:v>0.26037929267042498</c:v>
                </c:pt>
                <c:pt idx="9" formatCode="0%">
                  <c:v>0.40697078421322402</c:v>
                </c:pt>
                <c:pt idx="10" formatCode="0%">
                  <c:v>0.46796514607893402</c:v>
                </c:pt>
              </c:numCache>
            </c:numRef>
          </c:val>
        </c:ser>
        <c:dLbls>
          <c:showLegendKey val="0"/>
          <c:showVal val="0"/>
          <c:showCatName val="0"/>
          <c:showSerName val="0"/>
          <c:showPercent val="0"/>
          <c:showBubbleSize val="0"/>
        </c:dLbls>
        <c:gapWidth val="150"/>
        <c:axId val="181791360"/>
        <c:axId val="182949184"/>
      </c:barChart>
      <c:catAx>
        <c:axId val="181791360"/>
        <c:scaling>
          <c:orientation val="minMax"/>
        </c:scaling>
        <c:delete val="0"/>
        <c:axPos val="l"/>
        <c:numFmt formatCode="General" sourceLinked="0"/>
        <c:majorTickMark val="out"/>
        <c:minorTickMark val="none"/>
        <c:tickLblPos val="nextTo"/>
        <c:txPr>
          <a:bodyPr/>
          <a:lstStyle/>
          <a:p>
            <a:pPr>
              <a:defRPr sz="1200">
                <a:latin typeface="Open Sans"/>
                <a:cs typeface="Open Sans"/>
              </a:defRPr>
            </a:pPr>
            <a:endParaRPr lang="en-US"/>
          </a:p>
        </c:txPr>
        <c:crossAx val="182949184"/>
        <c:crosses val="autoZero"/>
        <c:auto val="1"/>
        <c:lblAlgn val="ctr"/>
        <c:lblOffset val="100"/>
        <c:noMultiLvlLbl val="0"/>
      </c:catAx>
      <c:valAx>
        <c:axId val="182949184"/>
        <c:scaling>
          <c:orientation val="minMax"/>
        </c:scaling>
        <c:delete val="0"/>
        <c:axPos val="b"/>
        <c:numFmt formatCode="0%" sourceLinked="1"/>
        <c:majorTickMark val="out"/>
        <c:minorTickMark val="none"/>
        <c:tickLblPos val="nextTo"/>
        <c:txPr>
          <a:bodyPr/>
          <a:lstStyle/>
          <a:p>
            <a:pPr>
              <a:defRPr sz="1100">
                <a:latin typeface="Open Sans"/>
                <a:cs typeface="Open Sans"/>
              </a:defRPr>
            </a:pPr>
            <a:endParaRPr lang="en-US"/>
          </a:p>
        </c:txPr>
        <c:crossAx val="181791360"/>
        <c:crosses val="autoZero"/>
        <c:crossBetween val="between"/>
      </c:valAx>
      <c:spPr>
        <a:noFill/>
      </c:spPr>
    </c:plotArea>
    <c:legend>
      <c:legendPos val="b"/>
      <c:layout>
        <c:manualLayout>
          <c:xMode val="edge"/>
          <c:yMode val="edge"/>
          <c:x val="0.806299836601307"/>
          <c:y val="0.76957913648723797"/>
          <c:w val="0.11571769005848"/>
          <c:h val="0.110129474334796"/>
        </c:manualLayout>
      </c:layout>
      <c:overlay val="0"/>
      <c:txPr>
        <a:bodyPr/>
        <a:lstStyle/>
        <a:p>
          <a:pPr>
            <a:defRPr sz="1100">
              <a:latin typeface="Open Sans"/>
              <a:cs typeface="Open Sans"/>
            </a:defRPr>
          </a:pPr>
          <a:endParaRPr lang="en-US"/>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C1F86319-1FA1-4C2D-8408-A9CC04CE0146}" type="datetimeFigureOut">
              <a:rPr lang="en-US" smtClean="0"/>
              <a:pPr/>
              <a:t>12/1/2017</a:t>
            </a:fld>
            <a:endParaRPr lang="en-US"/>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37C535EA-878E-4C1C-8317-B551C15046AC}" type="slidenum">
              <a:rPr lang="en-US" smtClean="0"/>
              <a:pPr/>
              <a:t>‹#›</a:t>
            </a:fld>
            <a:endParaRPr lang="en-US"/>
          </a:p>
        </p:txBody>
      </p:sp>
    </p:spTree>
    <p:extLst>
      <p:ext uri="{BB962C8B-B14F-4D97-AF65-F5344CB8AC3E}">
        <p14:creationId xmlns:p14="http://schemas.microsoft.com/office/powerpoint/2010/main" val="43607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A740087-5FF4-4AC3-A530-015E902B776F}" type="datetimeFigureOut">
              <a:rPr lang="en-SG" smtClean="0"/>
              <a:pPr/>
              <a:t>1/12/2017</a:t>
            </a:fld>
            <a:endParaRPr lang="en-SG"/>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C3DE406-F5E3-432D-8BFF-FA65F50CE52F}" type="slidenum">
              <a:rPr lang="en-SG" smtClean="0"/>
              <a:pPr/>
              <a:t>‹#›</a:t>
            </a:fld>
            <a:endParaRPr lang="en-SG"/>
          </a:p>
        </p:txBody>
      </p:sp>
    </p:spTree>
    <p:extLst>
      <p:ext uri="{BB962C8B-B14F-4D97-AF65-F5344CB8AC3E}">
        <p14:creationId xmlns:p14="http://schemas.microsoft.com/office/powerpoint/2010/main" val="189390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as of Aug</a:t>
            </a:r>
            <a:r>
              <a:rPr lang="en-US" baseline="0" dirty="0" smtClean="0"/>
              <a:t> 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Georgia" pitchFamily="18" charset="0"/>
              </a:rPr>
              <a:t>7</a:t>
            </a:r>
            <a:r>
              <a:rPr lang="en-US" sz="1200" dirty="0" smtClean="0">
                <a:latin typeface="Georgia" pitchFamily="18" charset="0"/>
              </a:rPr>
              <a:t> churches, </a:t>
            </a:r>
            <a:r>
              <a:rPr lang="en-US" sz="1200" b="1" dirty="0" smtClean="0">
                <a:latin typeface="Georgia" pitchFamily="18" charset="0"/>
              </a:rPr>
              <a:t>5,078</a:t>
            </a:r>
            <a:r>
              <a:rPr lang="en-US" sz="1200" dirty="0" smtClean="0">
                <a:latin typeface="Georgia" pitchFamily="18" charset="0"/>
              </a:rPr>
              <a:t> participants have completed the </a:t>
            </a:r>
            <a:r>
              <a:rPr lang="en-US" sz="1200" i="1" dirty="0" smtClean="0">
                <a:latin typeface="Georgia" pitchFamily="18" charset="0"/>
              </a:rPr>
              <a:t>Whole Life</a:t>
            </a:r>
            <a:r>
              <a:rPr lang="en-US" sz="1200" dirty="0" smtClean="0">
                <a:latin typeface="Georgia" pitchFamily="18" charset="0"/>
              </a:rPr>
              <a:t> Inventory.</a:t>
            </a:r>
          </a:p>
          <a:p>
            <a:endParaRPr lang="en-SG" dirty="0"/>
          </a:p>
        </p:txBody>
      </p:sp>
      <p:sp>
        <p:nvSpPr>
          <p:cNvPr id="4" name="Slide Number Placeholder 3"/>
          <p:cNvSpPr>
            <a:spLocks noGrp="1"/>
          </p:cNvSpPr>
          <p:nvPr>
            <p:ph type="sldNum" sz="quarter" idx="10"/>
          </p:nvPr>
        </p:nvSpPr>
        <p:spPr/>
        <p:txBody>
          <a:bodyPr/>
          <a:lstStyle/>
          <a:p>
            <a:fld id="{8D84157A-99FD-4B33-A47C-E9F158887A36}" type="slidenum">
              <a:rPr lang="en-US" smtClean="0"/>
              <a:pPr/>
              <a:t>3</a:t>
            </a:fld>
            <a:endParaRPr lang="en-US"/>
          </a:p>
        </p:txBody>
      </p:sp>
    </p:spTree>
    <p:extLst>
      <p:ext uri="{BB962C8B-B14F-4D97-AF65-F5344CB8AC3E}">
        <p14:creationId xmlns:p14="http://schemas.microsoft.com/office/powerpoint/2010/main" val="103789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4157A-99FD-4B33-A47C-E9F158887A36}" type="slidenum">
              <a:rPr lang="en-US" smtClean="0"/>
              <a:pPr/>
              <a:t>22</a:t>
            </a:fld>
            <a:endParaRPr lang="en-US"/>
          </a:p>
        </p:txBody>
      </p:sp>
    </p:spTree>
    <p:extLst>
      <p:ext uri="{BB962C8B-B14F-4D97-AF65-F5344CB8AC3E}">
        <p14:creationId xmlns:p14="http://schemas.microsoft.com/office/powerpoint/2010/main" val="204471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a:prstGeom prst="rect">
            <a:avLst/>
          </a:prstGeo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F305974-563D-4DFE-AE16-7BBDCAB17E4D}" type="datetimeFigureOut">
              <a:rPr lang="en-SG" smtClean="0"/>
              <a:pPr/>
              <a:t>1/12/2017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1200154"/>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F305974-563D-4DFE-AE16-7BBDCAB17E4D}" type="datetimeFigureOut">
              <a:rPr lang="en-SG" smtClean="0"/>
              <a:pPr/>
              <a:t>1/12/2017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a:prstGeom prst="rect">
            <a:avLst/>
          </a:prstGeo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5982"/>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F305974-563D-4DFE-AE16-7BBDCAB17E4D}" type="datetimeFigureOut">
              <a:rPr lang="en-SG" smtClean="0"/>
              <a:pPr/>
              <a:t>1/12/2017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05974-563D-4DFE-AE16-7BBDCAB17E4D}" type="datetimeFigureOut">
              <a:rPr lang="en-SG" smtClean="0"/>
              <a:pPr/>
              <a:t>1/12/2017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2ADECAD-EDA8-4B87-99D9-56D94291B96B}" type="slidenum">
              <a:rPr lang="en-SG" smtClean="0"/>
              <a:pPr/>
              <a:t>‹#›</a:t>
            </a:fld>
            <a:endParaRPr lang="en-SG"/>
          </a:p>
        </p:txBody>
      </p:sp>
      <p:sp>
        <p:nvSpPr>
          <p:cNvPr id="5" name="Rectangle 4"/>
          <p:cNvSpPr/>
          <p:nvPr userDrawn="1"/>
        </p:nvSpPr>
        <p:spPr>
          <a:xfrm>
            <a:off x="0" y="0"/>
            <a:ext cx="9144000" cy="5143500"/>
          </a:xfrm>
          <a:prstGeom prst="rect">
            <a:avLst/>
          </a:pr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6979"/>
          <a:stretch/>
        </p:blipFill>
        <p:spPr>
          <a:xfrm>
            <a:off x="1" y="3"/>
            <a:ext cx="1536698" cy="5140036"/>
          </a:xfrm>
          <a:prstGeom prst="rect">
            <a:avLst/>
          </a:prstGeom>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56603" y="205672"/>
            <a:ext cx="1135972" cy="108685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1" name="Rectangle 10"/>
          <p:cNvSpPr/>
          <p:nvPr userDrawn="1"/>
        </p:nvSpPr>
        <p:spPr>
          <a:xfrm>
            <a:off x="1596075" y="858445"/>
            <a:ext cx="2425703" cy="34289"/>
          </a:xfrm>
          <a:prstGeom prst="rect">
            <a:avLst/>
          </a:prstGeom>
          <a:gradFill flip="none" rotWithShape="1">
            <a:gsLst>
              <a:gs pos="54000">
                <a:srgbClr val="9F8867">
                  <a:alpha val="47000"/>
                </a:srgbClr>
              </a:gs>
              <a:gs pos="98000">
                <a:srgbClr val="9F8867">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2" name="Title 1"/>
          <p:cNvSpPr>
            <a:spLocks noGrp="1"/>
          </p:cNvSpPr>
          <p:nvPr>
            <p:ph type="title"/>
          </p:nvPr>
        </p:nvSpPr>
        <p:spPr>
          <a:xfrm>
            <a:off x="1536699" y="351901"/>
            <a:ext cx="7150101" cy="506541"/>
          </a:xfrm>
          <a:prstGeom prst="rect">
            <a:avLst/>
          </a:prstGeom>
        </p:spPr>
        <p:txBody>
          <a:bodyPr/>
          <a:lstStyle>
            <a:lvl1pPr algn="l">
              <a:defRPr sz="4000" b="1">
                <a:solidFill>
                  <a:srgbClr val="472C0A"/>
                </a:solidFill>
                <a:latin typeface="Candara" pitchFamily="34" charset="0"/>
              </a:defRPr>
            </a:lvl1pPr>
          </a:lstStyle>
          <a:p>
            <a:r>
              <a:rPr lang="en-US" dirty="0" smtClean="0"/>
              <a:t>Click to edit Master title style</a:t>
            </a:r>
            <a:endParaRPr lang="en-SG" dirty="0"/>
          </a:p>
        </p:txBody>
      </p:sp>
      <p:sp>
        <p:nvSpPr>
          <p:cNvPr id="13" name="Rectangle 12"/>
          <p:cNvSpPr/>
          <p:nvPr userDrawn="1"/>
        </p:nvSpPr>
        <p:spPr>
          <a:xfrm>
            <a:off x="3" y="4682682"/>
            <a:ext cx="1536697" cy="471050"/>
          </a:xfrm>
          <a:prstGeom prst="rect">
            <a:avLst/>
          </a:prstGeom>
          <a:solidFill>
            <a:schemeClr val="tx1">
              <a:lumMod val="75000"/>
              <a:lumOff val="2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4" name="Picture 1"/>
          <p:cNvPicPr>
            <a:picLocks noChangeAspect="1"/>
          </p:cNvPicPr>
          <p:nvPr userDrawn="1"/>
        </p:nvPicPr>
        <p:blipFill rotWithShape="1">
          <a:blip r:embed="rId4" cstate="screen">
            <a:extLst>
              <a:ext uri="{28A0092B-C50C-407E-A947-70E740481C1C}">
                <a14:useLocalDpi xmlns:a14="http://schemas.microsoft.com/office/drawing/2010/main" val="0"/>
              </a:ext>
            </a:extLst>
          </a:blip>
          <a:srcRect b="27096"/>
          <a:stretch/>
        </p:blipFill>
        <p:spPr bwMode="auto">
          <a:xfrm>
            <a:off x="327351" y="4806337"/>
            <a:ext cx="909087" cy="23924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05974-563D-4DFE-AE16-7BBDCAB17E4D}" type="datetimeFigureOut">
              <a:rPr lang="en-SG" smtClean="0"/>
              <a:pPr/>
              <a:t>1/12/2017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2ADECAD-EDA8-4B87-99D9-56D94291B96B}" type="slidenum">
              <a:rPr lang="en-SG" smtClean="0"/>
              <a:pPr/>
              <a:t>‹#›</a:t>
            </a:fld>
            <a:endParaRPr lang="en-SG"/>
          </a:p>
        </p:txBody>
      </p:sp>
      <p:sp>
        <p:nvSpPr>
          <p:cNvPr id="5" name="Rectangle 4"/>
          <p:cNvSpPr/>
          <p:nvPr userDrawn="1"/>
        </p:nvSpPr>
        <p:spPr>
          <a:xfrm>
            <a:off x="0" y="0"/>
            <a:ext cx="9144000" cy="5143500"/>
          </a:xfrm>
          <a:prstGeom prst="rect">
            <a:avLst/>
          </a:pr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79"/>
          <a:stretch/>
        </p:blipFill>
        <p:spPr>
          <a:xfrm>
            <a:off x="3" y="3"/>
            <a:ext cx="1536699" cy="5140036"/>
          </a:xfrm>
          <a:prstGeom prst="rect">
            <a:avLst/>
          </a:prstGeom>
        </p:spPr>
      </p:pic>
      <p:sp>
        <p:nvSpPr>
          <p:cNvPr id="11" name="Rectangle 10"/>
          <p:cNvSpPr/>
          <p:nvPr userDrawn="1"/>
        </p:nvSpPr>
        <p:spPr>
          <a:xfrm>
            <a:off x="1596082" y="858455"/>
            <a:ext cx="2425703" cy="34289"/>
          </a:xfrm>
          <a:prstGeom prst="rect">
            <a:avLst/>
          </a:prstGeom>
          <a:gradFill flip="none" rotWithShape="1">
            <a:gsLst>
              <a:gs pos="54000">
                <a:srgbClr val="9F8867">
                  <a:alpha val="47000"/>
                </a:srgbClr>
              </a:gs>
              <a:gs pos="98000">
                <a:srgbClr val="9F8867">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2" name="Title 1"/>
          <p:cNvSpPr>
            <a:spLocks noGrp="1"/>
          </p:cNvSpPr>
          <p:nvPr>
            <p:ph type="title"/>
          </p:nvPr>
        </p:nvSpPr>
        <p:spPr>
          <a:xfrm>
            <a:off x="1501075" y="348490"/>
            <a:ext cx="7150101" cy="506541"/>
          </a:xfrm>
          <a:prstGeom prst="rect">
            <a:avLst/>
          </a:prstGeom>
        </p:spPr>
        <p:txBody>
          <a:bodyPr/>
          <a:lstStyle>
            <a:lvl1pPr algn="l">
              <a:defRPr sz="5333" b="1">
                <a:solidFill>
                  <a:srgbClr val="472C0A"/>
                </a:solidFill>
                <a:latin typeface="Candara" pitchFamily="34" charset="0"/>
              </a:defRPr>
            </a:lvl1pPr>
          </a:lstStyle>
          <a:p>
            <a:r>
              <a:rPr lang="en-US" dirty="0" smtClean="0"/>
              <a:t>Click to edit Master title style</a:t>
            </a:r>
            <a:endParaRPr lang="en-SG" dirty="0"/>
          </a:p>
        </p:txBody>
      </p:sp>
      <p:sp>
        <p:nvSpPr>
          <p:cNvPr id="19" name="TextBox 18"/>
          <p:cNvSpPr txBox="1"/>
          <p:nvPr userDrawn="1"/>
        </p:nvSpPr>
        <p:spPr>
          <a:xfrm>
            <a:off x="0" y="7"/>
            <a:ext cx="1475656" cy="1569660"/>
          </a:xfrm>
          <a:prstGeom prst="rect">
            <a:avLst/>
          </a:prstGeom>
          <a:noFill/>
        </p:spPr>
        <p:txBody>
          <a:bodyPr wrap="square" rtlCol="0">
            <a:spAutoFit/>
          </a:bodyPr>
          <a:lstStyle/>
          <a:p>
            <a:pPr algn="ctr"/>
            <a:r>
              <a:rPr lang="en-US" sz="2400" b="1" dirty="0" smtClean="0">
                <a:solidFill>
                  <a:schemeClr val="bg2">
                    <a:lumMod val="25000"/>
                  </a:schemeClr>
                </a:solidFill>
                <a:latin typeface="Cambria" pitchFamily="18" charset="0"/>
              </a:rPr>
              <a:t>Values: Biblical Worldview</a:t>
            </a:r>
            <a:endParaRPr lang="en-US" sz="2400" b="1" dirty="0">
              <a:solidFill>
                <a:schemeClr val="bg2">
                  <a:lumMod val="25000"/>
                </a:schemeClr>
              </a:solidFill>
              <a:latin typeface="Cambria" pitchFamily="18"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76" y="4132181"/>
            <a:ext cx="838548" cy="811352"/>
          </a:xfrm>
          <a:prstGeom prst="rect">
            <a:avLst/>
          </a:prstGeom>
        </p:spPr>
      </p:pic>
    </p:spTree>
    <p:extLst>
      <p:ext uri="{BB962C8B-B14F-4D97-AF65-F5344CB8AC3E}">
        <p14:creationId xmlns:p14="http://schemas.microsoft.com/office/powerpoint/2010/main" val="30904021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SG"/>
          </a:p>
        </p:txBody>
      </p:sp>
      <p:sp>
        <p:nvSpPr>
          <p:cNvPr id="3" name="Content Placeholder 2"/>
          <p:cNvSpPr>
            <a:spLocks noGrp="1"/>
          </p:cNvSpPr>
          <p:nvPr>
            <p:ph idx="1"/>
          </p:nvPr>
        </p:nvSpPr>
        <p:spPr>
          <a:xfrm>
            <a:off x="457200" y="1200154"/>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F305974-563D-4DFE-AE16-7BBDCAB17E4D}" type="datetimeFigureOut">
              <a:rPr lang="en-SG" smtClean="0"/>
              <a:pPr/>
              <a:t>1/12/2017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a:prstGeom prst="rect">
            <a:avLst/>
          </a:prstGeo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05974-563D-4DFE-AE16-7BBDCAB17E4D}" type="datetimeFigureOut">
              <a:rPr lang="en-SG" smtClean="0"/>
              <a:pPr/>
              <a:t>1/12/2017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4"/>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4"/>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F305974-563D-4DFE-AE16-7BBDCAB17E4D}" type="datetimeFigureOut">
              <a:rPr lang="en-SG" smtClean="0"/>
              <a:pPr/>
              <a:t>1/12/2017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2ADECAD-EDA8-4B87-99D9-56D94291B96B}" type="slidenum">
              <a:rPr lang="en-SG" smtClean="0"/>
              <a:pPr/>
              <a:t>‹#›</a:t>
            </a:fld>
            <a:endParaRPr lang="en-SG"/>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6979"/>
          <a:stretch/>
        </p:blipFill>
        <p:spPr>
          <a:xfrm>
            <a:off x="1" y="3"/>
            <a:ext cx="1536698" cy="514003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76" y="4132181"/>
            <a:ext cx="838548" cy="811352"/>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F305974-563D-4DFE-AE16-7BBDCAB17E4D}" type="datetimeFigureOut">
              <a:rPr lang="en-SG" smtClean="0"/>
              <a:pPr/>
              <a:t>1/12/2017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2ADECAD-EDA8-4B87-99D9-56D94291B96B}" type="slidenum">
              <a:rPr lang="en-SG" smtClean="0"/>
              <a:pPr/>
              <a:t>‹#›</a:t>
            </a:fld>
            <a:endParaRPr lang="en-SG"/>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6979"/>
          <a:stretch/>
        </p:blipFill>
        <p:spPr>
          <a:xfrm>
            <a:off x="1" y="3"/>
            <a:ext cx="1536698" cy="514003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76" y="4132181"/>
            <a:ext cx="838548" cy="811352"/>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F305974-563D-4DFE-AE16-7BBDCAB17E4D}" type="datetimeFigureOut">
              <a:rPr lang="en-SG" smtClean="0"/>
              <a:pPr/>
              <a:t>1/12/2017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05974-563D-4DFE-AE16-7BBDCAB17E4D}" type="datetimeFigureOut">
              <a:rPr lang="en-SG" smtClean="0"/>
              <a:pPr/>
              <a:t>1/12/2017</a:t>
            </a:fld>
            <a:endParaRPr lang="en-SG"/>
          </a:p>
        </p:txBody>
      </p:sp>
      <p:sp>
        <p:nvSpPr>
          <p:cNvPr id="3" name="Footer Placeholder 2"/>
          <p:cNvSpPr>
            <a:spLocks noGrp="1"/>
          </p:cNvSpPr>
          <p:nvPr>
            <p:ph type="ftr" sz="quarter" idx="11"/>
          </p:nvPr>
        </p:nvSpPr>
        <p:spPr/>
        <p:txBody>
          <a:bodyPr/>
          <a:lstStyle/>
          <a:p>
            <a:endParaRPr lang="en-SG"/>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3"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974-563D-4DFE-AE16-7BBDCAB17E4D}" type="datetimeFigureOut">
              <a:rPr lang="en-SG" smtClean="0"/>
              <a:pPr/>
              <a:t>1/12/2017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05974-563D-4DFE-AE16-7BBDCAB17E4D}" type="datetimeFigureOut">
              <a:rPr lang="en-SG" smtClean="0"/>
              <a:pPr/>
              <a:t>1/12/2017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2ADECAD-EDA8-4B87-99D9-56D94291B96B}" type="slidenum">
              <a:rPr lang="en-SG" smtClean="0"/>
              <a:pPr/>
              <a:t>‹#›</a:t>
            </a:fld>
            <a:endParaRPr lang="en-SG"/>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305974-563D-4DFE-AE16-7BBDCAB17E4D}" type="datetimeFigureOut">
              <a:rPr lang="en-SG" smtClean="0"/>
              <a:pPr/>
              <a:t>1/12/2017</a:t>
            </a:fld>
            <a:endParaRPr lang="en-SG"/>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ADECAD-EDA8-4B87-99D9-56D94291B96B}" type="slidenum">
              <a:rPr lang="en-SG" smtClean="0"/>
              <a:pPr/>
              <a:t>‹#›</a:t>
            </a:fld>
            <a:endParaRPr lang="en-SG"/>
          </a:p>
        </p:txBody>
      </p:sp>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l="36979"/>
          <a:stretch/>
        </p:blipFill>
        <p:spPr>
          <a:xfrm>
            <a:off x="1" y="3"/>
            <a:ext cx="1536698" cy="5140036"/>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9076" y="4132181"/>
            <a:ext cx="838548" cy="81135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6979"/>
          <a:stretch/>
        </p:blipFill>
        <p:spPr>
          <a:xfrm>
            <a:off x="0" y="3464"/>
            <a:ext cx="1523997" cy="5140036"/>
          </a:xfrm>
          <a:prstGeom prst="rect">
            <a:avLst/>
          </a:prstGeom>
        </p:spPr>
      </p:pic>
      <p:sp>
        <p:nvSpPr>
          <p:cNvPr id="22" name="Rectangle 21"/>
          <p:cNvSpPr/>
          <p:nvPr/>
        </p:nvSpPr>
        <p:spPr>
          <a:xfrm>
            <a:off x="59499" y="-25925"/>
            <a:ext cx="12192000" cy="5143500"/>
          </a:xfrm>
          <a:prstGeom prst="rect">
            <a:avLst/>
          </a:pr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2175983" y="2676310"/>
            <a:ext cx="5977417" cy="984885"/>
          </a:xfrm>
          <a:prstGeom prst="rect">
            <a:avLst/>
          </a:prstGeom>
          <a:noFill/>
        </p:spPr>
        <p:txBody>
          <a:bodyPr wrap="square" rtlCol="0">
            <a:spAutoFit/>
          </a:bodyPr>
          <a:lstStyle/>
          <a:p>
            <a:pPr algn="ctr"/>
            <a:r>
              <a:rPr lang="en-US" sz="3000" b="1" dirty="0">
                <a:solidFill>
                  <a:schemeClr val="bg2">
                    <a:lumMod val="25000"/>
                  </a:schemeClr>
                </a:solidFill>
              </a:rPr>
              <a:t>Ben KC Lee</a:t>
            </a:r>
            <a:r>
              <a:rPr lang="en-US" sz="2800" b="1" dirty="0">
                <a:solidFill>
                  <a:schemeClr val="bg2">
                    <a:lumMod val="25000"/>
                  </a:schemeClr>
                </a:solidFill>
              </a:rPr>
              <a:t/>
            </a:r>
            <a:br>
              <a:rPr lang="en-US" sz="2800" b="1" dirty="0">
                <a:solidFill>
                  <a:schemeClr val="bg2">
                    <a:lumMod val="25000"/>
                  </a:schemeClr>
                </a:solidFill>
              </a:rPr>
            </a:br>
            <a:endParaRPr lang="en-US" sz="2800" b="1" dirty="0">
              <a:solidFill>
                <a:schemeClr val="bg2">
                  <a:lumMod val="25000"/>
                </a:schemeClr>
              </a:solidFill>
            </a:endParaRPr>
          </a:p>
        </p:txBody>
      </p:sp>
      <p:sp>
        <p:nvSpPr>
          <p:cNvPr id="40" name="TextBox 39"/>
          <p:cNvSpPr txBox="1"/>
          <p:nvPr/>
        </p:nvSpPr>
        <p:spPr>
          <a:xfrm>
            <a:off x="1052122" y="1218904"/>
            <a:ext cx="8091878" cy="1231106"/>
          </a:xfrm>
          <a:prstGeom prst="rect">
            <a:avLst/>
          </a:prstGeom>
          <a:noFill/>
        </p:spPr>
        <p:txBody>
          <a:bodyPr wrap="square" rtlCol="0">
            <a:spAutoFit/>
          </a:bodyPr>
          <a:lstStyle/>
          <a:p>
            <a:pPr algn="ctr"/>
            <a:r>
              <a:rPr lang="en-US" sz="4400" b="1" dirty="0" smtClean="0">
                <a:solidFill>
                  <a:schemeClr val="tx1">
                    <a:lumMod val="75000"/>
                    <a:lumOff val="25000"/>
                  </a:schemeClr>
                </a:solidFill>
              </a:rPr>
              <a:t>Returning to the Garden</a:t>
            </a:r>
          </a:p>
          <a:p>
            <a:pPr algn="ctr"/>
            <a:r>
              <a:rPr lang="en-US" sz="3000" b="1" i="1" dirty="0" smtClean="0">
                <a:solidFill>
                  <a:schemeClr val="tx1">
                    <a:lumMod val="75000"/>
                    <a:lumOff val="25000"/>
                  </a:schemeClr>
                </a:solidFill>
              </a:rPr>
              <a:t>Embracing God’s Design for Sexuality</a:t>
            </a:r>
            <a:endParaRPr lang="en-US" sz="3000" b="1" i="1" dirty="0">
              <a:solidFill>
                <a:srgbClr val="31859C"/>
              </a:solidFill>
            </a:endParaRPr>
          </a:p>
        </p:txBody>
      </p:sp>
      <p:cxnSp>
        <p:nvCxnSpPr>
          <p:cNvPr id="42" name="Straight Connector 41"/>
          <p:cNvCxnSpPr/>
          <p:nvPr/>
        </p:nvCxnSpPr>
        <p:spPr>
          <a:xfrm>
            <a:off x="1727200" y="2544237"/>
            <a:ext cx="6745071" cy="1588"/>
          </a:xfrm>
          <a:prstGeom prst="line">
            <a:avLst/>
          </a:prstGeom>
          <a:ln w="12700"/>
          <a:effectLst/>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39" y="4132180"/>
            <a:ext cx="1058565" cy="811352"/>
          </a:xfrm>
          <a:prstGeom prst="rect">
            <a:avLst/>
          </a:prstGeom>
        </p:spPr>
      </p:pic>
    </p:spTree>
    <p:extLst>
      <p:ext uri="{BB962C8B-B14F-4D97-AF65-F5344CB8AC3E}">
        <p14:creationId xmlns:p14="http://schemas.microsoft.com/office/powerpoint/2010/main" val="19627833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668" y="1159687"/>
            <a:ext cx="7399868" cy="3394472"/>
          </a:xfrm>
          <a:solidFill>
            <a:schemeClr val="bg2">
              <a:alpha val="56000"/>
            </a:schemeClr>
          </a:solidFill>
        </p:spPr>
        <p:txBody>
          <a:bodyPr>
            <a:normAutofit fontScale="92500" lnSpcReduction="10000"/>
          </a:bodyPr>
          <a:lstStyle/>
          <a:p>
            <a:r>
              <a:rPr lang="en-US" b="1" dirty="0" smtClean="0">
                <a:solidFill>
                  <a:srgbClr val="472C0A"/>
                </a:solidFill>
                <a:cs typeface="Arial" pitchFamily="34" charset="0"/>
              </a:rPr>
              <a:t>A </a:t>
            </a:r>
            <a:r>
              <a:rPr lang="en-US" b="1" dirty="0">
                <a:solidFill>
                  <a:srgbClr val="472C0A"/>
                </a:solidFill>
                <a:cs typeface="Arial" pitchFamily="34" charset="0"/>
              </a:rPr>
              <a:t>holistic view of </a:t>
            </a:r>
            <a:r>
              <a:rPr lang="en-US" b="1" dirty="0" smtClean="0">
                <a:solidFill>
                  <a:srgbClr val="472C0A"/>
                </a:solidFill>
                <a:cs typeface="Arial" pitchFamily="34" charset="0"/>
              </a:rPr>
              <a:t>man</a:t>
            </a:r>
          </a:p>
          <a:p>
            <a:pPr>
              <a:buNone/>
            </a:pPr>
            <a:r>
              <a:rPr lang="en-US" sz="2800" dirty="0" smtClean="0">
                <a:solidFill>
                  <a:srgbClr val="472C0A"/>
                </a:solidFill>
                <a:cs typeface="Arial" pitchFamily="34" charset="0"/>
              </a:rPr>
              <a:t>	“The </a:t>
            </a:r>
            <a:r>
              <a:rPr lang="en-US" sz="2800" dirty="0">
                <a:solidFill>
                  <a:srgbClr val="472C0A"/>
                </a:solidFill>
                <a:cs typeface="Arial" pitchFamily="34" charset="0"/>
              </a:rPr>
              <a:t>LORD God formed the man from the dust of the ground and breathed into his nostrils the breath of life, and the man became a living being.” Gen. 2:7</a:t>
            </a:r>
          </a:p>
          <a:p>
            <a:r>
              <a:rPr lang="en-US" b="1" dirty="0" smtClean="0">
                <a:solidFill>
                  <a:srgbClr val="472C0A"/>
                </a:solidFill>
                <a:cs typeface="Arial" pitchFamily="34" charset="0"/>
              </a:rPr>
              <a:t>Relational intimacy</a:t>
            </a:r>
          </a:p>
          <a:p>
            <a:pPr>
              <a:buNone/>
            </a:pPr>
            <a:r>
              <a:rPr lang="en-US" sz="2800" dirty="0" smtClean="0">
                <a:solidFill>
                  <a:srgbClr val="472C0A"/>
                </a:solidFill>
                <a:cs typeface="Arial" pitchFamily="34" charset="0"/>
              </a:rPr>
              <a:t>	“The LORD God said, "It is not good for the man to be alone..." Gen. 2:18</a:t>
            </a:r>
          </a:p>
        </p:txBody>
      </p:sp>
      <p:sp>
        <p:nvSpPr>
          <p:cNvPr id="5" name="TextBox 4"/>
          <p:cNvSpPr txBox="1"/>
          <p:nvPr/>
        </p:nvSpPr>
        <p:spPr>
          <a:xfrm>
            <a:off x="3311762" y="325360"/>
            <a:ext cx="3993679" cy="584775"/>
          </a:xfrm>
          <a:prstGeom prst="rect">
            <a:avLst/>
          </a:prstGeom>
          <a:noFill/>
        </p:spPr>
        <p:txBody>
          <a:bodyPr wrap="square" rtlCol="0">
            <a:spAutoFit/>
          </a:bodyPr>
          <a:lstStyle/>
          <a:p>
            <a:pPr algn="ctr"/>
            <a:r>
              <a:rPr lang="en-US" sz="3200" b="1" dirty="0" smtClean="0">
                <a:solidFill>
                  <a:srgbClr val="2F6B3D"/>
                </a:solidFill>
                <a:latin typeface="Cambria"/>
                <a:cs typeface="Cambria"/>
              </a:rPr>
              <a:t>Sexual Wholeness</a:t>
            </a:r>
            <a:endParaRPr lang="en-US" sz="3200" b="1" dirty="0">
              <a:solidFill>
                <a:srgbClr val="2F6B3D"/>
              </a:solidFill>
              <a:latin typeface="Cambria"/>
              <a:cs typeface="Cambria"/>
            </a:endParaRPr>
          </a:p>
        </p:txBody>
      </p:sp>
    </p:spTree>
    <p:extLst>
      <p:ext uri="{BB962C8B-B14F-4D97-AF65-F5344CB8AC3E}">
        <p14:creationId xmlns:p14="http://schemas.microsoft.com/office/powerpoint/2010/main" val="3737721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331" y="1339309"/>
            <a:ext cx="6993467" cy="3138356"/>
          </a:xfrm>
          <a:solidFill>
            <a:schemeClr val="bg2">
              <a:alpha val="53000"/>
            </a:schemeClr>
          </a:solidFill>
        </p:spPr>
        <p:txBody>
          <a:bodyPr/>
          <a:lstStyle/>
          <a:p>
            <a:r>
              <a:rPr lang="en-US" sz="3000" b="1" dirty="0" smtClean="0">
                <a:solidFill>
                  <a:srgbClr val="472C0A"/>
                </a:solidFill>
                <a:cs typeface="Arial" pitchFamily="34" charset="0"/>
              </a:rPr>
              <a:t>Sexual </a:t>
            </a:r>
            <a:r>
              <a:rPr lang="en-US" sz="3000" b="1" dirty="0">
                <a:solidFill>
                  <a:srgbClr val="472C0A"/>
                </a:solidFill>
                <a:cs typeface="Arial" pitchFamily="34" charset="0"/>
              </a:rPr>
              <a:t>integrity</a:t>
            </a:r>
            <a:r>
              <a:rPr lang="en-US" sz="2800" dirty="0">
                <a:solidFill>
                  <a:srgbClr val="472C0A"/>
                </a:solidFill>
                <a:cs typeface="Arial" pitchFamily="34" charset="0"/>
              </a:rPr>
              <a:t> </a:t>
            </a:r>
            <a:endParaRPr lang="en-US" sz="2800" dirty="0" smtClean="0">
              <a:solidFill>
                <a:srgbClr val="472C0A"/>
              </a:solidFill>
              <a:cs typeface="Arial" pitchFamily="34" charset="0"/>
            </a:endParaRPr>
          </a:p>
          <a:p>
            <a:pPr>
              <a:buNone/>
            </a:pPr>
            <a:r>
              <a:rPr lang="en-US" sz="2800" dirty="0" smtClean="0">
                <a:solidFill>
                  <a:srgbClr val="472C0A"/>
                </a:solidFill>
                <a:cs typeface="Arial" pitchFamily="34" charset="0"/>
              </a:rPr>
              <a:t>	“</a:t>
            </a:r>
            <a:r>
              <a:rPr lang="en-US" sz="2800" dirty="0">
                <a:solidFill>
                  <a:srgbClr val="472C0A"/>
                </a:solidFill>
                <a:cs typeface="Arial" pitchFamily="34" charset="0"/>
              </a:rPr>
              <a:t>Therefore, I urge you, brothers, in view of God's mercy, to offer your bodies as living sacrifices, holy and pleasing to God--this is your spiritual act of worship” Romans 12:1</a:t>
            </a:r>
          </a:p>
          <a:p>
            <a:endParaRPr lang="en-US" sz="2800" dirty="0">
              <a:solidFill>
                <a:srgbClr val="472C0A"/>
              </a:solidFill>
            </a:endParaRPr>
          </a:p>
        </p:txBody>
      </p:sp>
      <p:sp>
        <p:nvSpPr>
          <p:cNvPr id="5" name="TextBox 4"/>
          <p:cNvSpPr txBox="1"/>
          <p:nvPr/>
        </p:nvSpPr>
        <p:spPr>
          <a:xfrm>
            <a:off x="3262337" y="370016"/>
            <a:ext cx="3855456" cy="584775"/>
          </a:xfrm>
          <a:prstGeom prst="rect">
            <a:avLst/>
          </a:prstGeom>
          <a:noFill/>
        </p:spPr>
        <p:txBody>
          <a:bodyPr wrap="square" rtlCol="0">
            <a:spAutoFit/>
          </a:bodyPr>
          <a:lstStyle/>
          <a:p>
            <a:pPr algn="ctr"/>
            <a:r>
              <a:rPr lang="en-US" sz="3200" b="1" dirty="0" smtClean="0">
                <a:solidFill>
                  <a:srgbClr val="2F6B3D"/>
                </a:solidFill>
                <a:latin typeface="Cambria"/>
                <a:cs typeface="Cambria"/>
              </a:rPr>
              <a:t>Sexual Wholeness</a:t>
            </a:r>
            <a:endParaRPr lang="en-US" sz="3200" b="1" dirty="0">
              <a:solidFill>
                <a:srgbClr val="2F6B3D"/>
              </a:solidFill>
              <a:latin typeface="Cambria"/>
              <a:cs typeface="Cambria"/>
            </a:endParaRPr>
          </a:p>
        </p:txBody>
      </p:sp>
    </p:spTree>
    <p:extLst>
      <p:ext uri="{BB962C8B-B14F-4D97-AF65-F5344CB8AC3E}">
        <p14:creationId xmlns:p14="http://schemas.microsoft.com/office/powerpoint/2010/main" val="2283127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43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124956" y="1035090"/>
            <a:ext cx="4950377" cy="3505286"/>
          </a:xfrm>
          <a:prstGeom prst="rect">
            <a:avLst/>
          </a:prstGeom>
        </p:spPr>
      </p:pic>
      <p:sp>
        <p:nvSpPr>
          <p:cNvPr id="17" name="Rectangle 16"/>
          <p:cNvSpPr/>
          <p:nvPr/>
        </p:nvSpPr>
        <p:spPr>
          <a:xfrm>
            <a:off x="0" y="0"/>
            <a:ext cx="9144000" cy="5143505"/>
          </a:xfrm>
          <a:prstGeom prst="rect">
            <a:avLst/>
          </a:prstGeom>
          <a:solidFill>
            <a:schemeClr val="tx1">
              <a:lumMod val="75000"/>
              <a:lumOff val="2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14148" y="1674421"/>
            <a:ext cx="2199075" cy="865579"/>
          </a:xfrm>
          <a:prstGeom prst="rect">
            <a:avLst/>
          </a:prstGeom>
          <a:solidFill>
            <a:schemeClr val="accent6">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itle 1"/>
          <p:cNvSpPr txBox="1">
            <a:spLocks/>
          </p:cNvSpPr>
          <p:nvPr/>
        </p:nvSpPr>
        <p:spPr>
          <a:xfrm>
            <a:off x="1710267" y="1674421"/>
            <a:ext cx="7162804" cy="1847712"/>
          </a:xfrm>
          <a:prstGeom prst="rect">
            <a:avLst/>
          </a:prstGeom>
        </p:spPr>
        <p:txBody>
          <a:bodyPr/>
          <a:lstStyle/>
          <a:p>
            <a:pPr lvl="0">
              <a:defRPr/>
            </a:pPr>
            <a:r>
              <a:rPr lang="en-SG" sz="4000" b="1" dirty="0" smtClean="0">
                <a:solidFill>
                  <a:schemeClr val="bg1"/>
                </a:solidFill>
              </a:rPr>
              <a:t>3. The Garden as an Illustration</a:t>
            </a:r>
            <a:endParaRPr lang="en-US" sz="4000" b="1" dirty="0">
              <a:solidFill>
                <a:schemeClr val="bg1"/>
              </a:solidFill>
              <a:latin typeface="Cambria" pitchFamily="18" charset="0"/>
              <a:ea typeface="+mj-ea"/>
              <a:cs typeface="+mj-cs"/>
            </a:endParaRPr>
          </a:p>
        </p:txBody>
      </p:sp>
    </p:spTree>
    <p:extLst>
      <p:ext uri="{BB962C8B-B14F-4D97-AF65-F5344CB8AC3E}">
        <p14:creationId xmlns:p14="http://schemas.microsoft.com/office/powerpoint/2010/main" val="7833316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75908" y="123169"/>
            <a:ext cx="762135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SG" sz="3000" b="1" dirty="0" smtClean="0">
                <a:solidFill>
                  <a:srgbClr val="2F6B3D"/>
                </a:solidFill>
              </a:rPr>
              <a:t>Scriptures begin with a couple in Eden and end with the descent of the New Jerusalem out of heaven as a Bride adorned for her husband.  </a:t>
            </a:r>
            <a:endParaRPr kumimoji="0" lang="en-US" sz="3000" b="1" i="0" u="none" strike="noStrike" cap="none" normalizeH="0" baseline="0" dirty="0" smtClean="0">
              <a:ln>
                <a:noFill/>
              </a:ln>
              <a:solidFill>
                <a:srgbClr val="2F6B3D"/>
              </a:solidFill>
              <a:effectLst/>
              <a:latin typeface="Cambria" pitchFamily="18" charset="0"/>
              <a:cs typeface="Arial" pitchFamily="34" charset="0"/>
            </a:endParaRPr>
          </a:p>
        </p:txBody>
      </p:sp>
      <p:pic>
        <p:nvPicPr>
          <p:cNvPr id="6" name="Picture 5" descr="tree of life.jpg"/>
          <p:cNvPicPr>
            <a:picLocks noChangeAspect="1"/>
          </p:cNvPicPr>
          <p:nvPr/>
        </p:nvPicPr>
        <p:blipFill>
          <a:blip r:embed="rId2"/>
          <a:srcRect t="947" b="22466"/>
          <a:stretch>
            <a:fillRect/>
          </a:stretch>
        </p:blipFill>
        <p:spPr>
          <a:xfrm>
            <a:off x="-620407" y="3816723"/>
            <a:ext cx="3098800" cy="1541393"/>
          </a:xfrm>
          <a:prstGeom prst="rect">
            <a:avLst/>
          </a:prstGeom>
          <a:ln>
            <a:noFill/>
          </a:ln>
          <a:effectLst>
            <a:softEdge rad="381000"/>
          </a:effectLst>
        </p:spPr>
      </p:pic>
      <p:sp>
        <p:nvSpPr>
          <p:cNvPr id="7" name="Rectangle 3"/>
          <p:cNvSpPr>
            <a:spLocks noChangeArrowheads="1"/>
          </p:cNvSpPr>
          <p:nvPr/>
        </p:nvSpPr>
        <p:spPr bwMode="auto">
          <a:xfrm>
            <a:off x="1619475" y="1703665"/>
            <a:ext cx="7210053"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SG" sz="2600" dirty="0" smtClean="0">
                <a:solidFill>
                  <a:srgbClr val="472C0A"/>
                </a:solidFill>
              </a:rPr>
              <a:t> </a:t>
            </a:r>
            <a:r>
              <a:rPr lang="en-SG" sz="2600" b="1" dirty="0" smtClean="0">
                <a:solidFill>
                  <a:srgbClr val="472C0A"/>
                </a:solidFill>
              </a:rPr>
              <a:t>“</a:t>
            </a:r>
            <a:r>
              <a:rPr lang="en-SG" sz="2600" dirty="0" smtClean="0">
                <a:solidFill>
                  <a:srgbClr val="472C0A"/>
                </a:solidFill>
              </a:rPr>
              <a:t>Then the angel showed me the river of the water of life, as clear as crystal, flowing from the throne of God and of the Lamb down the middle of the great street of the city. On each side of the river stood the tree of life, bearing twelve crops of fruit, yielding its fruit every month. And the leaves of the tree are for the healing of the nations. ” </a:t>
            </a:r>
            <a:r>
              <a:rPr lang="en-SG" sz="2600" b="1" dirty="0" smtClean="0">
                <a:solidFill>
                  <a:srgbClr val="472C0A"/>
                </a:solidFill>
              </a:rPr>
              <a:t>Rev. 22:1-2</a:t>
            </a:r>
          </a:p>
          <a:p>
            <a:pPr lvl="0" algn="ctr" defTabSz="914400" fontAlgn="base">
              <a:spcBef>
                <a:spcPct val="0"/>
              </a:spcBef>
              <a:spcAft>
                <a:spcPct val="0"/>
              </a:spcAft>
            </a:pPr>
            <a:endParaRPr kumimoji="0" lang="en-US" sz="2600" b="0" i="0" u="none" strike="noStrike" cap="none" normalizeH="0" baseline="0" dirty="0" smtClean="0">
              <a:ln>
                <a:noFill/>
              </a:ln>
              <a:solidFill>
                <a:srgbClr val="472C0A"/>
              </a:solidFill>
              <a:effectLst/>
              <a:latin typeface="Arial" pitchFamily="34" charset="0"/>
              <a:cs typeface="Arial" pitchFamily="34" charset="0"/>
            </a:endParaRPr>
          </a:p>
        </p:txBody>
      </p:sp>
    </p:spTree>
    <p:extLst>
      <p:ext uri="{BB962C8B-B14F-4D97-AF65-F5344CB8AC3E}">
        <p14:creationId xmlns:p14="http://schemas.microsoft.com/office/powerpoint/2010/main" val="2658868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510992" y="281690"/>
            <a:ext cx="7391108"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F6B3D"/>
                </a:solidFill>
                <a:effectLst/>
                <a:ea typeface="Calibri" pitchFamily="34" charset="0"/>
                <a:cs typeface="Times New Roman" pitchFamily="18" charset="0"/>
              </a:rPr>
              <a:t>Jesus affirmed the garden template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tx1"/>
              </a:solidFill>
              <a:effectLst/>
              <a:cs typeface="Arial" pitchFamily="34" charset="0"/>
            </a:endParaRPr>
          </a:p>
          <a:p>
            <a:pPr algn="ctr"/>
            <a:r>
              <a:rPr lang="en-SG" sz="2600" dirty="0" smtClean="0">
                <a:solidFill>
                  <a:srgbClr val="472C0A"/>
                </a:solidFill>
              </a:rPr>
              <a:t>Jesus: "Moses permitted you to divorce your wives because your hearts were hard. But it was not this way from the beginning.” </a:t>
            </a:r>
            <a:r>
              <a:rPr lang="en-SG" sz="2600" b="1" dirty="0" smtClean="0">
                <a:solidFill>
                  <a:srgbClr val="472C0A"/>
                </a:solidFill>
              </a:rPr>
              <a:t>Matt 19:18</a:t>
            </a:r>
            <a:endParaRPr lang="en-SG" sz="2600" b="1" dirty="0">
              <a:solidFill>
                <a:srgbClr val="472C0A"/>
              </a:solidFill>
            </a:endParaRPr>
          </a:p>
        </p:txBody>
      </p:sp>
      <p:sp>
        <p:nvSpPr>
          <p:cNvPr id="6" name="Rectangle 6"/>
          <p:cNvSpPr>
            <a:spLocks noChangeArrowheads="1"/>
          </p:cNvSpPr>
          <p:nvPr/>
        </p:nvSpPr>
        <p:spPr bwMode="auto">
          <a:xfrm>
            <a:off x="1392865" y="3040779"/>
            <a:ext cx="7363209"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F6B3D"/>
                </a:solidFill>
                <a:effectLst/>
                <a:latin typeface="Calibri" pitchFamily="34" charset="0"/>
                <a:ea typeface="Calibri" pitchFamily="34" charset="0"/>
                <a:cs typeface="Times New Roman" pitchFamily="18" charset="0"/>
              </a:rPr>
              <a:t>Paul pointed to the garden template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dirty="0" smtClean="0">
              <a:ln>
                <a:noFill/>
              </a:ln>
              <a:solidFill>
                <a:srgbClr val="472C0A"/>
              </a:solidFill>
              <a:effectLst/>
              <a:latin typeface="Arial" pitchFamily="34" charset="0"/>
              <a:cs typeface="Arial" pitchFamily="34" charset="0"/>
            </a:endParaRPr>
          </a:p>
          <a:p>
            <a:pPr algn="ctr"/>
            <a:r>
              <a:rPr lang="en-SG" sz="2600" dirty="0" smtClean="0">
                <a:solidFill>
                  <a:srgbClr val="472C0A"/>
                </a:solidFill>
              </a:rPr>
              <a:t>“Do you not know that he who unites himself with a prostitute is one with her in body? For it is said, "The two will become one flesh.” </a:t>
            </a:r>
            <a:r>
              <a:rPr lang="en-SG" sz="2600" b="1" dirty="0" smtClean="0">
                <a:solidFill>
                  <a:srgbClr val="472C0A"/>
                </a:solidFill>
              </a:rPr>
              <a:t>I </a:t>
            </a:r>
            <a:r>
              <a:rPr lang="en-SG" sz="2600" b="1" dirty="0" err="1" smtClean="0">
                <a:solidFill>
                  <a:srgbClr val="472C0A"/>
                </a:solidFill>
              </a:rPr>
              <a:t>Cor</a:t>
            </a:r>
            <a:r>
              <a:rPr lang="en-SG" sz="2600" b="1" dirty="0" smtClean="0">
                <a:solidFill>
                  <a:srgbClr val="472C0A"/>
                </a:solidFill>
              </a:rPr>
              <a:t> 6:16</a:t>
            </a:r>
            <a:endParaRPr lang="en-SG" sz="2600" b="1" dirty="0">
              <a:solidFill>
                <a:srgbClr val="472C0A"/>
              </a:solidFill>
            </a:endParaRPr>
          </a:p>
        </p:txBody>
      </p:sp>
      <p:pic>
        <p:nvPicPr>
          <p:cNvPr id="7" name="Picture 6" descr="walled garden.jpg"/>
          <p:cNvPicPr>
            <a:picLocks noChangeAspect="1"/>
          </p:cNvPicPr>
          <p:nvPr/>
        </p:nvPicPr>
        <p:blipFill>
          <a:blip r:embed="rId2"/>
          <a:srcRect t="72277"/>
          <a:stretch>
            <a:fillRect/>
          </a:stretch>
        </p:blipFill>
        <p:spPr>
          <a:xfrm>
            <a:off x="2986603" y="2164521"/>
            <a:ext cx="3820597" cy="794396"/>
          </a:xfrm>
          <a:prstGeom prst="rect">
            <a:avLst/>
          </a:prstGeom>
          <a:ln>
            <a:noFill/>
          </a:ln>
          <a:effectLst>
            <a:softEdge rad="112500"/>
          </a:effectLst>
        </p:spPr>
      </p:pic>
    </p:spTree>
    <p:extLst>
      <p:ext uri="{BB962C8B-B14F-4D97-AF65-F5344CB8AC3E}">
        <p14:creationId xmlns:p14="http://schemas.microsoft.com/office/powerpoint/2010/main" val="1817187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0227" y="500173"/>
            <a:ext cx="7385262" cy="1034508"/>
          </a:xfrm>
          <a:prstGeom prst="rect">
            <a:avLst/>
          </a:prstGeom>
        </p:spPr>
        <p:txBody>
          <a:bodyPr/>
          <a:lstStyle/>
          <a:p>
            <a:pPr algn="ctr">
              <a:buClr>
                <a:srgbClr val="9F8867"/>
              </a:buClr>
            </a:pPr>
            <a:r>
              <a:rPr lang="en-SG" sz="3000" dirty="0" smtClean="0">
                <a:solidFill>
                  <a:srgbClr val="2F6B3D"/>
                </a:solidFill>
              </a:rPr>
              <a:t>The Bible provides word pictures of a walled garden (Job 1:10)</a:t>
            </a:r>
          </a:p>
          <a:p>
            <a:pPr algn="ctr">
              <a:buClr>
                <a:srgbClr val="9F8867"/>
              </a:buClr>
            </a:pPr>
            <a:endParaRPr lang="en-SG" sz="3000" dirty="0" smtClean="0"/>
          </a:p>
          <a:p>
            <a:pPr algn="ctr"/>
            <a:r>
              <a:rPr lang="en-SG" sz="3000" dirty="0" smtClean="0"/>
              <a:t> </a:t>
            </a:r>
            <a:endParaRPr lang="en-SG" sz="3000" dirty="0"/>
          </a:p>
        </p:txBody>
      </p:sp>
      <p:sp>
        <p:nvSpPr>
          <p:cNvPr id="6" name="Rectangle 5"/>
          <p:cNvSpPr/>
          <p:nvPr/>
        </p:nvSpPr>
        <p:spPr>
          <a:xfrm>
            <a:off x="1387586" y="1682968"/>
            <a:ext cx="7650544" cy="1077218"/>
          </a:xfrm>
          <a:prstGeom prst="rect">
            <a:avLst/>
          </a:prstGeom>
        </p:spPr>
        <p:txBody>
          <a:bodyPr wrap="square">
            <a:spAutoFit/>
          </a:bodyPr>
          <a:lstStyle/>
          <a:p>
            <a:pPr algn="ctr"/>
            <a:r>
              <a:rPr lang="en-SG" sz="3200" b="1" dirty="0" smtClean="0">
                <a:solidFill>
                  <a:srgbClr val="472C0A"/>
                </a:solidFill>
              </a:rPr>
              <a:t>God’s instructions teach us how to prepare, plant, grow and reap sexual wholeness.</a:t>
            </a:r>
            <a:endParaRPr lang="en-SG" sz="3200" b="1" dirty="0"/>
          </a:p>
        </p:txBody>
      </p:sp>
      <p:sp>
        <p:nvSpPr>
          <p:cNvPr id="7" name="Rectangle 6"/>
          <p:cNvSpPr/>
          <p:nvPr/>
        </p:nvSpPr>
        <p:spPr>
          <a:xfrm>
            <a:off x="2264809" y="2908474"/>
            <a:ext cx="5896099" cy="1015663"/>
          </a:xfrm>
          <a:prstGeom prst="rect">
            <a:avLst/>
          </a:prstGeom>
        </p:spPr>
        <p:txBody>
          <a:bodyPr wrap="square">
            <a:spAutoFit/>
          </a:bodyPr>
          <a:lstStyle/>
          <a:p>
            <a:pPr algn="ctr"/>
            <a:r>
              <a:rPr lang="en-SG" sz="3000" dirty="0" smtClean="0">
                <a:solidFill>
                  <a:srgbClr val="2F6B3D"/>
                </a:solidFill>
              </a:rPr>
              <a:t>The life flow of the garden is healthy relationships. </a:t>
            </a:r>
            <a:endParaRPr lang="en-SG" sz="3000" dirty="0"/>
          </a:p>
        </p:txBody>
      </p:sp>
      <p:pic>
        <p:nvPicPr>
          <p:cNvPr id="8" name="Picture 7" descr="C1_FriendsParts.png"/>
          <p:cNvPicPr>
            <a:picLocks noChangeAspect="1"/>
          </p:cNvPicPr>
          <p:nvPr/>
        </p:nvPicPr>
        <p:blipFill>
          <a:blip r:embed="rId2" cstate="print"/>
          <a:srcRect/>
          <a:stretch>
            <a:fillRect/>
          </a:stretch>
        </p:blipFill>
        <p:spPr bwMode="auto">
          <a:xfrm>
            <a:off x="0" y="3179055"/>
            <a:ext cx="3736110" cy="2060050"/>
          </a:xfrm>
          <a:prstGeom prst="rect">
            <a:avLst/>
          </a:prstGeom>
          <a:ln>
            <a:noFill/>
          </a:ln>
          <a:effectLst>
            <a:softEdge rad="112500"/>
          </a:effectLst>
        </p:spPr>
      </p:pic>
    </p:spTree>
    <p:extLst>
      <p:ext uri="{BB962C8B-B14F-4D97-AF65-F5344CB8AC3E}">
        <p14:creationId xmlns:p14="http://schemas.microsoft.com/office/powerpoint/2010/main" val="3412650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43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124956" y="1035090"/>
            <a:ext cx="4950377" cy="3505286"/>
          </a:xfrm>
          <a:prstGeom prst="rect">
            <a:avLst/>
          </a:prstGeom>
        </p:spPr>
      </p:pic>
      <p:sp>
        <p:nvSpPr>
          <p:cNvPr id="17" name="Rectangle 16"/>
          <p:cNvSpPr/>
          <p:nvPr/>
        </p:nvSpPr>
        <p:spPr>
          <a:xfrm>
            <a:off x="0" y="0"/>
            <a:ext cx="9144000" cy="5143505"/>
          </a:xfrm>
          <a:prstGeom prst="rect">
            <a:avLst/>
          </a:prstGeom>
          <a:solidFill>
            <a:schemeClr val="tx1">
              <a:lumMod val="75000"/>
              <a:lumOff val="2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14148" y="1674421"/>
            <a:ext cx="2199075" cy="865579"/>
          </a:xfrm>
          <a:prstGeom prst="rect">
            <a:avLst/>
          </a:prstGeom>
          <a:solidFill>
            <a:schemeClr val="accent6">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itle 1"/>
          <p:cNvSpPr txBox="1">
            <a:spLocks/>
          </p:cNvSpPr>
          <p:nvPr/>
        </p:nvSpPr>
        <p:spPr>
          <a:xfrm>
            <a:off x="1608666" y="1674421"/>
            <a:ext cx="7264405" cy="1847712"/>
          </a:xfrm>
          <a:prstGeom prst="rect">
            <a:avLst/>
          </a:prstGeom>
        </p:spPr>
        <p:txBody>
          <a:bodyPr/>
          <a:lstStyle/>
          <a:p>
            <a:pPr lvl="0">
              <a:defRPr/>
            </a:pPr>
            <a:r>
              <a:rPr lang="en-SG" sz="4000" b="1" dirty="0" smtClean="0">
                <a:solidFill>
                  <a:schemeClr val="bg1"/>
                </a:solidFill>
              </a:rPr>
              <a:t>4. Introducing the Sacred Garden</a:t>
            </a:r>
            <a:endParaRPr lang="en-US" sz="4000" b="1" dirty="0">
              <a:solidFill>
                <a:schemeClr val="bg1"/>
              </a:solidFill>
              <a:latin typeface="Cambria" pitchFamily="18" charset="0"/>
              <a:ea typeface="+mj-ea"/>
              <a:cs typeface="+mj-cs"/>
            </a:endParaRPr>
          </a:p>
        </p:txBody>
      </p:sp>
    </p:spTree>
    <p:extLst>
      <p:ext uri="{BB962C8B-B14F-4D97-AF65-F5344CB8AC3E}">
        <p14:creationId xmlns:p14="http://schemas.microsoft.com/office/powerpoint/2010/main" val="7833316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93135" y="238013"/>
            <a:ext cx="7730464" cy="66764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472C0A"/>
                </a:solidFill>
                <a:effectLst/>
                <a:uLnTx/>
                <a:uFillTx/>
                <a:latin typeface="Candara" pitchFamily="34" charset="0"/>
                <a:ea typeface="+mj-ea"/>
                <a:cs typeface="+mj-cs"/>
              </a:rPr>
              <a:t>An Integrated Approach to </a:t>
            </a:r>
            <a:r>
              <a:rPr lang="en-US" sz="3000" b="1" dirty="0" smtClean="0">
                <a:solidFill>
                  <a:srgbClr val="472C0A"/>
                </a:solidFill>
                <a:latin typeface="Candara" pitchFamily="34" charset="0"/>
                <a:ea typeface="+mj-ea"/>
                <a:cs typeface="+mj-cs"/>
              </a:rPr>
              <a:t>S</a:t>
            </a:r>
            <a:r>
              <a:rPr kumimoji="0" lang="en-US" sz="3000" b="1" i="0" u="none" strike="noStrike" kern="1200" cap="none" spc="0" normalizeH="0" baseline="0" noProof="0" dirty="0" err="1" smtClean="0">
                <a:ln>
                  <a:noFill/>
                </a:ln>
                <a:solidFill>
                  <a:srgbClr val="472C0A"/>
                </a:solidFill>
                <a:effectLst/>
                <a:uLnTx/>
                <a:uFillTx/>
                <a:latin typeface="Candara" pitchFamily="34" charset="0"/>
                <a:ea typeface="+mj-ea"/>
                <a:cs typeface="+mj-cs"/>
              </a:rPr>
              <a:t>exual</a:t>
            </a:r>
            <a:r>
              <a:rPr kumimoji="0" lang="en-US" sz="3000" b="1" i="0" u="none" strike="noStrike" kern="1200" cap="none" spc="0" normalizeH="0" baseline="0" noProof="0" dirty="0" smtClean="0">
                <a:ln>
                  <a:noFill/>
                </a:ln>
                <a:solidFill>
                  <a:srgbClr val="472C0A"/>
                </a:solidFill>
                <a:effectLst/>
                <a:uLnTx/>
                <a:uFillTx/>
                <a:latin typeface="Candara" pitchFamily="34" charset="0"/>
                <a:ea typeface="+mj-ea"/>
                <a:cs typeface="+mj-cs"/>
              </a:rPr>
              <a:t> Wholeness</a:t>
            </a:r>
          </a:p>
        </p:txBody>
      </p:sp>
      <p:grpSp>
        <p:nvGrpSpPr>
          <p:cNvPr id="5" name="Group 4"/>
          <p:cNvGrpSpPr/>
          <p:nvPr/>
        </p:nvGrpSpPr>
        <p:grpSpPr>
          <a:xfrm>
            <a:off x="765545" y="925422"/>
            <a:ext cx="3221664" cy="3340398"/>
            <a:chOff x="765545" y="925422"/>
            <a:chExt cx="3221664" cy="3340398"/>
          </a:xfrm>
        </p:grpSpPr>
        <p:sp>
          <p:nvSpPr>
            <p:cNvPr id="9" name="Oval 8"/>
            <p:cNvSpPr/>
            <p:nvPr/>
          </p:nvSpPr>
          <p:spPr>
            <a:xfrm>
              <a:off x="765545" y="925422"/>
              <a:ext cx="3221664" cy="3051157"/>
            </a:xfrm>
            <a:prstGeom prst="ellipse">
              <a:avLst/>
            </a:prstGeom>
            <a:solidFill>
              <a:srgbClr val="2F6B3D"/>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SG" sz="3000" dirty="0">
                <a:solidFill>
                  <a:schemeClr val="bg1"/>
                </a:solidFill>
              </a:endParaRPr>
            </a:p>
          </p:txBody>
        </p:sp>
        <p:sp>
          <p:nvSpPr>
            <p:cNvPr id="2" name="TextBox 1"/>
            <p:cNvSpPr txBox="1"/>
            <p:nvPr/>
          </p:nvSpPr>
          <p:spPr>
            <a:xfrm>
              <a:off x="922494" y="1403498"/>
              <a:ext cx="2934586" cy="2862322"/>
            </a:xfrm>
            <a:prstGeom prst="rect">
              <a:avLst/>
            </a:prstGeom>
            <a:noFill/>
          </p:spPr>
          <p:txBody>
            <a:bodyPr wrap="square" rtlCol="0">
              <a:spAutoFit/>
            </a:bodyPr>
            <a:lstStyle/>
            <a:p>
              <a:pPr algn="ctr"/>
              <a:r>
                <a:rPr lang="en-US" sz="3000" dirty="0">
                  <a:solidFill>
                    <a:schemeClr val="bg1"/>
                  </a:solidFill>
                </a:rPr>
                <a:t>It’s a structure to </a:t>
              </a:r>
              <a:r>
                <a:rPr lang="en-US" sz="3000" dirty="0" err="1" smtClean="0">
                  <a:solidFill>
                    <a:schemeClr val="bg1"/>
                  </a:solidFill>
                </a:rPr>
                <a:t>organise</a:t>
              </a:r>
              <a:r>
                <a:rPr lang="en-US" sz="3000" dirty="0" smtClean="0">
                  <a:solidFill>
                    <a:schemeClr val="bg1"/>
                  </a:solidFill>
                </a:rPr>
                <a:t> </a:t>
              </a:r>
              <a:r>
                <a:rPr lang="en-US" sz="3000" dirty="0">
                  <a:solidFill>
                    <a:schemeClr val="bg1"/>
                  </a:solidFill>
                </a:rPr>
                <a:t>thinking and efforts to build up wholeness</a:t>
              </a:r>
              <a:endParaRPr lang="en-SG" sz="3000" dirty="0">
                <a:solidFill>
                  <a:schemeClr val="bg1"/>
                </a:solidFill>
              </a:endParaRPr>
            </a:p>
            <a:p>
              <a:pPr algn="ctr"/>
              <a:endParaRPr lang="en-US" sz="3000" dirty="0"/>
            </a:p>
          </p:txBody>
        </p:sp>
      </p:grpSp>
      <p:grpSp>
        <p:nvGrpSpPr>
          <p:cNvPr id="10" name="Group 9"/>
          <p:cNvGrpSpPr/>
          <p:nvPr/>
        </p:nvGrpSpPr>
        <p:grpSpPr>
          <a:xfrm>
            <a:off x="3459514" y="2052084"/>
            <a:ext cx="2994439" cy="2837318"/>
            <a:chOff x="3459514" y="2052084"/>
            <a:chExt cx="2994439" cy="2837318"/>
          </a:xfrm>
        </p:grpSpPr>
        <p:sp>
          <p:nvSpPr>
            <p:cNvPr id="8" name="Oval 7"/>
            <p:cNvSpPr/>
            <p:nvPr/>
          </p:nvSpPr>
          <p:spPr>
            <a:xfrm>
              <a:off x="3459514" y="2052084"/>
              <a:ext cx="2994439" cy="2837318"/>
            </a:xfrm>
            <a:prstGeom prst="ellipse">
              <a:avLst/>
            </a:prstGeom>
            <a:solidFill>
              <a:srgbClr val="9F8867"/>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2400" dirty="0" smtClean="0">
                  <a:solidFill>
                    <a:schemeClr val="bg1"/>
                  </a:solidFill>
                </a:rPr>
                <a:t>   </a:t>
              </a:r>
              <a:endParaRPr lang="en-US" sz="2600" dirty="0" smtClean="0">
                <a:solidFill>
                  <a:schemeClr val="bg1"/>
                </a:solidFill>
              </a:endParaRPr>
            </a:p>
          </p:txBody>
        </p:sp>
        <p:sp>
          <p:nvSpPr>
            <p:cNvPr id="3" name="TextBox 2"/>
            <p:cNvSpPr txBox="1"/>
            <p:nvPr/>
          </p:nvSpPr>
          <p:spPr>
            <a:xfrm>
              <a:off x="3732028" y="2392326"/>
              <a:ext cx="2392325" cy="2400657"/>
            </a:xfrm>
            <a:prstGeom prst="rect">
              <a:avLst/>
            </a:prstGeom>
            <a:noFill/>
          </p:spPr>
          <p:txBody>
            <a:bodyPr wrap="square" rtlCol="0">
              <a:spAutoFit/>
            </a:bodyPr>
            <a:lstStyle/>
            <a:p>
              <a:pPr algn="ctr"/>
              <a:r>
                <a:rPr lang="en-US" sz="3000" dirty="0">
                  <a:solidFill>
                    <a:schemeClr val="bg1"/>
                  </a:solidFill>
                </a:rPr>
                <a:t>This applies to both the home and the congregation</a:t>
              </a:r>
            </a:p>
            <a:p>
              <a:pPr algn="ctr"/>
              <a:endParaRPr lang="en-US" sz="3000" dirty="0"/>
            </a:p>
          </p:txBody>
        </p:sp>
      </p:grpSp>
      <p:grpSp>
        <p:nvGrpSpPr>
          <p:cNvPr id="11" name="Group 10"/>
          <p:cNvGrpSpPr/>
          <p:nvPr/>
        </p:nvGrpSpPr>
        <p:grpSpPr>
          <a:xfrm>
            <a:off x="5850818" y="817980"/>
            <a:ext cx="3094074" cy="2955854"/>
            <a:chOff x="5850818" y="817980"/>
            <a:chExt cx="3094074" cy="2955854"/>
          </a:xfrm>
        </p:grpSpPr>
        <p:sp>
          <p:nvSpPr>
            <p:cNvPr id="7" name="Oval 6"/>
            <p:cNvSpPr/>
            <p:nvPr/>
          </p:nvSpPr>
          <p:spPr>
            <a:xfrm>
              <a:off x="5850818" y="817980"/>
              <a:ext cx="3094074" cy="2955854"/>
            </a:xfrm>
            <a:prstGeom prst="ellipse">
              <a:avLst/>
            </a:prstGeom>
            <a:solidFill>
              <a:srgbClr val="472C0A"/>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endParaRPr lang="en-US" sz="2600" dirty="0" smtClean="0">
                <a:solidFill>
                  <a:schemeClr val="bg1"/>
                </a:solidFill>
              </a:endParaRPr>
            </a:p>
          </p:txBody>
        </p:sp>
        <p:sp>
          <p:nvSpPr>
            <p:cNvPr id="4" name="TextBox 3"/>
            <p:cNvSpPr txBox="1"/>
            <p:nvPr/>
          </p:nvSpPr>
          <p:spPr>
            <a:xfrm>
              <a:off x="6028341" y="1250671"/>
              <a:ext cx="2739029" cy="2400657"/>
            </a:xfrm>
            <a:prstGeom prst="rect">
              <a:avLst/>
            </a:prstGeom>
            <a:noFill/>
          </p:spPr>
          <p:txBody>
            <a:bodyPr wrap="square" rtlCol="0">
              <a:spAutoFit/>
            </a:bodyPr>
            <a:lstStyle/>
            <a:p>
              <a:pPr algn="ctr"/>
              <a:r>
                <a:rPr lang="en-US" sz="3000" dirty="0">
                  <a:solidFill>
                    <a:schemeClr val="bg1"/>
                  </a:solidFill>
                </a:rPr>
                <a:t>The purpose is to build sexually-healthy disciples</a:t>
              </a:r>
            </a:p>
            <a:p>
              <a:pPr algn="ctr"/>
              <a:endParaRPr lang="en-US" sz="3000" dirty="0"/>
            </a:p>
          </p:txBody>
        </p:sp>
      </p:grpSp>
    </p:spTree>
    <p:extLst>
      <p:ext uri="{BB962C8B-B14F-4D97-AF65-F5344CB8AC3E}">
        <p14:creationId xmlns:p14="http://schemas.microsoft.com/office/powerpoint/2010/main" val="1701599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3728301" y="294523"/>
            <a:ext cx="4821149" cy="645893"/>
          </a:xfrm>
          <a:prstGeom prst="rect">
            <a:avLst/>
          </a:prstGeom>
          <a:solidFill>
            <a:srgbClr val="8EBB22"/>
          </a:solidFill>
        </p:spPr>
        <p:txBody>
          <a:bodyPr vert="horz" lIns="91440" tIns="45720" rIns="91440" bIns="45720" rtlCol="0" anchor="ctr">
            <a:noAutofit/>
          </a:bodyPr>
          <a:lstStyle/>
          <a:p>
            <a:pPr algn="ctr"/>
            <a:r>
              <a:rPr lang="en-US" sz="3200" b="1" kern="0" spc="130" dirty="0" smtClean="0">
                <a:solidFill>
                  <a:schemeClr val="bg1"/>
                </a:solidFill>
                <a:latin typeface="+mj-lt"/>
                <a:cs typeface="Times New Roman"/>
              </a:rPr>
              <a:t>Sacred Garden</a:t>
            </a:r>
            <a:endParaRPr lang="en-US" sz="3200" b="1" kern="0" spc="130" dirty="0">
              <a:solidFill>
                <a:schemeClr val="bg1"/>
              </a:solidFill>
              <a:latin typeface="+mj-lt"/>
              <a:cs typeface="Times New Roman"/>
            </a:endParaRPr>
          </a:p>
        </p:txBody>
      </p:sp>
      <p:grpSp>
        <p:nvGrpSpPr>
          <p:cNvPr id="6" name="Group 5"/>
          <p:cNvGrpSpPr/>
          <p:nvPr/>
        </p:nvGrpSpPr>
        <p:grpSpPr>
          <a:xfrm>
            <a:off x="1688073" y="730209"/>
            <a:ext cx="2169067" cy="1285746"/>
            <a:chOff x="1688073" y="974768"/>
            <a:chExt cx="2169067" cy="1285746"/>
          </a:xfrm>
        </p:grpSpPr>
        <p:sp>
          <p:nvSpPr>
            <p:cNvPr id="55" name="Rectangle 54"/>
            <p:cNvSpPr/>
            <p:nvPr/>
          </p:nvSpPr>
          <p:spPr>
            <a:xfrm>
              <a:off x="1688073" y="1244851"/>
              <a:ext cx="2169067" cy="1015663"/>
            </a:xfrm>
            <a:prstGeom prst="rect">
              <a:avLst/>
            </a:prstGeom>
          </p:spPr>
          <p:txBody>
            <a:bodyPr wrap="square">
              <a:spAutoFit/>
            </a:bodyPr>
            <a:lstStyle/>
            <a:p>
              <a:r>
                <a:rPr lang="en-US" sz="2000" dirty="0" smtClean="0">
                  <a:solidFill>
                    <a:srgbClr val="472928"/>
                  </a:solidFill>
                </a:rPr>
                <a:t>4</a:t>
              </a:r>
              <a:r>
                <a:rPr lang="en-US" sz="2000" b="1" dirty="0" smtClean="0">
                  <a:solidFill>
                    <a:srgbClr val="472928"/>
                  </a:solidFill>
                </a:rPr>
                <a:t> HEDGES </a:t>
              </a:r>
              <a:br>
                <a:rPr lang="en-US" sz="2000" b="1" dirty="0" smtClean="0">
                  <a:solidFill>
                    <a:srgbClr val="472928"/>
                  </a:solidFill>
                </a:rPr>
              </a:br>
              <a:r>
                <a:rPr lang="en-US" sz="2000" i="1" dirty="0" smtClean="0">
                  <a:solidFill>
                    <a:srgbClr val="472928"/>
                  </a:solidFill>
                </a:rPr>
                <a:t>define &amp; protect the garden</a:t>
              </a:r>
              <a:endParaRPr lang="en-GB" sz="2000" i="1" dirty="0">
                <a:solidFill>
                  <a:srgbClr val="472928"/>
                </a:solidFill>
              </a:endParaRPr>
            </a:p>
          </p:txBody>
        </p:sp>
        <p:sp>
          <p:nvSpPr>
            <p:cNvPr id="58" name="Rounded Rectangle 57"/>
            <p:cNvSpPr/>
            <p:nvPr/>
          </p:nvSpPr>
          <p:spPr>
            <a:xfrm>
              <a:off x="1760081" y="974768"/>
              <a:ext cx="360040" cy="270030"/>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1688073" y="2066140"/>
            <a:ext cx="2128170" cy="1268760"/>
            <a:chOff x="1688073" y="2204363"/>
            <a:chExt cx="2128170" cy="1268760"/>
          </a:xfrm>
        </p:grpSpPr>
        <p:sp>
          <p:nvSpPr>
            <p:cNvPr id="56" name="Rectangle 55"/>
            <p:cNvSpPr/>
            <p:nvPr/>
          </p:nvSpPr>
          <p:spPr>
            <a:xfrm>
              <a:off x="1688073" y="2457460"/>
              <a:ext cx="2128170" cy="1015663"/>
            </a:xfrm>
            <a:prstGeom prst="rect">
              <a:avLst/>
            </a:prstGeom>
          </p:spPr>
          <p:txBody>
            <a:bodyPr wrap="square">
              <a:spAutoFit/>
            </a:bodyPr>
            <a:lstStyle/>
            <a:p>
              <a:r>
                <a:rPr lang="en-US" sz="2000" dirty="0" smtClean="0">
                  <a:solidFill>
                    <a:srgbClr val="472928"/>
                  </a:solidFill>
                </a:rPr>
                <a:t>7</a:t>
              </a:r>
              <a:r>
                <a:rPr lang="en-US" sz="2000" b="1" dirty="0" smtClean="0">
                  <a:solidFill>
                    <a:srgbClr val="472928"/>
                  </a:solidFill>
                </a:rPr>
                <a:t> NURSERIES </a:t>
              </a:r>
              <a:r>
                <a:rPr lang="en-US" sz="2000" i="1" dirty="0" smtClean="0">
                  <a:solidFill>
                    <a:srgbClr val="472928"/>
                  </a:solidFill>
                </a:rPr>
                <a:t>nurture &amp; sustain </a:t>
              </a:r>
              <a:br>
                <a:rPr lang="en-US" sz="2000" i="1" dirty="0" smtClean="0">
                  <a:solidFill>
                    <a:srgbClr val="472928"/>
                  </a:solidFill>
                </a:rPr>
              </a:br>
              <a:r>
                <a:rPr lang="en-US" sz="2000" i="1" dirty="0" smtClean="0">
                  <a:solidFill>
                    <a:srgbClr val="472928"/>
                  </a:solidFill>
                </a:rPr>
                <a:t>the garden</a:t>
              </a:r>
              <a:endParaRPr lang="en-GB" sz="2000" b="1" i="1" dirty="0">
                <a:solidFill>
                  <a:srgbClr val="472928"/>
                </a:solidFill>
              </a:endParaRPr>
            </a:p>
          </p:txBody>
        </p:sp>
        <p:sp>
          <p:nvSpPr>
            <p:cNvPr id="59" name="Rounded Rectangle 58"/>
            <p:cNvSpPr/>
            <p:nvPr/>
          </p:nvSpPr>
          <p:spPr>
            <a:xfrm>
              <a:off x="1760081" y="2204363"/>
              <a:ext cx="360040" cy="270030"/>
            </a:xfrm>
            <a:prstGeom prst="roundRect">
              <a:avLst/>
            </a:prstGeom>
            <a:solidFill>
              <a:srgbClr val="84BB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64"/>
          <p:cNvGrpSpPr/>
          <p:nvPr/>
        </p:nvGrpSpPr>
        <p:grpSpPr>
          <a:xfrm>
            <a:off x="1688073" y="3414663"/>
            <a:ext cx="2310856" cy="1217959"/>
            <a:chOff x="304344" y="4589232"/>
            <a:chExt cx="2310856" cy="1623935"/>
          </a:xfrm>
        </p:grpSpPr>
        <p:sp>
          <p:nvSpPr>
            <p:cNvPr id="57" name="Rectangle 56"/>
            <p:cNvSpPr/>
            <p:nvPr/>
          </p:nvSpPr>
          <p:spPr>
            <a:xfrm>
              <a:off x="304344" y="4858958"/>
              <a:ext cx="2310856" cy="1354209"/>
            </a:xfrm>
            <a:prstGeom prst="rect">
              <a:avLst/>
            </a:prstGeom>
          </p:spPr>
          <p:txBody>
            <a:bodyPr wrap="square">
              <a:spAutoFit/>
            </a:bodyPr>
            <a:lstStyle/>
            <a:p>
              <a:r>
                <a:rPr lang="en-US" sz="2000" b="1" dirty="0" smtClean="0">
                  <a:solidFill>
                    <a:srgbClr val="472928"/>
                  </a:solidFill>
                </a:rPr>
                <a:t>WELLSPRING </a:t>
              </a:r>
              <a:r>
                <a:rPr lang="en-US" sz="2000" dirty="0" smtClean="0">
                  <a:solidFill>
                    <a:srgbClr val="472928"/>
                  </a:solidFill>
                </a:rPr>
                <a:t>of 3</a:t>
              </a:r>
              <a:r>
                <a:rPr lang="en-US" sz="2000" b="1" dirty="0" smtClean="0">
                  <a:solidFill>
                    <a:srgbClr val="472928"/>
                  </a:solidFill>
                </a:rPr>
                <a:t> </a:t>
              </a:r>
              <a:br>
                <a:rPr lang="en-US" sz="2000" b="1" dirty="0" smtClean="0">
                  <a:solidFill>
                    <a:srgbClr val="472928"/>
                  </a:solidFill>
                </a:rPr>
              </a:br>
              <a:r>
                <a:rPr lang="en-US" sz="2000" i="1" dirty="0" smtClean="0">
                  <a:solidFill>
                    <a:srgbClr val="472928"/>
                  </a:solidFill>
                </a:rPr>
                <a:t>is the source of life </a:t>
              </a:r>
              <a:br>
                <a:rPr lang="en-US" sz="2000" i="1" dirty="0" smtClean="0">
                  <a:solidFill>
                    <a:srgbClr val="472928"/>
                  </a:solidFill>
                </a:rPr>
              </a:br>
              <a:r>
                <a:rPr lang="en-US" sz="2000" i="1" dirty="0" smtClean="0">
                  <a:solidFill>
                    <a:srgbClr val="472928"/>
                  </a:solidFill>
                </a:rPr>
                <a:t>for the garden</a:t>
              </a:r>
              <a:endParaRPr lang="en-GB" sz="2000" b="1" i="1" dirty="0">
                <a:solidFill>
                  <a:srgbClr val="472928"/>
                </a:solidFill>
              </a:endParaRPr>
            </a:p>
          </p:txBody>
        </p:sp>
        <p:sp>
          <p:nvSpPr>
            <p:cNvPr id="60" name="Rounded Rectangle 59"/>
            <p:cNvSpPr/>
            <p:nvPr/>
          </p:nvSpPr>
          <p:spPr>
            <a:xfrm>
              <a:off x="376352" y="4589232"/>
              <a:ext cx="360040" cy="360038"/>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3812183" y="1049199"/>
            <a:ext cx="4710765" cy="3524924"/>
            <a:chOff x="3682227" y="1049199"/>
            <a:chExt cx="5134656" cy="3524924"/>
          </a:xfrm>
        </p:grpSpPr>
        <p:pic>
          <p:nvPicPr>
            <p:cNvPr id="16" name="Picture 15" descr="OurGarden-Illustration-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5347" y="1049199"/>
              <a:ext cx="2521536" cy="1681943"/>
            </a:xfrm>
            <a:prstGeom prst="rect">
              <a:avLst/>
            </a:prstGeom>
          </p:spPr>
        </p:pic>
        <p:pic>
          <p:nvPicPr>
            <p:cNvPr id="17" name="Picture 16" descr="OurGarden-Illustration-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4104595" y="756788"/>
              <a:ext cx="1777663" cy="2362487"/>
            </a:xfrm>
            <a:prstGeom prst="rect">
              <a:avLst/>
            </a:prstGeom>
          </p:spPr>
        </p:pic>
        <p:pic>
          <p:nvPicPr>
            <p:cNvPr id="18" name="Picture 17" descr="OurGarden-Illustration-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746834" y="2886132"/>
              <a:ext cx="2521536" cy="1681943"/>
            </a:xfrm>
            <a:prstGeom prst="rect">
              <a:avLst/>
            </a:prstGeom>
          </p:spPr>
        </p:pic>
        <p:pic>
          <p:nvPicPr>
            <p:cNvPr id="20" name="Picture 19" descr="OurGarden-Illustration-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708436" y="2504048"/>
              <a:ext cx="1777663" cy="2362487"/>
            </a:xfrm>
            <a:prstGeom prst="rect">
              <a:avLst/>
            </a:prstGeom>
          </p:spPr>
        </p:pic>
        <p:pic>
          <p:nvPicPr>
            <p:cNvPr id="23" name="Picture 22"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8972" y="1446375"/>
              <a:ext cx="1019768" cy="767456"/>
            </a:xfrm>
            <a:prstGeom prst="rect">
              <a:avLst/>
            </a:prstGeom>
          </p:spPr>
        </p:pic>
        <p:pic>
          <p:nvPicPr>
            <p:cNvPr id="27" name="Picture 26"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9862" y="1744255"/>
              <a:ext cx="953799" cy="717810"/>
            </a:xfrm>
            <a:prstGeom prst="rect">
              <a:avLst/>
            </a:prstGeom>
          </p:spPr>
        </p:pic>
        <p:pic>
          <p:nvPicPr>
            <p:cNvPr id="31" name="Picture 30"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848" y="2615144"/>
              <a:ext cx="1019768" cy="767456"/>
            </a:xfrm>
            <a:prstGeom prst="rect">
              <a:avLst/>
            </a:prstGeom>
          </p:spPr>
        </p:pic>
        <p:pic>
          <p:nvPicPr>
            <p:cNvPr id="32" name="Picture 31"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2436" y="3310198"/>
              <a:ext cx="1019768" cy="767456"/>
            </a:xfrm>
            <a:prstGeom prst="rect">
              <a:avLst/>
            </a:prstGeom>
          </p:spPr>
        </p:pic>
        <p:pic>
          <p:nvPicPr>
            <p:cNvPr id="33" name="Picture 32"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9108" y="3332953"/>
              <a:ext cx="1019768" cy="767456"/>
            </a:xfrm>
            <a:prstGeom prst="rect">
              <a:avLst/>
            </a:prstGeom>
          </p:spPr>
        </p:pic>
        <p:pic>
          <p:nvPicPr>
            <p:cNvPr id="34" name="Picture 33"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0298" y="2615144"/>
              <a:ext cx="1019768" cy="767456"/>
            </a:xfrm>
            <a:prstGeom prst="rect">
              <a:avLst/>
            </a:prstGeom>
          </p:spPr>
        </p:pic>
        <p:pic>
          <p:nvPicPr>
            <p:cNvPr id="36" name="Picture 35" descr="OurGarden-Illustration-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7030" y="1818014"/>
              <a:ext cx="1019768" cy="767456"/>
            </a:xfrm>
            <a:prstGeom prst="rect">
              <a:avLst/>
            </a:prstGeom>
          </p:spPr>
        </p:pic>
        <p:sp>
          <p:nvSpPr>
            <p:cNvPr id="37" name="Rectangle 36"/>
            <p:cNvSpPr/>
            <p:nvPr/>
          </p:nvSpPr>
          <p:spPr>
            <a:xfrm>
              <a:off x="5533412" y="1688202"/>
              <a:ext cx="1562783" cy="338554"/>
            </a:xfrm>
            <a:prstGeom prst="rect">
              <a:avLst/>
            </a:prstGeom>
          </p:spPr>
          <p:txBody>
            <a:bodyPr wrap="square">
              <a:spAutoFit/>
            </a:bodyPr>
            <a:lstStyle/>
            <a:p>
              <a:pPr algn="ctr"/>
              <a:r>
                <a:rPr lang="en-US" sz="1600" b="1" dirty="0" smtClean="0">
                  <a:solidFill>
                    <a:srgbClr val="472928"/>
                  </a:solidFill>
                </a:rPr>
                <a:t>Culture</a:t>
              </a:r>
              <a:endParaRPr lang="en-GB" sz="1600" b="1" dirty="0">
                <a:solidFill>
                  <a:srgbClr val="472928"/>
                </a:solidFill>
              </a:endParaRPr>
            </a:p>
          </p:txBody>
        </p:sp>
        <p:sp>
          <p:nvSpPr>
            <p:cNvPr id="38" name="Rectangle 37"/>
            <p:cNvSpPr/>
            <p:nvPr/>
          </p:nvSpPr>
          <p:spPr>
            <a:xfrm>
              <a:off x="6670331" y="1992488"/>
              <a:ext cx="1457168" cy="297517"/>
            </a:xfrm>
            <a:prstGeom prst="rect">
              <a:avLst/>
            </a:prstGeom>
          </p:spPr>
          <p:txBody>
            <a:bodyPr wrap="square">
              <a:spAutoFit/>
            </a:bodyPr>
            <a:lstStyle/>
            <a:p>
              <a:pPr algn="ctr">
                <a:lnSpc>
                  <a:spcPct val="80000"/>
                </a:lnSpc>
              </a:pPr>
              <a:r>
                <a:rPr lang="en-US" sz="1600" b="1" dirty="0" smtClean="0">
                  <a:solidFill>
                    <a:srgbClr val="472928"/>
                  </a:solidFill>
                </a:rPr>
                <a:t>Leadership</a:t>
              </a:r>
              <a:endParaRPr lang="en-GB" sz="1600" b="1" dirty="0">
                <a:solidFill>
                  <a:srgbClr val="472928"/>
                </a:solidFill>
              </a:endParaRPr>
            </a:p>
          </p:txBody>
        </p:sp>
        <p:sp>
          <p:nvSpPr>
            <p:cNvPr id="39" name="Rectangle 38"/>
            <p:cNvSpPr/>
            <p:nvPr/>
          </p:nvSpPr>
          <p:spPr>
            <a:xfrm>
              <a:off x="6693925" y="2810981"/>
              <a:ext cx="1857781" cy="494494"/>
            </a:xfrm>
            <a:prstGeom prst="rect">
              <a:avLst/>
            </a:prstGeom>
          </p:spPr>
          <p:txBody>
            <a:bodyPr wrap="square">
              <a:spAutoFit/>
            </a:bodyPr>
            <a:lstStyle/>
            <a:p>
              <a:pPr algn="ctr">
                <a:lnSpc>
                  <a:spcPct val="80000"/>
                </a:lnSpc>
              </a:pPr>
              <a:r>
                <a:rPr lang="en-US" sz="1600" b="1" dirty="0" smtClean="0">
                  <a:solidFill>
                    <a:srgbClr val="472928"/>
                  </a:solidFill>
                </a:rPr>
                <a:t>Ongoing Conversations</a:t>
              </a:r>
              <a:endParaRPr lang="en-GB" sz="1600" b="1" dirty="0">
                <a:solidFill>
                  <a:srgbClr val="472928"/>
                </a:solidFill>
              </a:endParaRPr>
            </a:p>
          </p:txBody>
        </p:sp>
        <p:sp>
          <p:nvSpPr>
            <p:cNvPr id="40" name="Rectangle 39"/>
            <p:cNvSpPr/>
            <p:nvPr/>
          </p:nvSpPr>
          <p:spPr>
            <a:xfrm>
              <a:off x="6237628" y="3531540"/>
              <a:ext cx="1442665" cy="494494"/>
            </a:xfrm>
            <a:prstGeom prst="rect">
              <a:avLst/>
            </a:prstGeom>
          </p:spPr>
          <p:txBody>
            <a:bodyPr wrap="square">
              <a:spAutoFit/>
            </a:bodyPr>
            <a:lstStyle/>
            <a:p>
              <a:pPr algn="ctr">
                <a:lnSpc>
                  <a:spcPct val="80000"/>
                </a:lnSpc>
              </a:pPr>
              <a:r>
                <a:rPr lang="en-US" sz="1600" b="1" dirty="0" smtClean="0">
                  <a:solidFill>
                    <a:srgbClr val="472928"/>
                  </a:solidFill>
                </a:rPr>
                <a:t>Sexuality Education</a:t>
              </a:r>
              <a:endParaRPr lang="en-GB" sz="1600" b="1" dirty="0">
                <a:solidFill>
                  <a:srgbClr val="472928"/>
                </a:solidFill>
              </a:endParaRPr>
            </a:p>
          </p:txBody>
        </p:sp>
        <p:sp>
          <p:nvSpPr>
            <p:cNvPr id="41" name="Rectangle 40"/>
            <p:cNvSpPr/>
            <p:nvPr/>
          </p:nvSpPr>
          <p:spPr>
            <a:xfrm>
              <a:off x="4400299" y="2886132"/>
              <a:ext cx="997995" cy="338554"/>
            </a:xfrm>
            <a:prstGeom prst="rect">
              <a:avLst/>
            </a:prstGeom>
          </p:spPr>
          <p:txBody>
            <a:bodyPr wrap="square">
              <a:spAutoFit/>
            </a:bodyPr>
            <a:lstStyle/>
            <a:p>
              <a:pPr algn="ctr"/>
              <a:r>
                <a:rPr lang="en-US" sz="1600" b="1" dirty="0" smtClean="0">
                  <a:solidFill>
                    <a:srgbClr val="472928"/>
                  </a:solidFill>
                </a:rPr>
                <a:t>Safety</a:t>
              </a:r>
              <a:endParaRPr lang="en-GB" sz="1600" b="1" dirty="0">
                <a:solidFill>
                  <a:srgbClr val="472928"/>
                </a:solidFill>
              </a:endParaRPr>
            </a:p>
          </p:txBody>
        </p:sp>
        <p:sp>
          <p:nvSpPr>
            <p:cNvPr id="42" name="Rectangle 41"/>
            <p:cNvSpPr/>
            <p:nvPr/>
          </p:nvSpPr>
          <p:spPr>
            <a:xfrm>
              <a:off x="4727030" y="2091784"/>
              <a:ext cx="1070708" cy="338554"/>
            </a:xfrm>
            <a:prstGeom prst="rect">
              <a:avLst/>
            </a:prstGeom>
          </p:spPr>
          <p:txBody>
            <a:bodyPr wrap="square">
              <a:spAutoFit/>
            </a:bodyPr>
            <a:lstStyle/>
            <a:p>
              <a:pPr algn="ctr"/>
              <a:r>
                <a:rPr lang="en-US" sz="1600" b="1" dirty="0" smtClean="0">
                  <a:solidFill>
                    <a:srgbClr val="472928"/>
                  </a:solidFill>
                </a:rPr>
                <a:t>Outreach</a:t>
              </a:r>
              <a:endParaRPr lang="en-GB" sz="1600" b="1" dirty="0">
                <a:solidFill>
                  <a:srgbClr val="472928"/>
                </a:solidFill>
              </a:endParaRPr>
            </a:p>
          </p:txBody>
        </p:sp>
        <p:sp>
          <p:nvSpPr>
            <p:cNvPr id="43" name="Rectangle 42"/>
            <p:cNvSpPr/>
            <p:nvPr/>
          </p:nvSpPr>
          <p:spPr>
            <a:xfrm>
              <a:off x="5192084" y="3517389"/>
              <a:ext cx="897890" cy="494494"/>
            </a:xfrm>
            <a:prstGeom prst="rect">
              <a:avLst/>
            </a:prstGeom>
          </p:spPr>
          <p:txBody>
            <a:bodyPr wrap="square">
              <a:spAutoFit/>
            </a:bodyPr>
            <a:lstStyle/>
            <a:p>
              <a:pPr algn="ctr">
                <a:lnSpc>
                  <a:spcPct val="80000"/>
                </a:lnSpc>
              </a:pPr>
              <a:r>
                <a:rPr lang="en-US" sz="1600" b="1" dirty="0" smtClean="0">
                  <a:solidFill>
                    <a:srgbClr val="472928"/>
                  </a:solidFill>
                </a:rPr>
                <a:t>Special Care</a:t>
              </a:r>
              <a:endParaRPr lang="en-GB" sz="1600" b="1" dirty="0">
                <a:solidFill>
                  <a:srgbClr val="472928"/>
                </a:solidFill>
              </a:endParaRPr>
            </a:p>
          </p:txBody>
        </p:sp>
        <p:sp>
          <p:nvSpPr>
            <p:cNvPr id="49" name="Rectangle 48"/>
            <p:cNvSpPr/>
            <p:nvPr/>
          </p:nvSpPr>
          <p:spPr>
            <a:xfrm rot="2541637">
              <a:off x="7011199" y="1648460"/>
              <a:ext cx="1592653" cy="318301"/>
            </a:xfrm>
            <a:prstGeom prst="rect">
              <a:avLst/>
            </a:prstGeom>
          </p:spPr>
          <p:txBody>
            <a:bodyPr wrap="square">
              <a:prstTxWarp prst="textArchUp">
                <a:avLst>
                  <a:gd name="adj" fmla="val 11457167"/>
                </a:avLst>
              </a:prstTxWarp>
              <a:spAutoFit/>
            </a:bodyPr>
            <a:lstStyle/>
            <a:p>
              <a:pPr algn="ctr"/>
              <a:r>
                <a:rPr lang="en-US" sz="2000" b="1" spc="300" dirty="0" smtClean="0">
                  <a:solidFill>
                    <a:schemeClr val="bg1"/>
                  </a:solidFill>
                  <a:latin typeface="Calibri"/>
                  <a:cs typeface="Calibri"/>
                </a:rPr>
                <a:t>FAMILY</a:t>
              </a:r>
              <a:endParaRPr lang="en-US" sz="2000" spc="300" dirty="0">
                <a:solidFill>
                  <a:schemeClr val="bg1"/>
                </a:solidFill>
                <a:latin typeface="Calibri"/>
                <a:cs typeface="Calibri"/>
              </a:endParaRPr>
            </a:p>
          </p:txBody>
        </p:sp>
        <p:sp>
          <p:nvSpPr>
            <p:cNvPr id="50" name="Rectangle 49"/>
            <p:cNvSpPr/>
            <p:nvPr/>
          </p:nvSpPr>
          <p:spPr>
            <a:xfrm rot="18786115">
              <a:off x="7454610" y="3623746"/>
              <a:ext cx="779645" cy="418956"/>
            </a:xfrm>
            <a:prstGeom prst="rect">
              <a:avLst/>
            </a:prstGeom>
          </p:spPr>
          <p:txBody>
            <a:bodyPr wrap="square">
              <a:prstTxWarp prst="textArchDown">
                <a:avLst>
                  <a:gd name="adj" fmla="val 1589215"/>
                </a:avLst>
              </a:prstTxWarp>
              <a:spAutoFit/>
            </a:bodyPr>
            <a:lstStyle/>
            <a:p>
              <a:pPr algn="ctr"/>
              <a:r>
                <a:rPr lang="en-US" sz="2000" b="1" spc="300" dirty="0" smtClean="0">
                  <a:solidFill>
                    <a:schemeClr val="bg1"/>
                  </a:solidFill>
                  <a:latin typeface="Calibri"/>
                  <a:cs typeface="Calibri"/>
                </a:rPr>
                <a:t>LOVE</a:t>
              </a:r>
              <a:endParaRPr lang="en-US" sz="2000" spc="300" dirty="0">
                <a:solidFill>
                  <a:schemeClr val="bg1"/>
                </a:solidFill>
                <a:latin typeface="Calibri"/>
                <a:cs typeface="Calibri"/>
              </a:endParaRPr>
            </a:p>
          </p:txBody>
        </p:sp>
        <p:sp>
          <p:nvSpPr>
            <p:cNvPr id="51" name="Rectangle 50"/>
            <p:cNvSpPr/>
            <p:nvPr/>
          </p:nvSpPr>
          <p:spPr>
            <a:xfrm rot="2151143">
              <a:off x="3682227" y="3507229"/>
              <a:ext cx="1928888" cy="418956"/>
            </a:xfrm>
            <a:prstGeom prst="rect">
              <a:avLst/>
            </a:prstGeom>
          </p:spPr>
          <p:txBody>
            <a:bodyPr wrap="square">
              <a:prstTxWarp prst="textArchDown">
                <a:avLst>
                  <a:gd name="adj" fmla="val 50259"/>
                </a:avLst>
              </a:prstTxWarp>
              <a:spAutoFit/>
            </a:bodyPr>
            <a:lstStyle/>
            <a:p>
              <a:pPr algn="ctr"/>
              <a:r>
                <a:rPr lang="en-US" sz="2000" b="1" spc="300" dirty="0" smtClean="0">
                  <a:solidFill>
                    <a:schemeClr val="bg1"/>
                  </a:solidFill>
                  <a:cs typeface="Calibri"/>
                </a:rPr>
                <a:t>DISCIPLESHIP</a:t>
              </a:r>
              <a:endParaRPr lang="en-US" sz="2000" spc="300" dirty="0">
                <a:solidFill>
                  <a:schemeClr val="bg1"/>
                </a:solidFill>
                <a:latin typeface="Calibri"/>
                <a:cs typeface="Calibri"/>
              </a:endParaRPr>
            </a:p>
          </p:txBody>
        </p:sp>
        <p:grpSp>
          <p:nvGrpSpPr>
            <p:cNvPr id="2" name="Group 63"/>
            <p:cNvGrpSpPr/>
            <p:nvPr/>
          </p:nvGrpSpPr>
          <p:grpSpPr>
            <a:xfrm>
              <a:off x="5618926" y="2240724"/>
              <a:ext cx="1395230" cy="1075252"/>
              <a:chOff x="4595237" y="2823581"/>
              <a:chExt cx="1395230" cy="1433669"/>
            </a:xfrm>
          </p:grpSpPr>
          <p:pic>
            <p:nvPicPr>
              <p:cNvPr id="35" name="Picture 34" descr="OurGarden-Illustration-0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5237" y="2877999"/>
                <a:ext cx="1395230" cy="1324411"/>
              </a:xfrm>
              <a:prstGeom prst="rect">
                <a:avLst/>
              </a:prstGeom>
            </p:spPr>
          </p:pic>
          <p:sp>
            <p:nvSpPr>
              <p:cNvPr id="44" name="Rectangle 43"/>
              <p:cNvSpPr/>
              <p:nvPr/>
            </p:nvSpPr>
            <p:spPr>
              <a:xfrm>
                <a:off x="4944923" y="3617927"/>
                <a:ext cx="719706" cy="396689"/>
              </a:xfrm>
              <a:prstGeom prst="rect">
                <a:avLst/>
              </a:prstGeom>
            </p:spPr>
            <p:txBody>
              <a:bodyPr wrap="square">
                <a:spAutoFit/>
              </a:bodyPr>
              <a:lstStyle/>
              <a:p>
                <a:pPr algn="ctr">
                  <a:lnSpc>
                    <a:spcPct val="80000"/>
                  </a:lnSpc>
                </a:pPr>
                <a:r>
                  <a:rPr lang="en-US" sz="1600" b="1" dirty="0" smtClean="0">
                    <a:solidFill>
                      <a:schemeClr val="bg1"/>
                    </a:solidFill>
                  </a:rPr>
                  <a:t>Mates</a:t>
                </a:r>
                <a:endParaRPr lang="en-GB" sz="1600" b="1" dirty="0">
                  <a:solidFill>
                    <a:schemeClr val="bg1"/>
                  </a:solidFill>
                </a:endParaRPr>
              </a:p>
            </p:txBody>
          </p:sp>
          <p:sp>
            <p:nvSpPr>
              <p:cNvPr id="45" name="Rectangle 44"/>
              <p:cNvSpPr/>
              <p:nvPr/>
            </p:nvSpPr>
            <p:spPr>
              <a:xfrm>
                <a:off x="4879577" y="3413686"/>
                <a:ext cx="849504" cy="396689"/>
              </a:xfrm>
              <a:prstGeom prst="rect">
                <a:avLst/>
              </a:prstGeom>
            </p:spPr>
            <p:txBody>
              <a:bodyPr wrap="square">
                <a:spAutoFit/>
              </a:bodyPr>
              <a:lstStyle/>
              <a:p>
                <a:pPr algn="ctr">
                  <a:lnSpc>
                    <a:spcPct val="80000"/>
                  </a:lnSpc>
                </a:pPr>
                <a:r>
                  <a:rPr lang="en-US" sz="1600" b="1" dirty="0" smtClean="0">
                    <a:solidFill>
                      <a:schemeClr val="bg1"/>
                    </a:solidFill>
                  </a:rPr>
                  <a:t>Me</a:t>
                </a:r>
                <a:endParaRPr lang="en-GB" sz="1600" b="1" dirty="0">
                  <a:solidFill>
                    <a:schemeClr val="bg1"/>
                  </a:solidFill>
                </a:endParaRPr>
              </a:p>
            </p:txBody>
          </p:sp>
          <p:sp>
            <p:nvSpPr>
              <p:cNvPr id="46" name="Rectangle 45"/>
              <p:cNvSpPr/>
              <p:nvPr/>
            </p:nvSpPr>
            <p:spPr>
              <a:xfrm>
                <a:off x="4618191" y="2823581"/>
                <a:ext cx="1372275" cy="1257718"/>
              </a:xfrm>
              <a:prstGeom prst="rect">
                <a:avLst/>
              </a:prstGeom>
            </p:spPr>
            <p:txBody>
              <a:bodyPr wrap="square">
                <a:prstTxWarp prst="textArchDown">
                  <a:avLst>
                    <a:gd name="adj" fmla="val 17574150"/>
                  </a:avLst>
                </a:prstTxWarp>
                <a:spAutoFit/>
              </a:bodyPr>
              <a:lstStyle/>
              <a:p>
                <a:pPr algn="ctr">
                  <a:lnSpc>
                    <a:spcPct val="80000"/>
                  </a:lnSpc>
                </a:pPr>
                <a:r>
                  <a:rPr lang="en-US" sz="1400" b="1" dirty="0" smtClean="0">
                    <a:solidFill>
                      <a:schemeClr val="accent5">
                        <a:lumMod val="50000"/>
                      </a:schemeClr>
                    </a:solidFill>
                  </a:rPr>
                  <a:t>AUTHENTICITY</a:t>
                </a:r>
                <a:endParaRPr lang="en-GB" sz="1400" b="1" dirty="0">
                  <a:solidFill>
                    <a:schemeClr val="accent5">
                      <a:lumMod val="50000"/>
                    </a:schemeClr>
                  </a:solidFill>
                </a:endParaRPr>
              </a:p>
            </p:txBody>
          </p:sp>
          <p:sp>
            <p:nvSpPr>
              <p:cNvPr id="47" name="Rectangle 46"/>
              <p:cNvSpPr/>
              <p:nvPr/>
            </p:nvSpPr>
            <p:spPr>
              <a:xfrm>
                <a:off x="4944923" y="3212034"/>
                <a:ext cx="751023" cy="396689"/>
              </a:xfrm>
              <a:prstGeom prst="rect">
                <a:avLst/>
              </a:prstGeom>
            </p:spPr>
            <p:txBody>
              <a:bodyPr wrap="square">
                <a:spAutoFit/>
              </a:bodyPr>
              <a:lstStyle/>
              <a:p>
                <a:pPr algn="ctr">
                  <a:lnSpc>
                    <a:spcPct val="80000"/>
                  </a:lnSpc>
                </a:pPr>
                <a:r>
                  <a:rPr lang="en-US" sz="1600" b="1" dirty="0" smtClean="0">
                    <a:solidFill>
                      <a:schemeClr val="bg1"/>
                    </a:solidFill>
                  </a:rPr>
                  <a:t>Maker</a:t>
                </a:r>
                <a:endParaRPr lang="en-GB" sz="1400" b="1" dirty="0">
                  <a:solidFill>
                    <a:schemeClr val="bg1"/>
                  </a:solidFill>
                </a:endParaRPr>
              </a:p>
            </p:txBody>
          </p:sp>
          <p:sp>
            <p:nvSpPr>
              <p:cNvPr id="52" name="Rectangle 51"/>
              <p:cNvSpPr/>
              <p:nvPr/>
            </p:nvSpPr>
            <p:spPr>
              <a:xfrm rot="18262970">
                <a:off x="4716760" y="3021745"/>
                <a:ext cx="1300413" cy="1170597"/>
              </a:xfrm>
              <a:prstGeom prst="rect">
                <a:avLst/>
              </a:prstGeom>
            </p:spPr>
            <p:txBody>
              <a:bodyPr wrap="square">
                <a:prstTxWarp prst="textArchUp">
                  <a:avLst>
                    <a:gd name="adj" fmla="val 8350863"/>
                  </a:avLst>
                </a:prstTxWarp>
                <a:spAutoFit/>
              </a:bodyPr>
              <a:lstStyle/>
              <a:p>
                <a:pPr algn="ctr">
                  <a:lnSpc>
                    <a:spcPct val="80000"/>
                  </a:lnSpc>
                </a:pPr>
                <a:r>
                  <a:rPr lang="en-US" sz="1400" b="1" dirty="0" smtClean="0">
                    <a:solidFill>
                      <a:schemeClr val="accent5">
                        <a:lumMod val="50000"/>
                      </a:schemeClr>
                    </a:solidFill>
                  </a:rPr>
                  <a:t>IDENTITY</a:t>
                </a:r>
                <a:endParaRPr lang="en-GB" sz="1400" b="1" dirty="0">
                  <a:solidFill>
                    <a:schemeClr val="accent5">
                      <a:lumMod val="50000"/>
                    </a:schemeClr>
                  </a:solidFill>
                </a:endParaRPr>
              </a:p>
            </p:txBody>
          </p:sp>
          <p:sp>
            <p:nvSpPr>
              <p:cNvPr id="53" name="Rectangle 52"/>
              <p:cNvSpPr/>
              <p:nvPr/>
            </p:nvSpPr>
            <p:spPr>
              <a:xfrm rot="3480716">
                <a:off x="4971399" y="3172076"/>
                <a:ext cx="980688" cy="642096"/>
              </a:xfrm>
              <a:prstGeom prst="rect">
                <a:avLst/>
              </a:prstGeom>
            </p:spPr>
            <p:txBody>
              <a:bodyPr wrap="square">
                <a:prstTxWarp prst="textArchUp">
                  <a:avLst>
                    <a:gd name="adj" fmla="val 8909698"/>
                  </a:avLst>
                </a:prstTxWarp>
                <a:spAutoFit/>
              </a:bodyPr>
              <a:lstStyle/>
              <a:p>
                <a:pPr algn="ctr">
                  <a:lnSpc>
                    <a:spcPct val="80000"/>
                  </a:lnSpc>
                </a:pPr>
                <a:r>
                  <a:rPr lang="en-US" sz="1400" b="1" dirty="0" smtClean="0">
                    <a:solidFill>
                      <a:schemeClr val="accent5">
                        <a:lumMod val="50000"/>
                      </a:schemeClr>
                    </a:solidFill>
                  </a:rPr>
                  <a:t>INTIMACY</a:t>
                </a:r>
                <a:endParaRPr lang="en-GB" sz="1400" b="1" dirty="0">
                  <a:solidFill>
                    <a:schemeClr val="accent5">
                      <a:lumMod val="50000"/>
                    </a:schemeClr>
                  </a:solidFill>
                </a:endParaRPr>
              </a:p>
            </p:txBody>
          </p:sp>
        </p:grpSp>
        <p:sp>
          <p:nvSpPr>
            <p:cNvPr id="71" name="Rectangle 70"/>
            <p:cNvSpPr/>
            <p:nvPr/>
          </p:nvSpPr>
          <p:spPr>
            <a:xfrm rot="18981622">
              <a:off x="3789749" y="1749991"/>
              <a:ext cx="2100942" cy="441516"/>
            </a:xfrm>
            <a:prstGeom prst="rect">
              <a:avLst/>
            </a:prstGeom>
          </p:spPr>
          <p:txBody>
            <a:bodyPr wrap="square">
              <a:prstTxWarp prst="textArchUp">
                <a:avLst>
                  <a:gd name="adj" fmla="val 9603098"/>
                </a:avLst>
              </a:prstTxWarp>
              <a:spAutoFit/>
            </a:bodyPr>
            <a:lstStyle/>
            <a:p>
              <a:pPr algn="ctr"/>
              <a:r>
                <a:rPr lang="en-US" sz="2000" b="1" spc="300" dirty="0" smtClean="0">
                  <a:solidFill>
                    <a:schemeClr val="bg1"/>
                  </a:solidFill>
                  <a:latin typeface="Calibri"/>
                  <a:cs typeface="Calibri"/>
                </a:rPr>
                <a:t>COMMITMENT</a:t>
              </a:r>
              <a:endParaRPr lang="en-US" sz="2000" spc="300" dirty="0">
                <a:solidFill>
                  <a:schemeClr val="bg1"/>
                </a:solidFill>
                <a:latin typeface="Calibri"/>
                <a:cs typeface="Calibri"/>
              </a:endParaRPr>
            </a:p>
          </p:txBody>
        </p:sp>
      </p:grpSp>
    </p:spTree>
    <p:extLst>
      <p:ext uri="{BB962C8B-B14F-4D97-AF65-F5344CB8AC3E}">
        <p14:creationId xmlns:p14="http://schemas.microsoft.com/office/powerpoint/2010/main" val="8264360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1896" y="234552"/>
            <a:ext cx="4626192" cy="584775"/>
          </a:xfrm>
          <a:prstGeom prst="rect">
            <a:avLst/>
          </a:prstGeom>
          <a:noFill/>
        </p:spPr>
        <p:txBody>
          <a:bodyPr wrap="square" rtlCol="0">
            <a:spAutoFit/>
          </a:bodyPr>
          <a:lstStyle/>
          <a:p>
            <a:pPr algn="ctr"/>
            <a:r>
              <a:rPr lang="en-US" sz="3200" b="1" dirty="0" smtClean="0">
                <a:solidFill>
                  <a:srgbClr val="2F6B3D"/>
                </a:solidFill>
                <a:latin typeface="Cambria"/>
                <a:cs typeface="Cambria"/>
              </a:rPr>
              <a:t>3 Layered Garden</a:t>
            </a:r>
            <a:endParaRPr lang="en-US" sz="3200" b="1" dirty="0">
              <a:solidFill>
                <a:srgbClr val="2F6B3D"/>
              </a:solidFill>
              <a:latin typeface="Cambria"/>
              <a:cs typeface="Cambria"/>
            </a:endParaRPr>
          </a:p>
        </p:txBody>
      </p:sp>
      <p:sp>
        <p:nvSpPr>
          <p:cNvPr id="6" name="Rectangle 5"/>
          <p:cNvSpPr/>
          <p:nvPr/>
        </p:nvSpPr>
        <p:spPr>
          <a:xfrm>
            <a:off x="1668815" y="978383"/>
            <a:ext cx="6231176" cy="648000"/>
          </a:xfrm>
          <a:prstGeom prst="rect">
            <a:avLst/>
          </a:prstGeom>
          <a:solidFill>
            <a:srgbClr val="2F6B3D"/>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3000" dirty="0" smtClean="0">
                <a:solidFill>
                  <a:schemeClr val="bg1"/>
                </a:solidFill>
              </a:rPr>
              <a:t>Hedges define and protect the garden</a:t>
            </a:r>
          </a:p>
        </p:txBody>
      </p:sp>
      <p:sp>
        <p:nvSpPr>
          <p:cNvPr id="7" name="Rectangle 6"/>
          <p:cNvSpPr/>
          <p:nvPr/>
        </p:nvSpPr>
        <p:spPr>
          <a:xfrm>
            <a:off x="2060697" y="1801426"/>
            <a:ext cx="5760000" cy="648000"/>
          </a:xfrm>
          <a:prstGeom prst="rect">
            <a:avLst/>
          </a:prstGeom>
          <a:solidFill>
            <a:srgbClr val="472C0A"/>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0"/>
              </a:spcBef>
              <a:spcAft>
                <a:spcPct val="0"/>
              </a:spcAft>
            </a:pPr>
            <a:r>
              <a:rPr lang="en-SG" sz="3000" dirty="0" smtClean="0">
                <a:solidFill>
                  <a:schemeClr val="bg1"/>
                </a:solidFill>
              </a:rPr>
              <a:t>Nurseries represent the gardening </a:t>
            </a:r>
            <a:endParaRPr lang="en-SG" sz="3000" dirty="0">
              <a:solidFill>
                <a:schemeClr val="bg1"/>
              </a:solidFill>
            </a:endParaRPr>
          </a:p>
        </p:txBody>
      </p:sp>
      <p:sp>
        <p:nvSpPr>
          <p:cNvPr id="8" name="Rectangle 7"/>
          <p:cNvSpPr/>
          <p:nvPr/>
        </p:nvSpPr>
        <p:spPr>
          <a:xfrm>
            <a:off x="2446270" y="2622696"/>
            <a:ext cx="6173292" cy="648000"/>
          </a:xfrm>
          <a:prstGeom prst="rect">
            <a:avLst/>
          </a:prstGeom>
          <a:solidFill>
            <a:srgbClr val="2F6B3D"/>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3000" dirty="0" smtClean="0">
                <a:solidFill>
                  <a:schemeClr val="bg1"/>
                </a:solidFill>
              </a:rPr>
              <a:t>The heart of the garden is a wellspring</a:t>
            </a:r>
          </a:p>
        </p:txBody>
      </p:sp>
      <p:pic>
        <p:nvPicPr>
          <p:cNvPr id="9" name="Picture 8" descr="23-garden-hedge-designs-870x579.jpg"/>
          <p:cNvPicPr>
            <a:picLocks noChangeAspect="1"/>
          </p:cNvPicPr>
          <p:nvPr/>
        </p:nvPicPr>
        <p:blipFill>
          <a:blip r:embed="rId2"/>
          <a:stretch>
            <a:fillRect/>
          </a:stretch>
        </p:blipFill>
        <p:spPr>
          <a:xfrm>
            <a:off x="3533896" y="3344824"/>
            <a:ext cx="2731437" cy="1817819"/>
          </a:xfrm>
          <a:prstGeom prst="rect">
            <a:avLst/>
          </a:prstGeom>
          <a:ln>
            <a:noFill/>
          </a:ln>
          <a:effectLst>
            <a:softEdge rad="304800"/>
          </a:effectLst>
        </p:spPr>
      </p:pic>
    </p:spTree>
    <p:extLst>
      <p:ext uri="{BB962C8B-B14F-4D97-AF65-F5344CB8AC3E}">
        <p14:creationId xmlns:p14="http://schemas.microsoft.com/office/powerpoint/2010/main" val="2131264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85750"/>
            <a:ext cx="7112000" cy="1565672"/>
          </a:xfrm>
        </p:spPr>
        <p:txBody>
          <a:bodyPr>
            <a:normAutofit/>
          </a:bodyPr>
          <a:lstStyle/>
          <a:p>
            <a:r>
              <a:rPr lang="en-US" sz="3200" b="1" dirty="0">
                <a:solidFill>
                  <a:srgbClr val="472C0A"/>
                </a:solidFill>
                <a:latin typeface="Cambria"/>
                <a:cs typeface="Cambria"/>
              </a:rPr>
              <a:t>RETURNING TO THE GARDEN</a:t>
            </a:r>
            <a:r>
              <a:rPr lang="en-US" sz="3200" dirty="0">
                <a:solidFill>
                  <a:srgbClr val="472C0A"/>
                </a:solidFill>
                <a:latin typeface="Cambria"/>
                <a:cs typeface="Cambria"/>
              </a:rPr>
              <a:t/>
            </a:r>
            <a:br>
              <a:rPr lang="en-US" sz="3200" dirty="0">
                <a:solidFill>
                  <a:srgbClr val="472C0A"/>
                </a:solidFill>
                <a:latin typeface="Cambria"/>
                <a:cs typeface="Cambria"/>
              </a:rPr>
            </a:br>
            <a:r>
              <a:rPr lang="en-US" sz="3200" i="1" dirty="0">
                <a:solidFill>
                  <a:srgbClr val="472C0A"/>
                </a:solidFill>
                <a:latin typeface="Cambria"/>
                <a:cs typeface="Cambria"/>
              </a:rPr>
              <a:t>Embracing God’s design for </a:t>
            </a:r>
            <a:r>
              <a:rPr lang="en-US" sz="3200" i="1" dirty="0" smtClean="0">
                <a:solidFill>
                  <a:srgbClr val="472C0A"/>
                </a:solidFill>
                <a:latin typeface="Cambria"/>
                <a:cs typeface="Cambria"/>
              </a:rPr>
              <a:t>sexuality</a:t>
            </a:r>
            <a:endParaRPr lang="en-US" sz="3200" dirty="0">
              <a:solidFill>
                <a:srgbClr val="472C0A"/>
              </a:solidFill>
              <a:latin typeface="Cambria"/>
              <a:cs typeface="Cambria"/>
            </a:endParaRPr>
          </a:p>
        </p:txBody>
      </p:sp>
      <p:sp>
        <p:nvSpPr>
          <p:cNvPr id="4" name="TextBox 3"/>
          <p:cNvSpPr txBox="1"/>
          <p:nvPr/>
        </p:nvSpPr>
        <p:spPr>
          <a:xfrm>
            <a:off x="2209800" y="3028950"/>
            <a:ext cx="914400" cy="369332"/>
          </a:xfrm>
          <a:prstGeom prst="rect">
            <a:avLst/>
          </a:prstGeom>
          <a:noFill/>
        </p:spPr>
        <p:txBody>
          <a:bodyPr wrap="square" rtlCol="0">
            <a:spAutoFit/>
          </a:bodyPr>
          <a:lstStyle/>
          <a:p>
            <a:endParaRPr lang="en-US" dirty="0"/>
          </a:p>
        </p:txBody>
      </p:sp>
      <p:pic>
        <p:nvPicPr>
          <p:cNvPr id="5" name="Picture 4" descr="revolution.jpg"/>
          <p:cNvPicPr>
            <a:picLocks noChangeAspect="1"/>
          </p:cNvPicPr>
          <p:nvPr/>
        </p:nvPicPr>
        <p:blipFill>
          <a:blip r:embed="rId2">
            <a:clrChange>
              <a:clrFrom>
                <a:srgbClr val="FFFFFF"/>
              </a:clrFrom>
              <a:clrTo>
                <a:srgbClr val="FFFFFF">
                  <a:alpha val="0"/>
                </a:srgbClr>
              </a:clrTo>
            </a:clrChange>
          </a:blip>
          <a:stretch>
            <a:fillRect/>
          </a:stretch>
        </p:blipFill>
        <p:spPr>
          <a:xfrm>
            <a:off x="5986864" y="2049319"/>
            <a:ext cx="2532378" cy="2532378"/>
          </a:xfrm>
          <a:prstGeom prst="rect">
            <a:avLst/>
          </a:prstGeom>
        </p:spPr>
      </p:pic>
      <p:sp>
        <p:nvSpPr>
          <p:cNvPr id="7" name="Rectangle 1"/>
          <p:cNvSpPr>
            <a:spLocks noChangeArrowheads="1"/>
          </p:cNvSpPr>
          <p:nvPr/>
        </p:nvSpPr>
        <p:spPr bwMode="auto">
          <a:xfrm>
            <a:off x="2650115" y="1851422"/>
            <a:ext cx="3742218" cy="702295"/>
          </a:xfrm>
          <a:prstGeom prst="rect">
            <a:avLst/>
          </a:prstGeom>
          <a:solidFill>
            <a:srgbClr val="2F6B3D"/>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R="0" lvl="0" indent="0" algn="ctr" fontAlgn="base">
              <a:lnSpc>
                <a:spcPct val="100000"/>
              </a:lnSpc>
              <a:spcBef>
                <a:spcPct val="0"/>
              </a:spcBef>
              <a:spcAft>
                <a:spcPct val="0"/>
              </a:spcAft>
              <a:buClrTx/>
              <a:buSzTx/>
              <a:buFontTx/>
              <a:buNone/>
              <a:tabLst/>
            </a:pPr>
            <a:r>
              <a:rPr lang="en-US" sz="3200" dirty="0" smtClean="0">
                <a:solidFill>
                  <a:schemeClr val="bg1"/>
                </a:solidFill>
              </a:rPr>
              <a:t>The sexual revolution  </a:t>
            </a:r>
          </a:p>
        </p:txBody>
      </p:sp>
      <p:sp>
        <p:nvSpPr>
          <p:cNvPr id="8" name="Rectangle 2"/>
          <p:cNvSpPr>
            <a:spLocks noChangeArrowheads="1"/>
          </p:cNvSpPr>
          <p:nvPr/>
        </p:nvSpPr>
        <p:spPr bwMode="auto">
          <a:xfrm>
            <a:off x="2650115" y="2812171"/>
            <a:ext cx="3742218" cy="1353832"/>
          </a:xfrm>
          <a:prstGeom prst="rect">
            <a:avLst/>
          </a:prstGeom>
          <a:solidFill>
            <a:srgbClr val="472C0A"/>
          </a:solidFill>
          <a:ln>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R="0" lvl="0" indent="0" algn="ctr" fontAlgn="base">
              <a:lnSpc>
                <a:spcPct val="100000"/>
              </a:lnSpc>
              <a:spcBef>
                <a:spcPct val="0"/>
              </a:spcBef>
              <a:spcAft>
                <a:spcPct val="0"/>
              </a:spcAft>
              <a:buClrTx/>
              <a:buSzTx/>
              <a:buFontTx/>
              <a:buNone/>
              <a:tabLst/>
            </a:pPr>
            <a:r>
              <a:rPr lang="en-US" sz="3200" dirty="0" smtClean="0">
                <a:solidFill>
                  <a:schemeClr val="bg1"/>
                </a:solidFill>
              </a:rPr>
              <a:t>The full consequences  </a:t>
            </a:r>
          </a:p>
        </p:txBody>
      </p:sp>
    </p:spTree>
    <p:extLst>
      <p:ext uri="{BB962C8B-B14F-4D97-AF65-F5344CB8AC3E}">
        <p14:creationId xmlns:p14="http://schemas.microsoft.com/office/powerpoint/2010/main" val="1806219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43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124956" y="1035090"/>
            <a:ext cx="4950377" cy="3505286"/>
          </a:xfrm>
          <a:prstGeom prst="rect">
            <a:avLst/>
          </a:prstGeom>
        </p:spPr>
      </p:pic>
      <p:sp>
        <p:nvSpPr>
          <p:cNvPr id="17" name="Rectangle 16"/>
          <p:cNvSpPr/>
          <p:nvPr/>
        </p:nvSpPr>
        <p:spPr>
          <a:xfrm>
            <a:off x="0" y="0"/>
            <a:ext cx="9144000" cy="5143505"/>
          </a:xfrm>
          <a:prstGeom prst="rect">
            <a:avLst/>
          </a:prstGeom>
          <a:solidFill>
            <a:schemeClr val="tx1">
              <a:lumMod val="75000"/>
              <a:lumOff val="2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14148" y="1674421"/>
            <a:ext cx="2199075" cy="865579"/>
          </a:xfrm>
          <a:prstGeom prst="rect">
            <a:avLst/>
          </a:prstGeom>
          <a:solidFill>
            <a:schemeClr val="accent6">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itle 1"/>
          <p:cNvSpPr txBox="1">
            <a:spLocks/>
          </p:cNvSpPr>
          <p:nvPr/>
        </p:nvSpPr>
        <p:spPr>
          <a:xfrm>
            <a:off x="1710266" y="1674421"/>
            <a:ext cx="7162805" cy="1847712"/>
          </a:xfrm>
          <a:prstGeom prst="rect">
            <a:avLst/>
          </a:prstGeom>
        </p:spPr>
        <p:txBody>
          <a:bodyPr/>
          <a:lstStyle/>
          <a:p>
            <a:pPr lvl="0">
              <a:defRPr/>
            </a:pPr>
            <a:r>
              <a:rPr lang="en-SG" sz="4000" b="1" dirty="0" smtClean="0">
                <a:solidFill>
                  <a:schemeClr val="bg1"/>
                </a:solidFill>
              </a:rPr>
              <a:t>5. My Garden in Disrepair</a:t>
            </a:r>
            <a:endParaRPr lang="en-US" sz="4000" b="1" dirty="0">
              <a:solidFill>
                <a:schemeClr val="bg1"/>
              </a:solidFill>
              <a:latin typeface="Cambria" pitchFamily="18" charset="0"/>
              <a:ea typeface="+mj-ea"/>
              <a:cs typeface="+mj-cs"/>
            </a:endParaRPr>
          </a:p>
        </p:txBody>
      </p:sp>
    </p:spTree>
    <p:extLst>
      <p:ext uri="{BB962C8B-B14F-4D97-AF65-F5344CB8AC3E}">
        <p14:creationId xmlns:p14="http://schemas.microsoft.com/office/powerpoint/2010/main" val="7833316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414130" y="307889"/>
            <a:ext cx="7549117"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sz="3000" b="1" i="0" u="none" strike="noStrike" cap="none" normalizeH="0" baseline="0" dirty="0" smtClean="0">
                <a:ln>
                  <a:noFill/>
                </a:ln>
                <a:solidFill>
                  <a:srgbClr val="2F6228"/>
                </a:solidFill>
                <a:effectLst/>
                <a:ea typeface="Calibri" pitchFamily="34" charset="0"/>
                <a:cs typeface="Times New Roman" pitchFamily="18" charset="0"/>
              </a:rPr>
              <a:t>At any one time, </a:t>
            </a:r>
            <a:r>
              <a:rPr lang="en-SG" sz="3000" b="1" dirty="0" smtClean="0">
                <a:solidFill>
                  <a:srgbClr val="2F6228"/>
                </a:solidFill>
              </a:rPr>
              <a:t>50-75% of the congregation could be facing sexuality issues.</a:t>
            </a:r>
            <a:endParaRPr kumimoji="0" lang="en-US" sz="3000" b="1" i="0" u="none" strike="noStrike" cap="none" normalizeH="0" baseline="0" dirty="0" smtClean="0">
              <a:ln>
                <a:noFill/>
              </a:ln>
              <a:solidFill>
                <a:srgbClr val="2F6228"/>
              </a:solidFill>
              <a:effectLst/>
              <a:cs typeface="Arial" pitchFamily="34" charset="0"/>
            </a:endParaRPr>
          </a:p>
        </p:txBody>
      </p:sp>
      <p:sp>
        <p:nvSpPr>
          <p:cNvPr id="6" name="Rectangle 5"/>
          <p:cNvSpPr>
            <a:spLocks noChangeArrowheads="1"/>
          </p:cNvSpPr>
          <p:nvPr/>
        </p:nvSpPr>
        <p:spPr bwMode="auto">
          <a:xfrm>
            <a:off x="1871925" y="3207855"/>
            <a:ext cx="663352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SG" sz="3000" dirty="0" smtClean="0">
                <a:solidFill>
                  <a:srgbClr val="472C0A"/>
                </a:solidFill>
              </a:rPr>
              <a:t>"They made me caretaker of the vineyards, but I have not taken care of my own vineyard." </a:t>
            </a:r>
            <a:r>
              <a:rPr lang="en-SG" sz="2400" dirty="0" smtClean="0">
                <a:solidFill>
                  <a:srgbClr val="472C0A"/>
                </a:solidFill>
              </a:rPr>
              <a:t>Song of Solomon 1:6 (NAS)</a:t>
            </a:r>
            <a:endParaRPr lang="en-SG" sz="2400" dirty="0">
              <a:solidFill>
                <a:srgbClr val="472C0A"/>
              </a:solidFill>
            </a:endParaRPr>
          </a:p>
        </p:txBody>
      </p:sp>
      <p:pic>
        <p:nvPicPr>
          <p:cNvPr id="7" name="Picture 6" descr="seaweed04.jpg"/>
          <p:cNvPicPr>
            <a:picLocks noChangeAspect="1"/>
          </p:cNvPicPr>
          <p:nvPr/>
        </p:nvPicPr>
        <p:blipFill>
          <a:blip r:embed="rId2"/>
          <a:stretch>
            <a:fillRect/>
          </a:stretch>
        </p:blipFill>
        <p:spPr>
          <a:xfrm>
            <a:off x="3091984" y="1488335"/>
            <a:ext cx="3213123" cy="1554737"/>
          </a:xfrm>
          <a:prstGeom prst="rect">
            <a:avLst/>
          </a:prstGeom>
          <a:ln>
            <a:noFill/>
          </a:ln>
          <a:effectLst>
            <a:softEdge rad="112500"/>
          </a:effectLst>
        </p:spPr>
      </p:pic>
    </p:spTree>
    <p:extLst>
      <p:ext uri="{BB962C8B-B14F-4D97-AF65-F5344CB8AC3E}">
        <p14:creationId xmlns:p14="http://schemas.microsoft.com/office/powerpoint/2010/main" val="2858774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86200" y="1916657"/>
            <a:ext cx="2971800" cy="26289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endParaRPr lang="en-US" dirty="0" smtClean="0"/>
          </a:p>
        </p:txBody>
      </p:sp>
      <p:sp>
        <p:nvSpPr>
          <p:cNvPr id="8" name="TextBox 7"/>
          <p:cNvSpPr txBox="1"/>
          <p:nvPr/>
        </p:nvSpPr>
        <p:spPr>
          <a:xfrm>
            <a:off x="1710266" y="103489"/>
            <a:ext cx="7205133" cy="1015663"/>
          </a:xfrm>
          <a:prstGeom prst="rect">
            <a:avLst/>
          </a:prstGeom>
          <a:solidFill>
            <a:schemeClr val="accent3">
              <a:lumMod val="20000"/>
              <a:lumOff val="80000"/>
            </a:schemeClr>
          </a:solidFill>
        </p:spPr>
        <p:txBody>
          <a:bodyPr wrap="square" rtlCol="0">
            <a:spAutoFit/>
          </a:bodyPr>
          <a:lstStyle/>
          <a:p>
            <a:pPr algn="ctr"/>
            <a:r>
              <a:rPr lang="en-US" sz="3000" b="1" dirty="0" smtClean="0">
                <a:solidFill>
                  <a:srgbClr val="2F6B3D"/>
                </a:solidFill>
                <a:latin typeface="Cambria"/>
                <a:cs typeface="Cambria"/>
              </a:rPr>
              <a:t>Returning to the Garden</a:t>
            </a:r>
          </a:p>
          <a:p>
            <a:pPr algn="ctr"/>
            <a:r>
              <a:rPr lang="en-US" sz="3000" b="1" i="1" dirty="0" smtClean="0">
                <a:solidFill>
                  <a:srgbClr val="2F6B3D"/>
                </a:solidFill>
                <a:latin typeface="Cambria"/>
                <a:cs typeface="Cambria"/>
              </a:rPr>
              <a:t>Embracing God’s Design for Sexuality</a:t>
            </a:r>
            <a:endParaRPr lang="en-US" sz="3000" b="1" i="1" dirty="0">
              <a:solidFill>
                <a:srgbClr val="2F6B3D"/>
              </a:solidFill>
              <a:latin typeface="Cambria"/>
              <a:cs typeface="Cambria"/>
            </a:endParaRPr>
          </a:p>
        </p:txBody>
      </p:sp>
      <p:grpSp>
        <p:nvGrpSpPr>
          <p:cNvPr id="10" name="Group 51"/>
          <p:cNvGrpSpPr/>
          <p:nvPr/>
        </p:nvGrpSpPr>
        <p:grpSpPr>
          <a:xfrm>
            <a:off x="1716351" y="882964"/>
            <a:ext cx="7309118" cy="1323439"/>
            <a:chOff x="1834882" y="1204691"/>
            <a:chExt cx="5988305" cy="1323439"/>
          </a:xfrm>
        </p:grpSpPr>
        <p:sp>
          <p:nvSpPr>
            <p:cNvPr id="11" name="Content Placeholder 2"/>
            <p:cNvSpPr txBox="1">
              <a:spLocks/>
            </p:cNvSpPr>
            <p:nvPr/>
          </p:nvSpPr>
          <p:spPr>
            <a:xfrm>
              <a:off x="2458997" y="1596569"/>
              <a:ext cx="5364190" cy="623785"/>
            </a:xfrm>
            <a:prstGeom prst="rect">
              <a:avLst/>
            </a:prstGeom>
            <a:noFill/>
          </p:spPr>
          <p:txBody>
            <a:bodyPr>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0" i="0" u="none" strike="noStrike" kern="1200" cap="none" spc="0" normalizeH="0" baseline="0" noProof="0" dirty="0" smtClean="0">
                  <a:ln>
                    <a:noFill/>
                  </a:ln>
                  <a:solidFill>
                    <a:srgbClr val="472C0A"/>
                  </a:solidFill>
                  <a:effectLst/>
                  <a:uLnTx/>
                  <a:uFillTx/>
                  <a:ea typeface="+mn-ea"/>
                  <a:cs typeface="Arial" pitchFamily="34" charset="0"/>
                </a:rPr>
                <a:t>God-instilled hunger for wholeness</a:t>
              </a:r>
              <a:r>
                <a:rPr kumimoji="0" lang="en-US" sz="3000" b="0" i="0" u="none" strike="noStrike" kern="1200" cap="none" spc="0" normalizeH="0" baseline="0" noProof="0" dirty="0" smtClean="0">
                  <a:ln>
                    <a:noFill/>
                  </a:ln>
                  <a:solidFill>
                    <a:srgbClr val="472C0A"/>
                  </a:solidFill>
                  <a:effectLst/>
                  <a:uLnTx/>
                  <a:uFillTx/>
                  <a:ea typeface="+mn-ea"/>
                </a:rPr>
                <a:t>.</a:t>
              </a:r>
            </a:p>
          </p:txBody>
        </p:sp>
        <p:sp>
          <p:nvSpPr>
            <p:cNvPr id="12" name="TextBox 11"/>
            <p:cNvSpPr txBox="1"/>
            <p:nvPr/>
          </p:nvSpPr>
          <p:spPr>
            <a:xfrm>
              <a:off x="1834882" y="1204691"/>
              <a:ext cx="667657" cy="1323439"/>
            </a:xfrm>
            <a:prstGeom prst="rect">
              <a:avLst/>
            </a:prstGeom>
            <a:noFill/>
          </p:spPr>
          <p:txBody>
            <a:bodyPr wrap="square" rtlCol="0">
              <a:spAutoFit/>
            </a:bodyPr>
            <a:lstStyle/>
            <a:p>
              <a:r>
                <a:rPr lang="en-US" sz="8000" dirty="0" smtClean="0">
                  <a:solidFill>
                    <a:srgbClr val="2F6228"/>
                  </a:solidFill>
                  <a:latin typeface="Candara" pitchFamily="34" charset="0"/>
                </a:rPr>
                <a:t>1</a:t>
              </a:r>
              <a:endParaRPr lang="en-SG" sz="8000" dirty="0">
                <a:solidFill>
                  <a:srgbClr val="2F6228"/>
                </a:solidFill>
                <a:latin typeface="Candara" pitchFamily="34" charset="0"/>
              </a:endParaRPr>
            </a:p>
          </p:txBody>
        </p:sp>
        <p:cxnSp>
          <p:nvCxnSpPr>
            <p:cNvPr id="13" name="Straight Connector 12"/>
            <p:cNvCxnSpPr/>
            <p:nvPr/>
          </p:nvCxnSpPr>
          <p:spPr>
            <a:xfrm rot="5400000">
              <a:off x="2090661" y="1919775"/>
              <a:ext cx="648000" cy="1588"/>
            </a:xfrm>
            <a:prstGeom prst="line">
              <a:avLst/>
            </a:prstGeom>
            <a:ln w="28575">
              <a:solidFill>
                <a:srgbClr val="9F8867"/>
              </a:solidFill>
            </a:ln>
          </p:spPr>
          <p:style>
            <a:lnRef idx="1">
              <a:schemeClr val="accent1"/>
            </a:lnRef>
            <a:fillRef idx="0">
              <a:schemeClr val="accent1"/>
            </a:fillRef>
            <a:effectRef idx="0">
              <a:schemeClr val="accent1"/>
            </a:effectRef>
            <a:fontRef idx="minor">
              <a:schemeClr val="tx1"/>
            </a:fontRef>
          </p:style>
        </p:cxnSp>
      </p:grpSp>
      <p:grpSp>
        <p:nvGrpSpPr>
          <p:cNvPr id="14" name="Group 52"/>
          <p:cNvGrpSpPr/>
          <p:nvPr/>
        </p:nvGrpSpPr>
        <p:grpSpPr>
          <a:xfrm>
            <a:off x="1705266" y="1916979"/>
            <a:ext cx="6992022" cy="1420015"/>
            <a:chOff x="1705266" y="2471834"/>
            <a:chExt cx="6992022" cy="1420015"/>
          </a:xfrm>
        </p:grpSpPr>
        <p:sp>
          <p:nvSpPr>
            <p:cNvPr id="15" name="Content Placeholder 2"/>
            <p:cNvSpPr txBox="1">
              <a:spLocks/>
            </p:cNvSpPr>
            <p:nvPr/>
          </p:nvSpPr>
          <p:spPr>
            <a:xfrm>
              <a:off x="2469630" y="2488368"/>
              <a:ext cx="6227658" cy="1403481"/>
            </a:xfrm>
            <a:prstGeom prst="rect">
              <a:avLst/>
            </a:prstGeom>
            <a:no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000" dirty="0" smtClean="0">
                  <a:solidFill>
                    <a:srgbClr val="2F6228"/>
                  </a:solidFill>
                  <a:cs typeface="Arial" pitchFamily="34" charset="0"/>
                </a:rPr>
                <a:t>Sexuality has </a:t>
              </a:r>
              <a:r>
                <a:rPr lang="en-US" sz="3000" dirty="0">
                  <a:solidFill>
                    <a:srgbClr val="2F6228"/>
                  </a:solidFill>
                  <a:cs typeface="Arial" pitchFamily="34" charset="0"/>
                </a:rPr>
                <a:t>to do with our spiritual longings for connection, intimacy, comfort, nurturing and love.</a:t>
              </a:r>
              <a:r>
                <a:rPr lang="en-US" sz="3000" dirty="0">
                  <a:solidFill>
                    <a:srgbClr val="2F6228"/>
                  </a:solidFill>
                </a:rPr>
                <a:t> </a:t>
              </a:r>
              <a:endParaRPr lang="en-US" sz="3000" dirty="0" smtClean="0">
                <a:solidFill>
                  <a:srgbClr val="2F6228"/>
                </a:solidFill>
              </a:endParaRPr>
            </a:p>
          </p:txBody>
        </p:sp>
        <p:sp>
          <p:nvSpPr>
            <p:cNvPr id="16" name="TextBox 15"/>
            <p:cNvSpPr txBox="1"/>
            <p:nvPr/>
          </p:nvSpPr>
          <p:spPr>
            <a:xfrm>
              <a:off x="1705266" y="2471834"/>
              <a:ext cx="667657" cy="1323439"/>
            </a:xfrm>
            <a:prstGeom prst="rect">
              <a:avLst/>
            </a:prstGeom>
            <a:noFill/>
          </p:spPr>
          <p:txBody>
            <a:bodyPr wrap="square" rtlCol="0">
              <a:spAutoFit/>
            </a:bodyPr>
            <a:lstStyle/>
            <a:p>
              <a:r>
                <a:rPr lang="en-US" sz="8000" dirty="0" smtClean="0">
                  <a:solidFill>
                    <a:srgbClr val="2F6228"/>
                  </a:solidFill>
                  <a:latin typeface="Candara" pitchFamily="34" charset="0"/>
                </a:rPr>
                <a:t>2</a:t>
              </a:r>
              <a:endParaRPr lang="en-SG" sz="8000" dirty="0">
                <a:solidFill>
                  <a:srgbClr val="2F6228"/>
                </a:solidFill>
                <a:latin typeface="Candara" pitchFamily="34" charset="0"/>
              </a:endParaRPr>
            </a:p>
          </p:txBody>
        </p:sp>
        <p:cxnSp>
          <p:nvCxnSpPr>
            <p:cNvPr id="17" name="Straight Connector 16"/>
            <p:cNvCxnSpPr/>
            <p:nvPr/>
          </p:nvCxnSpPr>
          <p:spPr>
            <a:xfrm rot="5400000">
              <a:off x="1939294" y="3199897"/>
              <a:ext cx="972000" cy="1588"/>
            </a:xfrm>
            <a:prstGeom prst="line">
              <a:avLst/>
            </a:prstGeom>
            <a:ln w="28575">
              <a:solidFill>
                <a:srgbClr val="9F8867"/>
              </a:solidFill>
            </a:ln>
          </p:spPr>
          <p:style>
            <a:lnRef idx="1">
              <a:schemeClr val="accent1"/>
            </a:lnRef>
            <a:fillRef idx="0">
              <a:schemeClr val="accent1"/>
            </a:fillRef>
            <a:effectRef idx="0">
              <a:schemeClr val="accent1"/>
            </a:effectRef>
            <a:fontRef idx="minor">
              <a:schemeClr val="tx1"/>
            </a:fontRef>
          </p:style>
        </p:cxnSp>
      </p:grpSp>
      <p:grpSp>
        <p:nvGrpSpPr>
          <p:cNvPr id="18" name="Group 53"/>
          <p:cNvGrpSpPr/>
          <p:nvPr/>
        </p:nvGrpSpPr>
        <p:grpSpPr>
          <a:xfrm>
            <a:off x="1712018" y="3277438"/>
            <a:ext cx="7410716" cy="2298923"/>
            <a:chOff x="1733284" y="3972090"/>
            <a:chExt cx="6953371" cy="2298923"/>
          </a:xfrm>
        </p:grpSpPr>
        <p:sp>
          <p:nvSpPr>
            <p:cNvPr id="19" name="Content Placeholder 2"/>
            <p:cNvSpPr txBox="1">
              <a:spLocks/>
            </p:cNvSpPr>
            <p:nvPr/>
          </p:nvSpPr>
          <p:spPr>
            <a:xfrm>
              <a:off x="2458997" y="4118081"/>
              <a:ext cx="6227658" cy="2152932"/>
            </a:xfrm>
            <a:prstGeom prst="rect">
              <a:avLst/>
            </a:prstGeom>
            <a:no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smtClean="0">
                  <a:solidFill>
                    <a:srgbClr val="472C0A"/>
                  </a:solidFill>
                  <a:cs typeface="Arial" pitchFamily="34" charset="0"/>
                </a:rPr>
                <a:t>Take responsibility </a:t>
              </a:r>
              <a:r>
                <a:rPr lang="en-US" sz="2800" dirty="0">
                  <a:solidFill>
                    <a:srgbClr val="472C0A"/>
                  </a:solidFill>
                  <a:cs typeface="Arial" pitchFamily="34" charset="0"/>
                </a:rPr>
                <a:t>for our sexual feelings, acts, </a:t>
              </a:r>
              <a:r>
                <a:rPr lang="en-US" sz="2800" dirty="0" err="1">
                  <a:solidFill>
                    <a:srgbClr val="472C0A"/>
                  </a:solidFill>
                  <a:cs typeface="Arial" pitchFamily="34" charset="0"/>
                </a:rPr>
                <a:t>behaviours</a:t>
              </a:r>
              <a:r>
                <a:rPr lang="en-US" sz="2800" dirty="0">
                  <a:solidFill>
                    <a:srgbClr val="472C0A"/>
                  </a:solidFill>
                  <a:cs typeface="Arial" pitchFamily="34" charset="0"/>
                </a:rPr>
                <a:t> and attitudes so that we may embody this holistic vision of sexuality.</a:t>
              </a:r>
              <a:endParaRPr lang="en-US" sz="2800" dirty="0" smtClean="0">
                <a:solidFill>
                  <a:srgbClr val="472C0A"/>
                </a:solidFill>
                <a:cs typeface="Arial" pitchFamily="34" charset="0"/>
              </a:endParaRPr>
            </a:p>
          </p:txBody>
        </p:sp>
        <p:sp>
          <p:nvSpPr>
            <p:cNvPr id="20" name="TextBox 19"/>
            <p:cNvSpPr txBox="1"/>
            <p:nvPr/>
          </p:nvSpPr>
          <p:spPr>
            <a:xfrm>
              <a:off x="1733284" y="3972090"/>
              <a:ext cx="667657" cy="1323439"/>
            </a:xfrm>
            <a:prstGeom prst="rect">
              <a:avLst/>
            </a:prstGeom>
            <a:noFill/>
          </p:spPr>
          <p:txBody>
            <a:bodyPr wrap="square" rtlCol="0">
              <a:spAutoFit/>
            </a:bodyPr>
            <a:lstStyle/>
            <a:p>
              <a:r>
                <a:rPr lang="en-US" sz="8000" dirty="0" smtClean="0">
                  <a:solidFill>
                    <a:srgbClr val="2F6228"/>
                  </a:solidFill>
                  <a:latin typeface="Candara" pitchFamily="34" charset="0"/>
                </a:rPr>
                <a:t>3</a:t>
              </a:r>
              <a:endParaRPr lang="en-SG" sz="8000" dirty="0">
                <a:solidFill>
                  <a:srgbClr val="2F6228"/>
                </a:solidFill>
                <a:latin typeface="Candara" pitchFamily="34" charset="0"/>
              </a:endParaRPr>
            </a:p>
          </p:txBody>
        </p:sp>
        <p:cxnSp>
          <p:nvCxnSpPr>
            <p:cNvPr id="21" name="Straight Connector 20"/>
            <p:cNvCxnSpPr/>
            <p:nvPr/>
          </p:nvCxnSpPr>
          <p:spPr>
            <a:xfrm rot="5400000">
              <a:off x="1730662" y="4785921"/>
              <a:ext cx="1368000" cy="1589"/>
            </a:xfrm>
            <a:prstGeom prst="line">
              <a:avLst/>
            </a:prstGeom>
            <a:ln w="28575">
              <a:solidFill>
                <a:srgbClr val="9F886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7664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64"/>
            <a:ext cx="9144000" cy="5143500"/>
          </a:xfrm>
          <a:prstGeom prst="rect">
            <a:avLst/>
          </a:pr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22435" y="936397"/>
            <a:ext cx="1713166" cy="185442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6979"/>
          <a:stretch/>
        </p:blipFill>
        <p:spPr>
          <a:xfrm>
            <a:off x="7607302" y="3464"/>
            <a:ext cx="1536698" cy="5140036"/>
          </a:xfrm>
          <a:prstGeom prst="rect">
            <a:avLst/>
          </a:prstGeom>
        </p:spPr>
      </p:pic>
      <p:sp>
        <p:nvSpPr>
          <p:cNvPr id="26" name="TextBox 25"/>
          <p:cNvSpPr txBox="1"/>
          <p:nvPr/>
        </p:nvSpPr>
        <p:spPr>
          <a:xfrm>
            <a:off x="10172700" y="2790825"/>
            <a:ext cx="184666" cy="369332"/>
          </a:xfrm>
          <a:prstGeom prst="rect">
            <a:avLst/>
          </a:prstGeom>
          <a:noFill/>
        </p:spPr>
        <p:txBody>
          <a:bodyPr wrap="none" rtlCol="0">
            <a:spAutoFit/>
          </a:bodyPr>
          <a:lstStyle/>
          <a:p>
            <a:endParaRPr lang="en-US" dirty="0"/>
          </a:p>
        </p:txBody>
      </p:sp>
      <p:sp>
        <p:nvSpPr>
          <p:cNvPr id="10" name="TextBox 9"/>
          <p:cNvSpPr txBox="1"/>
          <p:nvPr/>
        </p:nvSpPr>
        <p:spPr>
          <a:xfrm>
            <a:off x="220133" y="4029912"/>
            <a:ext cx="1185334"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435" y="4029912"/>
            <a:ext cx="1937174" cy="48605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979"/>
          <a:stretch/>
        </p:blipFill>
        <p:spPr>
          <a:xfrm>
            <a:off x="0" y="0"/>
            <a:ext cx="1536698" cy="5140036"/>
          </a:xfrm>
          <a:prstGeom prst="rect">
            <a:avLst/>
          </a:prstGeom>
        </p:spPr>
      </p:pic>
    </p:spTree>
    <p:extLst>
      <p:ext uri="{BB962C8B-B14F-4D97-AF65-F5344CB8AC3E}">
        <p14:creationId xmlns:p14="http://schemas.microsoft.com/office/powerpoint/2010/main" val="14634560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7007" y="381329"/>
            <a:ext cx="3515850" cy="523220"/>
          </a:xfrm>
          <a:prstGeom prst="rect">
            <a:avLst/>
          </a:prstGeom>
          <a:noFill/>
        </p:spPr>
        <p:txBody>
          <a:bodyPr wrap="square" rtlCol="0">
            <a:spAutoFit/>
          </a:bodyPr>
          <a:lstStyle/>
          <a:p>
            <a:pPr algn="ctr"/>
            <a:r>
              <a:rPr lang="en-US" sz="2800" b="1" dirty="0">
                <a:solidFill>
                  <a:srgbClr val="2F6B3D"/>
                </a:solidFill>
                <a:latin typeface="Bembo"/>
                <a:cs typeface="Bembo"/>
              </a:rPr>
              <a:t>Sexual Issues</a:t>
            </a:r>
          </a:p>
        </p:txBody>
      </p:sp>
      <p:graphicFrame>
        <p:nvGraphicFramePr>
          <p:cNvPr id="11" name="Chart 10"/>
          <p:cNvGraphicFramePr/>
          <p:nvPr>
            <p:extLst>
              <p:ext uri="{D42A27DB-BD31-4B8C-83A1-F6EECF244321}">
                <p14:modId xmlns:p14="http://schemas.microsoft.com/office/powerpoint/2010/main" val="2831014197"/>
              </p:ext>
            </p:extLst>
          </p:nvPr>
        </p:nvGraphicFramePr>
        <p:xfrm>
          <a:off x="1253066" y="804541"/>
          <a:ext cx="7078134" cy="43389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82069" y="1661442"/>
            <a:ext cx="3298135" cy="1692771"/>
          </a:xfrm>
          <a:prstGeom prst="rect">
            <a:avLst/>
          </a:prstGeom>
          <a:noFill/>
        </p:spPr>
        <p:txBody>
          <a:bodyPr wrap="square" rtlCol="0">
            <a:spAutoFit/>
          </a:bodyPr>
          <a:lstStyle/>
          <a:p>
            <a:pPr algn="ctr"/>
            <a:r>
              <a:rPr lang="en-US" b="1" dirty="0">
                <a:solidFill>
                  <a:srgbClr val="36A6A5"/>
                </a:solidFill>
                <a:latin typeface="Bembo"/>
                <a:cs typeface="Bembo"/>
              </a:rPr>
              <a:t>Which of the following issues do you currently face?</a:t>
            </a:r>
          </a:p>
          <a:p>
            <a:pPr algn="ctr"/>
            <a:endParaRPr lang="en-US" b="1" dirty="0">
              <a:solidFill>
                <a:srgbClr val="36A6A5"/>
              </a:solidFill>
              <a:latin typeface="Bembo"/>
              <a:cs typeface="Bembo"/>
            </a:endParaRPr>
          </a:p>
          <a:p>
            <a:pPr algn="ctr"/>
            <a:r>
              <a:rPr lang="en-US" sz="1600" b="1" dirty="0">
                <a:solidFill>
                  <a:srgbClr val="36A6A5"/>
                </a:solidFill>
                <a:latin typeface="Bembo"/>
                <a:cs typeface="Bembo"/>
              </a:rPr>
              <a:t>(You may select more than one option)</a:t>
            </a:r>
          </a:p>
        </p:txBody>
      </p:sp>
      <p:sp>
        <p:nvSpPr>
          <p:cNvPr id="4" name="TextBox 3"/>
          <p:cNvSpPr txBox="1"/>
          <p:nvPr/>
        </p:nvSpPr>
        <p:spPr>
          <a:xfrm>
            <a:off x="1905000" y="248617"/>
            <a:ext cx="4648200" cy="553998"/>
          </a:xfrm>
          <a:prstGeom prst="rect">
            <a:avLst/>
          </a:prstGeom>
          <a:noFill/>
        </p:spPr>
        <p:txBody>
          <a:bodyPr wrap="square" rtlCol="0">
            <a:spAutoFit/>
          </a:bodyPr>
          <a:lstStyle/>
          <a:p>
            <a:r>
              <a:rPr lang="en-US" sz="3000" b="1" dirty="0" smtClean="0">
                <a:solidFill>
                  <a:srgbClr val="472C0A"/>
                </a:solidFill>
              </a:rPr>
              <a:t>Whole Life Inventory </a:t>
            </a:r>
            <a:endParaRPr lang="en-SG" sz="3000" b="1" dirty="0">
              <a:solidFill>
                <a:srgbClr val="472C0A"/>
              </a:solidFill>
            </a:endParaRPr>
          </a:p>
        </p:txBody>
      </p:sp>
    </p:spTree>
    <p:extLst>
      <p:ext uri="{BB962C8B-B14F-4D97-AF65-F5344CB8AC3E}">
        <p14:creationId xmlns:p14="http://schemas.microsoft.com/office/powerpoint/2010/main" val="2005110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43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124956" y="1035090"/>
            <a:ext cx="4950377" cy="3505286"/>
          </a:xfrm>
          <a:prstGeom prst="rect">
            <a:avLst/>
          </a:prstGeom>
        </p:spPr>
      </p:pic>
      <p:sp>
        <p:nvSpPr>
          <p:cNvPr id="17" name="Rectangle 16"/>
          <p:cNvSpPr/>
          <p:nvPr/>
        </p:nvSpPr>
        <p:spPr>
          <a:xfrm>
            <a:off x="0" y="0"/>
            <a:ext cx="9144000" cy="5143505"/>
          </a:xfrm>
          <a:prstGeom prst="rect">
            <a:avLst/>
          </a:prstGeom>
          <a:solidFill>
            <a:schemeClr val="tx1">
              <a:lumMod val="75000"/>
              <a:lumOff val="2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14148" y="1674421"/>
            <a:ext cx="2199075" cy="865579"/>
          </a:xfrm>
          <a:prstGeom prst="rect">
            <a:avLst/>
          </a:prstGeom>
          <a:solidFill>
            <a:schemeClr val="accent6">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itle 1"/>
          <p:cNvSpPr txBox="1">
            <a:spLocks/>
          </p:cNvSpPr>
          <p:nvPr/>
        </p:nvSpPr>
        <p:spPr>
          <a:xfrm>
            <a:off x="1727200" y="1674421"/>
            <a:ext cx="7145872" cy="1847712"/>
          </a:xfrm>
          <a:prstGeom prst="rect">
            <a:avLst/>
          </a:prstGeom>
        </p:spPr>
        <p:txBody>
          <a:bodyPr/>
          <a:lstStyle/>
          <a:p>
            <a:pPr lvl="0">
              <a:defRPr/>
            </a:pPr>
            <a:r>
              <a:rPr lang="en-SG" sz="3600" b="1" dirty="0">
                <a:solidFill>
                  <a:schemeClr val="bg1"/>
                </a:solidFill>
              </a:rPr>
              <a:t>1.</a:t>
            </a:r>
            <a:r>
              <a:rPr lang="en-SG" sz="3600" b="1" dirty="0" smtClean="0">
                <a:solidFill>
                  <a:schemeClr val="bg1"/>
                </a:solidFill>
              </a:rPr>
              <a:t> The Christian Way of Thinking 	about Sex</a:t>
            </a:r>
            <a:endParaRPr lang="en-US" sz="3600" b="1" dirty="0">
              <a:solidFill>
                <a:schemeClr val="bg1"/>
              </a:solidFill>
              <a:latin typeface="Cambria" pitchFamily="18" charset="0"/>
              <a:ea typeface="+mj-ea"/>
              <a:cs typeface="+mj-cs"/>
            </a:endParaRPr>
          </a:p>
        </p:txBody>
      </p:sp>
    </p:spTree>
    <p:extLst>
      <p:ext uri="{BB962C8B-B14F-4D97-AF65-F5344CB8AC3E}">
        <p14:creationId xmlns:p14="http://schemas.microsoft.com/office/powerpoint/2010/main" val="78333163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403498" y="360869"/>
            <a:ext cx="7600403"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F6B3D"/>
                </a:solidFill>
                <a:effectLst/>
                <a:ea typeface="Calibri" pitchFamily="34" charset="0"/>
                <a:cs typeface="Times New Roman" pitchFamily="18" charset="0"/>
              </a:rPr>
              <a:t>Each human being is created in God’s image</a:t>
            </a:r>
            <a:endParaRPr lang="en-US" sz="3200" b="1" dirty="0" smtClean="0">
              <a:solidFill>
                <a:srgbClr val="2F6B3D"/>
              </a:solidFill>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smtClean="0">
                <a:ln>
                  <a:noFill/>
                </a:ln>
                <a:solidFill>
                  <a:srgbClr val="472C0A"/>
                </a:solidFill>
                <a:effectLst/>
                <a:ea typeface="Calibri" pitchFamily="34" charset="0"/>
                <a:cs typeface="Times New Roman" pitchFamily="18" charset="0"/>
              </a:rPr>
              <a:t>“God created mankind in his own image, in the image of God he created them...” </a:t>
            </a:r>
            <a:r>
              <a:rPr kumimoji="0" lang="en-US" sz="2800" b="1" u="none" strike="noStrike" cap="none" normalizeH="0" baseline="0" dirty="0" smtClean="0">
                <a:ln>
                  <a:noFill/>
                </a:ln>
                <a:solidFill>
                  <a:srgbClr val="472C0A"/>
                </a:solidFill>
                <a:effectLst/>
                <a:ea typeface="Calibri" pitchFamily="34" charset="0"/>
                <a:cs typeface="Times New Roman" pitchFamily="18" charset="0"/>
              </a:rPr>
              <a:t>Gen 1:27a</a:t>
            </a:r>
            <a:endParaRPr kumimoji="0" lang="en-US" sz="2800" b="1" u="none" strike="noStrike" cap="none" normalizeH="0" baseline="0" dirty="0" smtClean="0">
              <a:ln>
                <a:noFill/>
              </a:ln>
              <a:solidFill>
                <a:srgbClr val="472C0A"/>
              </a:solidFill>
              <a:effectLst/>
              <a:cs typeface="Arial" pitchFamily="34" charset="0"/>
            </a:endParaRPr>
          </a:p>
        </p:txBody>
      </p:sp>
      <p:sp>
        <p:nvSpPr>
          <p:cNvPr id="6" name="Rectangle 6"/>
          <p:cNvSpPr>
            <a:spLocks noChangeArrowheads="1"/>
          </p:cNvSpPr>
          <p:nvPr/>
        </p:nvSpPr>
        <p:spPr bwMode="auto">
          <a:xfrm>
            <a:off x="4506113" y="2166394"/>
            <a:ext cx="415636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F6B3D"/>
                </a:solidFill>
                <a:effectLst/>
                <a:latin typeface="Calibri" pitchFamily="34" charset="0"/>
                <a:ea typeface="Calibri" pitchFamily="34" charset="0"/>
                <a:cs typeface="Times New Roman" pitchFamily="18" charset="0"/>
              </a:rPr>
              <a:t>God created one humanity - the male and female persons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472C0A"/>
                </a:solidFill>
                <a:effectLst/>
                <a:latin typeface="Calibri" pitchFamily="34" charset="0"/>
                <a:ea typeface="Calibri" pitchFamily="34" charset="0"/>
                <a:cs typeface="Times New Roman" pitchFamily="18" charset="0"/>
              </a:rPr>
              <a:t>   “... male and female he created them.” </a:t>
            </a:r>
            <a:r>
              <a:rPr kumimoji="0" lang="en-US" sz="2800" b="1" u="none" strike="noStrike" cap="none" normalizeH="0" baseline="0" dirty="0" smtClean="0">
                <a:ln>
                  <a:noFill/>
                </a:ln>
                <a:solidFill>
                  <a:srgbClr val="472C0A"/>
                </a:solidFill>
                <a:effectLst/>
                <a:latin typeface="Calibri" pitchFamily="34" charset="0"/>
                <a:ea typeface="Calibri" pitchFamily="34" charset="0"/>
                <a:cs typeface="Times New Roman" pitchFamily="18" charset="0"/>
              </a:rPr>
              <a:t>Gen 1:27b</a:t>
            </a:r>
            <a:endParaRPr kumimoji="0" lang="en-US" sz="2800" b="1" u="none" strike="noStrike" cap="none" normalizeH="0" baseline="0" dirty="0" smtClean="0">
              <a:ln>
                <a:noFill/>
              </a:ln>
              <a:solidFill>
                <a:srgbClr val="472C0A"/>
              </a:solidFill>
              <a:effectLst/>
              <a:latin typeface="Arial" pitchFamily="34" charset="0"/>
              <a:cs typeface="Arial" pitchFamily="34" charset="0"/>
            </a:endParaRPr>
          </a:p>
        </p:txBody>
      </p:sp>
      <p:pic>
        <p:nvPicPr>
          <p:cNvPr id="7" name="Picture 7" descr="\\Fotfsgfs\stock photos\1. Focus Stock Photos\Couples\Ruth Jiahao\Ruth+Jiahao-0071.jpg"/>
          <p:cNvPicPr>
            <a:picLocks noChangeAspect="1" noChangeArrowheads="1"/>
          </p:cNvPicPr>
          <p:nvPr/>
        </p:nvPicPr>
        <p:blipFill>
          <a:blip r:embed="rId2" cstate="screen"/>
          <a:srcRect/>
          <a:stretch>
            <a:fillRect/>
          </a:stretch>
        </p:blipFill>
        <p:spPr bwMode="auto">
          <a:xfrm>
            <a:off x="2463799" y="2243337"/>
            <a:ext cx="1767477" cy="2656208"/>
          </a:xfrm>
          <a:prstGeom prst="rect">
            <a:avLst/>
          </a:prstGeom>
          <a:noFill/>
          <a:effectLst>
            <a:reflection blurRad="6350" stA="52000" endA="300" endPos="35000" dir="5400000" sy="-100000" algn="bl" rotWithShape="0"/>
          </a:effectLst>
        </p:spPr>
      </p:pic>
    </p:spTree>
    <p:extLst>
      <p:ext uri="{BB962C8B-B14F-4D97-AF65-F5344CB8AC3E}">
        <p14:creationId xmlns:p14="http://schemas.microsoft.com/office/powerpoint/2010/main" val="3275001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37393" y="453046"/>
            <a:ext cx="669851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2F6B3D"/>
                </a:solidFill>
                <a:effectLst/>
                <a:ea typeface="Calibri" pitchFamily="34" charset="0"/>
                <a:cs typeface="Times New Roman" pitchFamily="18" charset="0"/>
              </a:rPr>
              <a:t>God gives sexual intimacy as a gift to strengthen a marriage relationship </a:t>
            </a:r>
            <a:endParaRPr kumimoji="0" lang="en-US" sz="3200" b="1" i="0" u="none" strike="noStrike" cap="none" normalizeH="0" baseline="0" dirty="0" smtClean="0">
              <a:ln>
                <a:noFill/>
              </a:ln>
              <a:solidFill>
                <a:srgbClr val="2F6B3D"/>
              </a:solidFill>
              <a:effectLst/>
              <a:cs typeface="Arial" pitchFamily="34" charset="0"/>
            </a:endParaRPr>
          </a:p>
        </p:txBody>
      </p:sp>
      <p:sp>
        <p:nvSpPr>
          <p:cNvPr id="5" name="Rectangle 3"/>
          <p:cNvSpPr>
            <a:spLocks noChangeArrowheads="1"/>
          </p:cNvSpPr>
          <p:nvPr/>
        </p:nvSpPr>
        <p:spPr bwMode="auto">
          <a:xfrm>
            <a:off x="1793874" y="1877440"/>
            <a:ext cx="349166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472C0A"/>
                </a:solidFill>
                <a:effectLst/>
                <a:latin typeface="Calibri" pitchFamily="34" charset="0"/>
                <a:ea typeface="Calibri" pitchFamily="34" charset="0"/>
                <a:cs typeface="Times New Roman" pitchFamily="18" charset="0"/>
              </a:rPr>
              <a:t>“That is why a man leaves his father and mother and is united to his wife, and they become one flesh.”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472C0A"/>
                </a:solidFill>
                <a:effectLst/>
                <a:latin typeface="Calibri" pitchFamily="34" charset="0"/>
                <a:ea typeface="Calibri" pitchFamily="34" charset="0"/>
                <a:cs typeface="Times New Roman" pitchFamily="18" charset="0"/>
              </a:rPr>
              <a:t>Gen 2:24</a:t>
            </a:r>
            <a:endParaRPr kumimoji="0" lang="en-US" sz="2800" b="1" i="0" u="none" strike="noStrike" cap="none" normalizeH="0" baseline="0" dirty="0" smtClean="0">
              <a:ln>
                <a:noFill/>
              </a:ln>
              <a:solidFill>
                <a:srgbClr val="472C0A"/>
              </a:solidFill>
              <a:effectLst/>
              <a:latin typeface="Arial" pitchFamily="34" charset="0"/>
              <a:cs typeface="Arial" pitchFamily="34" charset="0"/>
            </a:endParaRPr>
          </a:p>
        </p:txBody>
      </p:sp>
      <p:pic>
        <p:nvPicPr>
          <p:cNvPr id="6" name="Picture 5" descr="couple-holding-hands.jpg"/>
          <p:cNvPicPr>
            <a:picLocks noChangeAspect="1"/>
          </p:cNvPicPr>
          <p:nvPr/>
        </p:nvPicPr>
        <p:blipFill>
          <a:blip r:embed="rId2"/>
          <a:stretch>
            <a:fillRect/>
          </a:stretch>
        </p:blipFill>
        <p:spPr>
          <a:xfrm>
            <a:off x="5298243" y="2129495"/>
            <a:ext cx="3022600" cy="200736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083269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54667" y="140309"/>
            <a:ext cx="298026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SG" sz="3200" b="1" dirty="0" smtClean="0">
                <a:solidFill>
                  <a:srgbClr val="2F6B3D"/>
                </a:solidFill>
              </a:rPr>
              <a:t>God incarnated as man </a:t>
            </a:r>
            <a:endParaRPr kumimoji="0" lang="en-US" sz="3200" b="1" i="0" u="none" strike="noStrike" cap="none" normalizeH="0" baseline="0" dirty="0" smtClean="0">
              <a:ln>
                <a:noFill/>
              </a:ln>
              <a:solidFill>
                <a:srgbClr val="2F6B3D"/>
              </a:solidFill>
              <a:effectLst/>
              <a:latin typeface="Cambria" pitchFamily="18" charset="0"/>
              <a:cs typeface="Arial" pitchFamily="34" charset="0"/>
            </a:endParaRPr>
          </a:p>
        </p:txBody>
      </p:sp>
      <p:sp>
        <p:nvSpPr>
          <p:cNvPr id="6" name="Rectangle 3"/>
          <p:cNvSpPr>
            <a:spLocks noChangeArrowheads="1"/>
          </p:cNvSpPr>
          <p:nvPr/>
        </p:nvSpPr>
        <p:spPr bwMode="auto">
          <a:xfrm>
            <a:off x="1354667" y="1274502"/>
            <a:ext cx="3276827" cy="3693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SG" sz="2600" dirty="0" smtClean="0">
                <a:solidFill>
                  <a:srgbClr val="472C0A"/>
                </a:solidFill>
              </a:rPr>
              <a:t> “The Word became flesh and made his dwelling among us. We have seen his glory, the glory of the One and Only, who came from the Father, full of grace and truth.” </a:t>
            </a:r>
            <a:r>
              <a:rPr lang="en-SG" sz="2000" b="1" dirty="0" smtClean="0">
                <a:solidFill>
                  <a:srgbClr val="472C0A"/>
                </a:solidFill>
              </a:rPr>
              <a:t>John 1:14</a:t>
            </a:r>
            <a:endParaRPr kumimoji="0" lang="en-US" sz="2700" b="1" i="0" u="none" strike="noStrike" cap="none" normalizeH="0" baseline="0" dirty="0" smtClean="0">
              <a:ln>
                <a:noFill/>
              </a:ln>
              <a:solidFill>
                <a:srgbClr val="472C0A"/>
              </a:solidFill>
              <a:effectLst/>
              <a:latin typeface="Arial" pitchFamily="34" charset="0"/>
              <a:cs typeface="Arial" pitchFamily="34" charset="0"/>
            </a:endParaRPr>
          </a:p>
        </p:txBody>
      </p:sp>
      <p:sp>
        <p:nvSpPr>
          <p:cNvPr id="7" name="Rectangle 2"/>
          <p:cNvSpPr>
            <a:spLocks noChangeArrowheads="1"/>
          </p:cNvSpPr>
          <p:nvPr/>
        </p:nvSpPr>
        <p:spPr bwMode="auto">
          <a:xfrm>
            <a:off x="4795284" y="123376"/>
            <a:ext cx="397391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SG" sz="3200" b="1" dirty="0" smtClean="0">
                <a:solidFill>
                  <a:srgbClr val="2F6B3D"/>
                </a:solidFill>
              </a:rPr>
              <a:t>Our Body is a Temple of God’s Spirit</a:t>
            </a:r>
            <a:endParaRPr kumimoji="0" lang="en-US" sz="3200" b="1" i="0" u="none" strike="noStrike" cap="none" normalizeH="0" baseline="0" dirty="0" smtClean="0">
              <a:ln>
                <a:noFill/>
              </a:ln>
              <a:solidFill>
                <a:srgbClr val="2F6B3D"/>
              </a:solidFill>
              <a:effectLst/>
              <a:latin typeface="Cambria" pitchFamily="18" charset="0"/>
              <a:cs typeface="Arial" pitchFamily="34" charset="0"/>
            </a:endParaRPr>
          </a:p>
        </p:txBody>
      </p:sp>
      <p:sp>
        <p:nvSpPr>
          <p:cNvPr id="8" name="Rectangle 3"/>
          <p:cNvSpPr>
            <a:spLocks noChangeArrowheads="1"/>
          </p:cNvSpPr>
          <p:nvPr/>
        </p:nvSpPr>
        <p:spPr bwMode="auto">
          <a:xfrm>
            <a:off x="4961464" y="1320221"/>
            <a:ext cx="3926268" cy="3693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SG" sz="2600" dirty="0" smtClean="0">
                <a:solidFill>
                  <a:srgbClr val="472C0A"/>
                </a:solidFill>
              </a:rPr>
              <a:t> “Do you not know that your body is a temple of the Holy Spirit, who is in you, whom you have received from God? You are not your own; you were bought at a price. Therefore </a:t>
            </a:r>
            <a:r>
              <a:rPr lang="en-SG" sz="2600" dirty="0" err="1" smtClean="0">
                <a:solidFill>
                  <a:srgbClr val="472C0A"/>
                </a:solidFill>
              </a:rPr>
              <a:t>honor</a:t>
            </a:r>
            <a:r>
              <a:rPr lang="en-SG" sz="2600" dirty="0" smtClean="0">
                <a:solidFill>
                  <a:srgbClr val="472C0A"/>
                </a:solidFill>
              </a:rPr>
              <a:t> God with your body.” </a:t>
            </a:r>
            <a:r>
              <a:rPr lang="en-SG" sz="2000" b="1" dirty="0" smtClean="0">
                <a:solidFill>
                  <a:srgbClr val="472C0A"/>
                </a:solidFill>
              </a:rPr>
              <a:t>I Cor. 6:19-20</a:t>
            </a:r>
            <a:endParaRPr kumimoji="0" lang="en-US" sz="2400" b="1" i="0" u="none" strike="noStrike" cap="none" normalizeH="0" baseline="0" dirty="0" smtClean="0">
              <a:ln>
                <a:noFill/>
              </a:ln>
              <a:solidFill>
                <a:srgbClr val="472C0A"/>
              </a:solidFill>
              <a:effectLst/>
              <a:latin typeface="Arial" pitchFamily="34" charset="0"/>
              <a:cs typeface="Arial" pitchFamily="34" charset="0"/>
            </a:endParaRPr>
          </a:p>
        </p:txBody>
      </p:sp>
      <p:sp>
        <p:nvSpPr>
          <p:cNvPr id="9" name="Rectangle 8"/>
          <p:cNvSpPr/>
          <p:nvPr/>
        </p:nvSpPr>
        <p:spPr>
          <a:xfrm>
            <a:off x="1909231" y="1228783"/>
            <a:ext cx="2425703" cy="45719"/>
          </a:xfrm>
          <a:prstGeom prst="rect">
            <a:avLst/>
          </a:prstGeom>
          <a:gradFill flip="none" rotWithShape="1">
            <a:gsLst>
              <a:gs pos="54000">
                <a:srgbClr val="9F8867">
                  <a:alpha val="47000"/>
                </a:srgbClr>
              </a:gs>
              <a:gs pos="98000">
                <a:srgbClr val="9F8867">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p:nvSpPr>
        <p:spPr>
          <a:xfrm>
            <a:off x="5888957" y="1189837"/>
            <a:ext cx="2425703" cy="45719"/>
          </a:xfrm>
          <a:prstGeom prst="rect">
            <a:avLst/>
          </a:prstGeom>
          <a:gradFill flip="none" rotWithShape="1">
            <a:gsLst>
              <a:gs pos="54000">
                <a:srgbClr val="9F8867">
                  <a:alpha val="47000"/>
                </a:srgbClr>
              </a:gs>
              <a:gs pos="98000">
                <a:srgbClr val="9F8867">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888375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43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124956" y="1035090"/>
            <a:ext cx="4950377" cy="3505286"/>
          </a:xfrm>
          <a:prstGeom prst="rect">
            <a:avLst/>
          </a:prstGeom>
        </p:spPr>
      </p:pic>
      <p:sp>
        <p:nvSpPr>
          <p:cNvPr id="17" name="Rectangle 16"/>
          <p:cNvSpPr/>
          <p:nvPr/>
        </p:nvSpPr>
        <p:spPr>
          <a:xfrm>
            <a:off x="0" y="0"/>
            <a:ext cx="9144000" cy="5143505"/>
          </a:xfrm>
          <a:prstGeom prst="rect">
            <a:avLst/>
          </a:prstGeom>
          <a:solidFill>
            <a:schemeClr val="tx1">
              <a:lumMod val="75000"/>
              <a:lumOff val="2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14148" y="1674421"/>
            <a:ext cx="2199075" cy="865579"/>
          </a:xfrm>
          <a:prstGeom prst="rect">
            <a:avLst/>
          </a:prstGeom>
          <a:solidFill>
            <a:schemeClr val="accent6">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itle 1"/>
          <p:cNvSpPr txBox="1">
            <a:spLocks/>
          </p:cNvSpPr>
          <p:nvPr/>
        </p:nvSpPr>
        <p:spPr>
          <a:xfrm>
            <a:off x="1574800" y="1674421"/>
            <a:ext cx="7569200" cy="1847712"/>
          </a:xfrm>
          <a:prstGeom prst="rect">
            <a:avLst/>
          </a:prstGeom>
        </p:spPr>
        <p:txBody>
          <a:bodyPr/>
          <a:lstStyle/>
          <a:p>
            <a:pPr lvl="0">
              <a:defRPr/>
            </a:pPr>
            <a:r>
              <a:rPr lang="en-SG" sz="4000" b="1" dirty="0">
                <a:solidFill>
                  <a:schemeClr val="bg1"/>
                </a:solidFill>
              </a:rPr>
              <a:t>2</a:t>
            </a:r>
            <a:r>
              <a:rPr lang="en-SG" sz="4000" b="1" dirty="0" smtClean="0">
                <a:solidFill>
                  <a:schemeClr val="bg1"/>
                </a:solidFill>
              </a:rPr>
              <a:t>. Sexuality and Sexual Wholeness</a:t>
            </a:r>
            <a:endParaRPr lang="en-US" sz="4000" b="1" dirty="0">
              <a:solidFill>
                <a:schemeClr val="bg1"/>
              </a:solidFill>
              <a:latin typeface="Cambria" pitchFamily="18" charset="0"/>
              <a:ea typeface="+mj-ea"/>
              <a:cs typeface="+mj-cs"/>
            </a:endParaRPr>
          </a:p>
        </p:txBody>
      </p:sp>
    </p:spTree>
    <p:extLst>
      <p:ext uri="{BB962C8B-B14F-4D97-AF65-F5344CB8AC3E}">
        <p14:creationId xmlns:p14="http://schemas.microsoft.com/office/powerpoint/2010/main" val="7833316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01073" y="296274"/>
            <a:ext cx="7150101" cy="675388"/>
          </a:xfrm>
        </p:spPr>
        <p:txBody>
          <a:bodyPr/>
          <a:lstStyle/>
          <a:p>
            <a:pPr lvl="0"/>
            <a:r>
              <a:rPr lang="en-SG" sz="3200" b="1" dirty="0" smtClean="0">
                <a:solidFill>
                  <a:schemeClr val="bg2">
                    <a:lumMod val="10000"/>
                  </a:schemeClr>
                </a:solidFill>
              </a:rPr>
              <a:t>Two concepts in tension</a:t>
            </a:r>
            <a:endParaRPr lang="en-SG" sz="3200" b="1" dirty="0">
              <a:solidFill>
                <a:schemeClr val="bg2">
                  <a:lumMod val="10000"/>
                </a:schemeClr>
              </a:solidFill>
            </a:endParaRPr>
          </a:p>
        </p:txBody>
      </p:sp>
      <p:pic>
        <p:nvPicPr>
          <p:cNvPr id="8" name="Picture 8" descr="j0422628"/>
          <p:cNvPicPr>
            <a:picLocks noChangeAspect="1" noChangeArrowheads="1"/>
          </p:cNvPicPr>
          <p:nvPr/>
        </p:nvPicPr>
        <p:blipFill>
          <a:blip r:embed="rId2" cstate="print"/>
          <a:srcRect/>
          <a:stretch>
            <a:fillRect/>
          </a:stretch>
        </p:blipFill>
        <p:spPr bwMode="auto">
          <a:xfrm>
            <a:off x="3643087" y="1910329"/>
            <a:ext cx="2566327" cy="1730488"/>
          </a:xfrm>
          <a:prstGeom prst="rect">
            <a:avLst/>
          </a:prstGeom>
          <a:ln>
            <a:noFill/>
          </a:ln>
          <a:effectLst>
            <a:reflection blurRad="6350" stA="52000" endA="300" endPos="35000" dir="5400000" sy="-100000" algn="bl" rotWithShape="0"/>
          </a:effectLst>
        </p:spPr>
      </p:pic>
      <p:sp>
        <p:nvSpPr>
          <p:cNvPr id="9" name="Rectangle 9"/>
          <p:cNvSpPr>
            <a:spLocks noChangeArrowheads="1"/>
          </p:cNvSpPr>
          <p:nvPr/>
        </p:nvSpPr>
        <p:spPr bwMode="auto">
          <a:xfrm>
            <a:off x="2141538" y="3638995"/>
            <a:ext cx="5869169" cy="940489"/>
          </a:xfrm>
          <a:prstGeom prst="rect">
            <a:avLst/>
          </a:prstGeom>
          <a:noFill/>
          <a:ln w="9525">
            <a:noFill/>
            <a:miter lim="800000"/>
            <a:headEnd/>
            <a:tailEnd/>
          </a:ln>
        </p:spPr>
        <p:txBody>
          <a:bodyPr anchor="ctr"/>
          <a:lstStyle/>
          <a:p>
            <a:pPr algn="ctr"/>
            <a:r>
              <a:rPr lang="en-SG" sz="3000" b="1" dirty="0" smtClean="0">
                <a:solidFill>
                  <a:srgbClr val="472C0A"/>
                </a:solidFill>
              </a:rPr>
              <a:t> Sexuality is our basic identity as males and females </a:t>
            </a:r>
            <a:endParaRPr lang="en-US" sz="3000" b="1" dirty="0">
              <a:solidFill>
                <a:srgbClr val="472C0A"/>
              </a:solidFill>
            </a:endParaRPr>
          </a:p>
        </p:txBody>
      </p:sp>
      <p:sp>
        <p:nvSpPr>
          <p:cNvPr id="10" name="Title 16"/>
          <p:cNvSpPr txBox="1">
            <a:spLocks/>
          </p:cNvSpPr>
          <p:nvPr/>
        </p:nvSpPr>
        <p:spPr bwMode="auto">
          <a:xfrm>
            <a:off x="2512128" y="949289"/>
            <a:ext cx="2280005" cy="762000"/>
          </a:xfrm>
          <a:prstGeom prst="rect">
            <a:avLst/>
          </a:prstGeom>
          <a:solidFill>
            <a:srgbClr val="2F6B3D"/>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defRPr/>
            </a:pPr>
            <a:r>
              <a:rPr lang="en-US" sz="3000" dirty="0" smtClean="0">
                <a:solidFill>
                  <a:schemeClr val="bg1"/>
                </a:solidFill>
              </a:rPr>
              <a:t>Affectionate </a:t>
            </a:r>
          </a:p>
        </p:txBody>
      </p:sp>
      <p:sp>
        <p:nvSpPr>
          <p:cNvPr id="11" name="Title 16"/>
          <p:cNvSpPr txBox="1">
            <a:spLocks/>
          </p:cNvSpPr>
          <p:nvPr/>
        </p:nvSpPr>
        <p:spPr bwMode="auto">
          <a:xfrm>
            <a:off x="5349189" y="949289"/>
            <a:ext cx="2270811" cy="762000"/>
          </a:xfrm>
          <a:prstGeom prst="rect">
            <a:avLst/>
          </a:prstGeom>
          <a:solidFill>
            <a:srgbClr val="472C0A"/>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R="0" lvl="0" indent="0" algn="ctr" fontAlgn="base">
              <a:lnSpc>
                <a:spcPct val="100000"/>
              </a:lnSpc>
              <a:spcBef>
                <a:spcPct val="0"/>
              </a:spcBef>
              <a:spcAft>
                <a:spcPct val="0"/>
              </a:spcAft>
              <a:buClrTx/>
              <a:buSzTx/>
              <a:buFontTx/>
              <a:buNone/>
              <a:tabLst/>
              <a:defRPr/>
            </a:pPr>
            <a:r>
              <a:rPr lang="en-US" sz="3000" dirty="0" smtClean="0">
                <a:solidFill>
                  <a:schemeClr val="bg1"/>
                </a:solidFill>
              </a:rPr>
              <a:t>Sensual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6645</TotalTime>
  <Words>603</Words>
  <Application>Microsoft Office PowerPoint</Application>
  <PresentationFormat>On-screen Show (16:9)</PresentationFormat>
  <Paragraphs>110</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Bembo</vt:lpstr>
      <vt:lpstr>Calibri</vt:lpstr>
      <vt:lpstr>Cambria</vt:lpstr>
      <vt:lpstr>Candara</vt:lpstr>
      <vt:lpstr>Georgia</vt:lpstr>
      <vt:lpstr>Open Sans</vt:lpstr>
      <vt:lpstr>Times New Roman</vt:lpstr>
      <vt:lpstr>Wingdings</vt:lpstr>
      <vt:lpstr>Custom Design</vt:lpstr>
      <vt:lpstr>PowerPoint Presentation</vt:lpstr>
      <vt:lpstr>RETURNING TO THE GARDEN Embracing God’s design for sexuality</vt:lpstr>
      <vt:lpstr>PowerPoint Presentation</vt:lpstr>
      <vt:lpstr>PowerPoint Presentation</vt:lpstr>
      <vt:lpstr>PowerPoint Presentation</vt:lpstr>
      <vt:lpstr>PowerPoint Presentation</vt:lpstr>
      <vt:lpstr>PowerPoint Presentation</vt:lpstr>
      <vt:lpstr>PowerPoint Presentation</vt:lpstr>
      <vt:lpstr>Two concepts in 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Focus on the Family Singapore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Whetstone</dc:creator>
  <cp:lastModifiedBy>Benjamin Lee</cp:lastModifiedBy>
  <cp:revision>1254</cp:revision>
  <dcterms:created xsi:type="dcterms:W3CDTF">2017-06-08T14:39:18Z</dcterms:created>
  <dcterms:modified xsi:type="dcterms:W3CDTF">2017-12-01T11:45:21Z</dcterms:modified>
</cp:coreProperties>
</file>