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312" r:id="rId3"/>
    <p:sldId id="258" r:id="rId4"/>
    <p:sldId id="303" r:id="rId5"/>
    <p:sldId id="308" r:id="rId6"/>
    <p:sldId id="310" r:id="rId7"/>
    <p:sldId id="309" r:id="rId8"/>
    <p:sldId id="311" r:id="rId9"/>
    <p:sldId id="305" r:id="rId10"/>
    <p:sldId id="306" r:id="rId11"/>
    <p:sldId id="307" r:id="rId12"/>
    <p:sldId id="270" r:id="rId13"/>
    <p:sldId id="272" r:id="rId14"/>
    <p:sldId id="271"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30"/>
  </p:normalViewPr>
  <p:slideViewPr>
    <p:cSldViewPr snapToGrid="0" snapToObjects="1">
      <p:cViewPr>
        <p:scale>
          <a:sx n="73" d="100"/>
          <a:sy n="73" d="100"/>
        </p:scale>
        <p:origin x="-3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C12CB-E72B-C045-99D6-4E82A5066D49}"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A05F-0374-5D4E-A0F6-6BF64435E049}" type="slidenum">
              <a:rPr lang="en-US" smtClean="0"/>
              <a:t>‹#›</a:t>
            </a:fld>
            <a:endParaRPr lang="en-US"/>
          </a:p>
        </p:txBody>
      </p:sp>
    </p:spTree>
    <p:extLst>
      <p:ext uri="{BB962C8B-B14F-4D97-AF65-F5344CB8AC3E}">
        <p14:creationId xmlns:p14="http://schemas.microsoft.com/office/powerpoint/2010/main" val="130194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FCDE3E-1A78-114D-943E-A89CD8709BA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CDE3E-1A78-114D-943E-A89CD8709BA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CDE3E-1A78-114D-943E-A89CD8709BA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CDE3E-1A78-114D-943E-A89CD8709BA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CDE3E-1A78-114D-943E-A89CD8709BA1}"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FCDE3E-1A78-114D-943E-A89CD8709BA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FCDE3E-1A78-114D-943E-A89CD8709BA1}"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FCDE3E-1A78-114D-943E-A89CD8709BA1}"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CDE3E-1A78-114D-943E-A89CD8709BA1}"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CDE3E-1A78-114D-943E-A89CD8709BA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CDE3E-1A78-114D-943E-A89CD8709BA1}"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DE0D7-A88B-8241-BAE3-C4B9612AB6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CDE3E-1A78-114D-943E-A89CD8709BA1}" type="datetimeFigureOut">
              <a:rPr lang="en-US" smtClean="0"/>
              <a:t>12/16/2017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DE0D7-A88B-8241-BAE3-C4B9612AB6DB}" type="slidenum">
              <a:rPr lang="en-US" smtClean="0"/>
              <a:t>‹#›</a:t>
            </a:fld>
            <a:endParaRPr lang="en-US"/>
          </a:p>
        </p:txBody>
      </p:sp>
    </p:spTree>
    <p:extLst>
      <p:ext uri="{BB962C8B-B14F-4D97-AF65-F5344CB8AC3E}">
        <p14:creationId xmlns:p14="http://schemas.microsoft.com/office/powerpoint/2010/main" val="19500925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5" y="2106400"/>
            <a:ext cx="7856883" cy="4714130"/>
          </a:xfrm>
          <a:prstGeom prst="rect">
            <a:avLst/>
          </a:prstGeom>
        </p:spPr>
      </p:pic>
      <p:sp>
        <p:nvSpPr>
          <p:cNvPr id="2" name="Title 1"/>
          <p:cNvSpPr>
            <a:spLocks noGrp="1"/>
          </p:cNvSpPr>
          <p:nvPr>
            <p:ph type="ctrTitle"/>
          </p:nvPr>
        </p:nvSpPr>
        <p:spPr>
          <a:xfrm>
            <a:off x="6579703" y="847317"/>
            <a:ext cx="5314122" cy="5389206"/>
          </a:xfrm>
        </p:spPr>
        <p:txBody>
          <a:bodyPr>
            <a:noAutofit/>
          </a:bodyPr>
          <a:lstStyle/>
          <a:p>
            <a:r>
              <a:rPr lang="en-GB" sz="4800" i="1" dirty="0" smtClean="0">
                <a:latin typeface="Century Gothic" charset="0"/>
                <a:ea typeface="Century Gothic" charset="0"/>
                <a:cs typeface="Century Gothic" charset="0"/>
              </a:rPr>
              <a:t/>
            </a:r>
            <a:br>
              <a:rPr lang="en-GB" sz="4800" i="1" dirty="0" smtClean="0">
                <a:latin typeface="Century Gothic" charset="0"/>
                <a:ea typeface="Century Gothic" charset="0"/>
                <a:cs typeface="Century Gothic" charset="0"/>
              </a:rPr>
            </a:br>
            <a:r>
              <a:rPr lang="en-GB" sz="4800" i="1" dirty="0">
                <a:latin typeface="Century Gothic" charset="0"/>
                <a:ea typeface="Century Gothic" charset="0"/>
                <a:cs typeface="Century Gothic" charset="0"/>
              </a:rPr>
              <a:t/>
            </a:r>
            <a:br>
              <a:rPr lang="en-GB" sz="4800" i="1" dirty="0">
                <a:latin typeface="Century Gothic" charset="0"/>
                <a:ea typeface="Century Gothic" charset="0"/>
                <a:cs typeface="Century Gothic" charset="0"/>
              </a:rPr>
            </a:br>
            <a:r>
              <a:rPr lang="en-GB" sz="4800" i="1" dirty="0" smtClean="0">
                <a:latin typeface="Century Gothic" charset="0"/>
                <a:ea typeface="Century Gothic" charset="0"/>
                <a:cs typeface="Century Gothic" charset="0"/>
              </a:rPr>
              <a:t/>
            </a:r>
            <a:br>
              <a:rPr lang="en-GB" sz="4800" i="1" dirty="0" smtClean="0">
                <a:latin typeface="Century Gothic" charset="0"/>
                <a:ea typeface="Century Gothic" charset="0"/>
                <a:cs typeface="Century Gothic" charset="0"/>
              </a:rPr>
            </a:br>
            <a:r>
              <a:rPr lang="en-GB" sz="4800" i="1" dirty="0">
                <a:latin typeface="Century Gothic" charset="0"/>
                <a:ea typeface="Century Gothic" charset="0"/>
                <a:cs typeface="Century Gothic" charset="0"/>
              </a:rPr>
              <a:t/>
            </a:r>
            <a:br>
              <a:rPr lang="en-GB" sz="4800" i="1" dirty="0">
                <a:latin typeface="Century Gothic" charset="0"/>
                <a:ea typeface="Century Gothic" charset="0"/>
                <a:cs typeface="Century Gothic" charset="0"/>
              </a:rPr>
            </a:br>
            <a:r>
              <a:rPr lang="en-GB" sz="4800" i="1" dirty="0" smtClean="0">
                <a:latin typeface="Century Gothic" charset="0"/>
                <a:ea typeface="Century Gothic" charset="0"/>
                <a:cs typeface="Century Gothic" charset="0"/>
              </a:rPr>
              <a:t>Advent 3</a:t>
            </a:r>
            <a:r>
              <a:rPr lang="en-GB" sz="4800" dirty="0" smtClean="0">
                <a:latin typeface="Century Gothic" charset="0"/>
                <a:ea typeface="Century Gothic" charset="0"/>
                <a:cs typeface="Century Gothic" charset="0"/>
              </a:rPr>
              <a:t> </a:t>
            </a:r>
            <a:br>
              <a:rPr lang="en-GB" sz="4800" dirty="0" smtClean="0">
                <a:latin typeface="Century Gothic" charset="0"/>
                <a:ea typeface="Century Gothic" charset="0"/>
                <a:cs typeface="Century Gothic" charset="0"/>
              </a:rPr>
            </a:br>
            <a:r>
              <a:rPr lang="en-GB" b="1" dirty="0" smtClean="0">
                <a:latin typeface="Century Gothic" charset="0"/>
                <a:ea typeface="Century Gothic" charset="0"/>
                <a:cs typeface="Century Gothic" charset="0"/>
              </a:rPr>
              <a:t>Come </a:t>
            </a:r>
            <a:r>
              <a:rPr lang="en-GB" b="1" dirty="0">
                <a:latin typeface="Century Gothic" charset="0"/>
                <a:ea typeface="Century Gothic" charset="0"/>
                <a:cs typeface="Century Gothic" charset="0"/>
              </a:rPr>
              <a:t>and Prepare your </a:t>
            </a:r>
            <a:r>
              <a:rPr lang="en-GB" b="1" dirty="0" smtClean="0">
                <a:latin typeface="Century Gothic" charset="0"/>
                <a:ea typeface="Century Gothic" charset="0"/>
                <a:cs typeface="Century Gothic" charset="0"/>
              </a:rPr>
              <a:t>Bride</a:t>
            </a:r>
            <a:r>
              <a:rPr lang="en-GB" dirty="0">
                <a:latin typeface="Century Gothic" charset="0"/>
                <a:ea typeface="Century Gothic" charset="0"/>
                <a:cs typeface="Century Gothic" charset="0"/>
              </a:rPr>
              <a:t> </a:t>
            </a:r>
            <a:br>
              <a:rPr lang="en-GB" dirty="0">
                <a:latin typeface="Century Gothic" charset="0"/>
                <a:ea typeface="Century Gothic" charset="0"/>
                <a:cs typeface="Century Gothic" charset="0"/>
              </a:rPr>
            </a:br>
            <a:r>
              <a:rPr lang="en-GB" sz="6600" dirty="0">
                <a:latin typeface="Century Gothic" charset="0"/>
                <a:ea typeface="Century Gothic" charset="0"/>
                <a:cs typeface="Century Gothic" charset="0"/>
              </a:rPr>
              <a:t/>
            </a:r>
            <a:br>
              <a:rPr lang="en-GB" sz="6600" dirty="0">
                <a:latin typeface="Century Gothic" charset="0"/>
                <a:ea typeface="Century Gothic" charset="0"/>
                <a:cs typeface="Century Gothic" charset="0"/>
              </a:rPr>
            </a:br>
            <a:endParaRPr lang="en-US" sz="4800" dirty="0">
              <a:latin typeface="Century Gothic" charset="0"/>
              <a:ea typeface="Century Gothic" charset="0"/>
              <a:cs typeface="Century Gothic" charset="0"/>
            </a:endParaRPr>
          </a:p>
        </p:txBody>
      </p:sp>
      <p:sp>
        <p:nvSpPr>
          <p:cNvPr id="3" name="Subtitle 2"/>
          <p:cNvSpPr>
            <a:spLocks noGrp="1"/>
          </p:cNvSpPr>
          <p:nvPr>
            <p:ph type="subTitle" idx="1"/>
          </p:nvPr>
        </p:nvSpPr>
        <p:spPr>
          <a:xfrm>
            <a:off x="7301947" y="4285976"/>
            <a:ext cx="3869634" cy="1655762"/>
          </a:xfrm>
        </p:spPr>
        <p:txBody>
          <a:bodyPr>
            <a:normAutofit/>
          </a:bodyPr>
          <a:lstStyle/>
          <a:p>
            <a:r>
              <a:rPr lang="en-GB" sz="3200" dirty="0"/>
              <a:t/>
            </a:r>
            <a:br>
              <a:rPr lang="en-GB" sz="3200" dirty="0"/>
            </a:br>
            <a:r>
              <a:rPr lang="en-GB" sz="3200" smtClean="0"/>
              <a:t>Isaiah 61: 1-4, 8-11</a:t>
            </a:r>
            <a:endParaRPr lang="en-GB" sz="3200" dirty="0"/>
          </a:p>
          <a:p>
            <a:endParaRPr lang="en-US" sz="3200" dirty="0"/>
          </a:p>
        </p:txBody>
      </p:sp>
    </p:spTree>
    <p:extLst>
      <p:ext uri="{BB962C8B-B14F-4D97-AF65-F5344CB8AC3E}">
        <p14:creationId xmlns:p14="http://schemas.microsoft.com/office/powerpoint/2010/main" val="479660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46" y="-125206"/>
            <a:ext cx="11853238" cy="7252575"/>
          </a:xfrm>
        </p:spPr>
      </p:pic>
    </p:spTree>
    <p:extLst>
      <p:ext uri="{BB962C8B-B14F-4D97-AF65-F5344CB8AC3E}">
        <p14:creationId xmlns:p14="http://schemas.microsoft.com/office/powerpoint/2010/main" val="172154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William James, American </a:t>
            </a:r>
            <a:r>
              <a:rPr lang="en-GB" dirty="0" smtClean="0"/>
              <a:t>Philosopher</a:t>
            </a:r>
            <a:endParaRPr lang="en-US" dirty="0"/>
          </a:p>
        </p:txBody>
      </p:sp>
      <p:sp>
        <p:nvSpPr>
          <p:cNvPr id="3" name="Content Placeholder 2"/>
          <p:cNvSpPr>
            <a:spLocks noGrp="1"/>
          </p:cNvSpPr>
          <p:nvPr>
            <p:ph idx="1"/>
          </p:nvPr>
        </p:nvSpPr>
        <p:spPr>
          <a:xfrm>
            <a:off x="252549" y="1367246"/>
            <a:ext cx="11791405" cy="4972593"/>
          </a:xfrm>
        </p:spPr>
        <p:txBody>
          <a:bodyPr>
            <a:normAutofit/>
          </a:bodyPr>
          <a:lstStyle/>
          <a:p>
            <a:pPr marL="0" indent="0" algn="ctr">
              <a:buNone/>
            </a:pPr>
            <a:r>
              <a:rPr lang="en-GB" sz="4000" dirty="0"/>
              <a:t> </a:t>
            </a:r>
          </a:p>
          <a:p>
            <a:pPr marL="0" indent="0" algn="ctr">
              <a:buNone/>
            </a:pPr>
            <a:r>
              <a:rPr lang="en-GB" sz="4000" dirty="0"/>
              <a:t>I am done with great things and big plans, great institutions and big success. I am for those tiny, invisible loving human forces that work from individual to individual, creeping through the crannies of the world like so many rootlets, or like the capillary oozing of water, which, if given time, will rend the hardest monument of pride. </a:t>
            </a:r>
            <a:endParaRPr lang="en-GB" sz="4000" dirty="0" smtClean="0"/>
          </a:p>
          <a:p>
            <a:pPr marL="0" indent="0" algn="ctr">
              <a:buNone/>
            </a:pPr>
            <a:endParaRPr lang="en-US" sz="4000" dirty="0"/>
          </a:p>
        </p:txBody>
      </p:sp>
    </p:spTree>
    <p:extLst>
      <p:ext uri="{BB962C8B-B14F-4D97-AF65-F5344CB8AC3E}">
        <p14:creationId xmlns:p14="http://schemas.microsoft.com/office/powerpoint/2010/main" val="61677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Patience, hard thing </a:t>
            </a:r>
            <a:r>
              <a:rPr lang="en-US" sz="3200" i="1" dirty="0"/>
              <a:t>by </a:t>
            </a:r>
            <a:r>
              <a:rPr lang="en-US" sz="3600" dirty="0"/>
              <a:t>Gerard Manley Hopkins (1844–1889)</a:t>
            </a:r>
            <a:endParaRPr lang="en-US" sz="3200" dirty="0"/>
          </a:p>
        </p:txBody>
      </p:sp>
      <p:sp>
        <p:nvSpPr>
          <p:cNvPr id="3" name="Content Placeholder 2"/>
          <p:cNvSpPr>
            <a:spLocks noGrp="1"/>
          </p:cNvSpPr>
          <p:nvPr>
            <p:ph idx="1"/>
          </p:nvPr>
        </p:nvSpPr>
        <p:spPr/>
        <p:txBody>
          <a:bodyPr>
            <a:noAutofit/>
          </a:bodyPr>
          <a:lstStyle/>
          <a:p>
            <a:pPr marL="0" indent="0">
              <a:buNone/>
            </a:pPr>
            <a:r>
              <a:rPr lang="en-GB" sz="3600" dirty="0" smtClean="0"/>
              <a:t/>
            </a:r>
            <a:br>
              <a:rPr lang="en-GB" sz="3600" dirty="0" smtClean="0"/>
            </a:br>
            <a:r>
              <a:rPr lang="en-GB" sz="3600" dirty="0" smtClean="0"/>
              <a:t>Patience</a:t>
            </a:r>
            <a:r>
              <a:rPr lang="en-GB" sz="3600" dirty="0"/>
              <a:t>, hard thing! the hard thing but to pray, </a:t>
            </a:r>
          </a:p>
          <a:p>
            <a:pPr marL="0" indent="0">
              <a:buNone/>
            </a:pPr>
            <a:r>
              <a:rPr lang="en-GB" sz="3600" dirty="0"/>
              <a:t>But bid for, patience is! Patience who asks, </a:t>
            </a:r>
          </a:p>
          <a:p>
            <a:pPr marL="0" indent="0">
              <a:buNone/>
            </a:pPr>
            <a:r>
              <a:rPr lang="en-GB" sz="3600" dirty="0"/>
              <a:t>Wants war, wants wounds; weary his times, his tasks; </a:t>
            </a:r>
          </a:p>
          <a:p>
            <a:pPr marL="0" indent="0">
              <a:buNone/>
            </a:pPr>
            <a:r>
              <a:rPr lang="en-GB" sz="3600" dirty="0"/>
              <a:t>To do without, take tosses, and obey. </a:t>
            </a:r>
          </a:p>
          <a:p>
            <a:pPr marL="0" indent="0">
              <a:buNone/>
            </a:pPr>
            <a:r>
              <a:rPr lang="en-GB" sz="3600" dirty="0"/>
              <a:t> </a:t>
            </a:r>
          </a:p>
          <a:p>
            <a:pPr marL="0" indent="0">
              <a:buNone/>
            </a:pPr>
            <a:endParaRPr lang="en-US" sz="3600" dirty="0"/>
          </a:p>
        </p:txBody>
      </p:sp>
    </p:spTree>
    <p:extLst>
      <p:ext uri="{BB962C8B-B14F-4D97-AF65-F5344CB8AC3E}">
        <p14:creationId xmlns:p14="http://schemas.microsoft.com/office/powerpoint/2010/main" val="14868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GB" sz="3600" dirty="0"/>
              <a:t>Rare patience roots in these and, these away, </a:t>
            </a:r>
          </a:p>
          <a:p>
            <a:pPr marL="0" indent="0">
              <a:buNone/>
            </a:pPr>
            <a:r>
              <a:rPr lang="en-GB" sz="3600" dirty="0"/>
              <a:t>Nowhere. Natural heart’s ivy, Patience masks </a:t>
            </a:r>
          </a:p>
          <a:p>
            <a:pPr marL="0" indent="0">
              <a:buNone/>
            </a:pPr>
            <a:r>
              <a:rPr lang="en-GB" sz="3600" dirty="0"/>
              <a:t>Our ruins of wrecked past purpose. There she basks </a:t>
            </a:r>
          </a:p>
          <a:p>
            <a:pPr marL="0" indent="0">
              <a:buNone/>
            </a:pPr>
            <a:r>
              <a:rPr lang="en-GB" sz="3600" dirty="0"/>
              <a:t>Purple eyes and seas of liquid leaves all day. </a:t>
            </a:r>
          </a:p>
          <a:p>
            <a:pPr marL="0" indent="0">
              <a:buNone/>
            </a:pPr>
            <a:r>
              <a:rPr lang="en-GB" sz="3600" dirty="0"/>
              <a:t> </a:t>
            </a:r>
          </a:p>
          <a:p>
            <a:pPr marL="0" indent="0">
              <a:buNone/>
            </a:pPr>
            <a:r>
              <a:rPr lang="en-GB" sz="3600" dirty="0"/>
              <a:t> </a:t>
            </a:r>
          </a:p>
        </p:txBody>
      </p:sp>
    </p:spTree>
    <p:extLst>
      <p:ext uri="{BB962C8B-B14F-4D97-AF65-F5344CB8AC3E}">
        <p14:creationId xmlns:p14="http://schemas.microsoft.com/office/powerpoint/2010/main" val="2016419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GB" sz="3600" dirty="0"/>
              <a:t>We hear our hearts grate on themselves: it kills </a:t>
            </a:r>
          </a:p>
          <a:p>
            <a:pPr marL="0" indent="0">
              <a:buNone/>
            </a:pPr>
            <a:r>
              <a:rPr lang="en-GB" sz="3600" dirty="0"/>
              <a:t>To bruise them dearer. Yet the rebellious wills </a:t>
            </a:r>
          </a:p>
          <a:p>
            <a:pPr marL="0" indent="0">
              <a:buNone/>
            </a:pPr>
            <a:r>
              <a:rPr lang="en-GB" sz="3600" dirty="0"/>
              <a:t>Of us we do bid God bend to him even so. </a:t>
            </a:r>
          </a:p>
        </p:txBody>
      </p:sp>
    </p:spTree>
    <p:extLst>
      <p:ext uri="{BB962C8B-B14F-4D97-AF65-F5344CB8AC3E}">
        <p14:creationId xmlns:p14="http://schemas.microsoft.com/office/powerpoint/2010/main" val="173505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GB" sz="3600" dirty="0"/>
              <a:t>And where is he who more and more distils </a:t>
            </a:r>
          </a:p>
          <a:p>
            <a:pPr marL="0" indent="0">
              <a:buNone/>
            </a:pPr>
            <a:r>
              <a:rPr lang="en-GB" sz="3600" dirty="0"/>
              <a:t>Delicious kindness?—He is patient. Patience fills </a:t>
            </a:r>
          </a:p>
          <a:p>
            <a:pPr marL="0" indent="0">
              <a:buNone/>
            </a:pPr>
            <a:r>
              <a:rPr lang="en-GB" sz="3600" dirty="0"/>
              <a:t>His crisp combs, and that comes those ways we </a:t>
            </a:r>
            <a:r>
              <a:rPr lang="en-GB" sz="3600" dirty="0" smtClean="0"/>
              <a:t>know</a:t>
            </a:r>
            <a:r>
              <a:rPr lang="en-GB" sz="3600" dirty="0"/>
              <a:t>.</a:t>
            </a:r>
            <a:r>
              <a:rPr lang="en-GB" sz="3600" dirty="0" smtClean="0"/>
              <a:t> </a:t>
            </a:r>
            <a:endParaRPr lang="en-GB" sz="3600" dirty="0"/>
          </a:p>
        </p:txBody>
      </p:sp>
    </p:spTree>
    <p:extLst>
      <p:ext uri="{BB962C8B-B14F-4D97-AF65-F5344CB8AC3E}">
        <p14:creationId xmlns:p14="http://schemas.microsoft.com/office/powerpoint/2010/main" val="23333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pPr lvl="0"/>
            <a:r>
              <a:rPr lang="en-GB" b="1" dirty="0" smtClean="0"/>
              <a:t>1.  Restored </a:t>
            </a:r>
            <a:r>
              <a:rPr lang="en-GB" b="1" dirty="0"/>
              <a:t>(v 1-2</a:t>
            </a:r>
            <a:r>
              <a:rPr lang="en-GB" b="1" dirty="0" smtClean="0"/>
              <a:t>)</a:t>
            </a:r>
            <a:endParaRPr lang="en-US" dirty="0"/>
          </a:p>
        </p:txBody>
      </p:sp>
      <p:sp>
        <p:nvSpPr>
          <p:cNvPr id="3" name="Content Placeholder 2"/>
          <p:cNvSpPr>
            <a:spLocks noGrp="1"/>
          </p:cNvSpPr>
          <p:nvPr>
            <p:ph idx="1"/>
          </p:nvPr>
        </p:nvSpPr>
        <p:spPr>
          <a:xfrm>
            <a:off x="348343" y="1097280"/>
            <a:ext cx="11434353" cy="5242559"/>
          </a:xfrm>
        </p:spPr>
        <p:txBody>
          <a:bodyPr>
            <a:noAutofit/>
          </a:bodyPr>
          <a:lstStyle/>
          <a:p>
            <a:pPr marL="0" indent="0">
              <a:buNone/>
            </a:pPr>
            <a:r>
              <a:rPr lang="en-GB" sz="4000" dirty="0"/>
              <a:t> </a:t>
            </a:r>
            <a:r>
              <a:rPr lang="en-GB" sz="4000" b="1" baseline="30000" dirty="0" smtClean="0"/>
              <a:t>1 </a:t>
            </a:r>
            <a:r>
              <a:rPr lang="en-GB" sz="4000" dirty="0" smtClean="0"/>
              <a:t>The </a:t>
            </a:r>
            <a:r>
              <a:rPr lang="en-GB" sz="4000" dirty="0"/>
              <a:t>Spirit of the Lord God is upon me, because the Lord has anointed me</a:t>
            </a:r>
            <a:br>
              <a:rPr lang="en-GB" sz="4000" dirty="0"/>
            </a:br>
            <a:r>
              <a:rPr lang="en-GB" sz="4000" dirty="0"/>
              <a:t>to bring good news to the poor;</a:t>
            </a:r>
            <a:r>
              <a:rPr lang="en-GB" sz="4000" baseline="30000" dirty="0"/>
              <a:t> </a:t>
            </a:r>
            <a:r>
              <a:rPr lang="en-GB" sz="4000" dirty="0"/>
              <a:t>he has sent me to bind up the </a:t>
            </a:r>
            <a:r>
              <a:rPr lang="en-GB" sz="4000" dirty="0" err="1"/>
              <a:t>brokenhearted</a:t>
            </a:r>
            <a:r>
              <a:rPr lang="en-GB" sz="4000" dirty="0"/>
              <a:t>,</a:t>
            </a:r>
            <a:br>
              <a:rPr lang="en-GB" sz="4000" dirty="0"/>
            </a:br>
            <a:r>
              <a:rPr lang="en-GB" sz="4000" dirty="0"/>
              <a:t>to proclaim liberty to the captives, and the opening of the prison to those who are bound;</a:t>
            </a:r>
            <a:br>
              <a:rPr lang="en-GB" sz="4000" dirty="0"/>
            </a:br>
            <a:r>
              <a:rPr lang="en-GB" sz="4000" b="1" baseline="30000" dirty="0"/>
              <a:t>2 </a:t>
            </a:r>
            <a:r>
              <a:rPr lang="en-GB" sz="4000" dirty="0"/>
              <a:t>to proclaim the year of the Lord's </a:t>
            </a:r>
            <a:r>
              <a:rPr lang="en-GB" sz="4000" dirty="0" err="1"/>
              <a:t>favor</a:t>
            </a:r>
            <a:r>
              <a:rPr lang="en-GB" sz="4000" dirty="0"/>
              <a:t>, and the day of vengeance of our God;</a:t>
            </a:r>
            <a:br>
              <a:rPr lang="en-GB" sz="4000" dirty="0"/>
            </a:br>
            <a:r>
              <a:rPr lang="en-GB" sz="4000" dirty="0"/>
              <a:t>    to comfort all who mourn;</a:t>
            </a:r>
            <a:br>
              <a:rPr lang="en-GB" sz="4000" dirty="0"/>
            </a:br>
            <a:endParaRPr lang="en-GB" sz="4000" dirty="0"/>
          </a:p>
          <a:p>
            <a:pPr marL="0" indent="0">
              <a:buNone/>
            </a:pPr>
            <a:endParaRPr lang="en-US" sz="4000" dirty="0"/>
          </a:p>
        </p:txBody>
      </p:sp>
    </p:spTree>
    <p:extLst>
      <p:ext uri="{BB962C8B-B14F-4D97-AF65-F5344CB8AC3E}">
        <p14:creationId xmlns:p14="http://schemas.microsoft.com/office/powerpoint/2010/main" val="120165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ea typeface="Baskerville" charset="0"/>
                <a:cs typeface="Baskerville" charset="0"/>
              </a:rPr>
              <a:t>7 Purpose Clauses</a:t>
            </a:r>
            <a:endParaRPr lang="en-US" dirty="0">
              <a:latin typeface="+mn-lt"/>
              <a:ea typeface="Baskerville" charset="0"/>
              <a:cs typeface="Baskerville" charset="0"/>
            </a:endParaRPr>
          </a:p>
        </p:txBody>
      </p:sp>
      <p:sp>
        <p:nvSpPr>
          <p:cNvPr id="3" name="Content Placeholder 2"/>
          <p:cNvSpPr>
            <a:spLocks noGrp="1"/>
          </p:cNvSpPr>
          <p:nvPr>
            <p:ph idx="1"/>
          </p:nvPr>
        </p:nvSpPr>
        <p:spPr>
          <a:xfrm>
            <a:off x="800100" y="1842052"/>
            <a:ext cx="10553700" cy="4545496"/>
          </a:xfrm>
        </p:spPr>
        <p:txBody>
          <a:bodyPr>
            <a:noAutofit/>
          </a:bodyPr>
          <a:lstStyle/>
          <a:p>
            <a:pPr marL="742950" indent="-742950">
              <a:buFont typeface="+mj-lt"/>
              <a:buAutoNum type="arabicPeriod"/>
            </a:pPr>
            <a:r>
              <a:rPr lang="en-GB" sz="3600" dirty="0">
                <a:ea typeface="Baskerville" charset="0"/>
                <a:cs typeface="Baskerville" charset="0"/>
              </a:rPr>
              <a:t>Good news for the poor </a:t>
            </a:r>
          </a:p>
          <a:p>
            <a:pPr marL="742950" indent="-742950">
              <a:buFont typeface="+mj-lt"/>
              <a:buAutoNum type="arabicPeriod"/>
            </a:pPr>
            <a:r>
              <a:rPr lang="en-GB" sz="3600" dirty="0" smtClean="0">
                <a:ea typeface="Baskerville" charset="0"/>
                <a:cs typeface="Baskerville" charset="0"/>
              </a:rPr>
              <a:t>Heal </a:t>
            </a:r>
            <a:r>
              <a:rPr lang="en-GB" sz="3600" dirty="0">
                <a:ea typeface="Baskerville" charset="0"/>
                <a:cs typeface="Baskerville" charset="0"/>
              </a:rPr>
              <a:t>the </a:t>
            </a:r>
            <a:r>
              <a:rPr lang="en-GB" sz="3600" dirty="0" smtClean="0">
                <a:ea typeface="Baskerville" charset="0"/>
                <a:cs typeface="Baskerville" charset="0"/>
              </a:rPr>
              <a:t>broken-hearted</a:t>
            </a:r>
            <a:endParaRPr lang="en-GB" sz="3600" dirty="0">
              <a:ea typeface="Baskerville" charset="0"/>
              <a:cs typeface="Baskerville" charset="0"/>
            </a:endParaRPr>
          </a:p>
          <a:p>
            <a:pPr marL="742950" indent="-742950">
              <a:buFont typeface="+mj-lt"/>
              <a:buAutoNum type="arabicPeriod"/>
            </a:pPr>
            <a:r>
              <a:rPr lang="en-GB" sz="3600" dirty="0" smtClean="0">
                <a:ea typeface="Baskerville" charset="0"/>
                <a:cs typeface="Baskerville" charset="0"/>
              </a:rPr>
              <a:t>Freedom </a:t>
            </a:r>
            <a:r>
              <a:rPr lang="en-GB" sz="3600" dirty="0">
                <a:ea typeface="Baskerville" charset="0"/>
                <a:cs typeface="Baskerville" charset="0"/>
              </a:rPr>
              <a:t>from legal bind  </a:t>
            </a:r>
          </a:p>
          <a:p>
            <a:pPr marL="742950" indent="-742950">
              <a:buFont typeface="+mj-lt"/>
              <a:buAutoNum type="arabicPeriod"/>
            </a:pPr>
            <a:r>
              <a:rPr lang="en-GB" sz="3600" dirty="0" smtClean="0">
                <a:ea typeface="Baskerville" charset="0"/>
                <a:cs typeface="Baskerville" charset="0"/>
              </a:rPr>
              <a:t>Freedom </a:t>
            </a:r>
            <a:r>
              <a:rPr lang="en-GB" sz="3600" dirty="0">
                <a:ea typeface="Baskerville" charset="0"/>
                <a:cs typeface="Baskerville" charset="0"/>
              </a:rPr>
              <a:t>from physical </a:t>
            </a:r>
            <a:r>
              <a:rPr lang="en-GB" sz="3600" dirty="0" smtClean="0">
                <a:ea typeface="Baskerville" charset="0"/>
                <a:cs typeface="Baskerville" charset="0"/>
              </a:rPr>
              <a:t>bind</a:t>
            </a:r>
            <a:endParaRPr lang="en-GB" sz="3600" dirty="0">
              <a:ea typeface="Baskerville" charset="0"/>
              <a:cs typeface="Baskerville" charset="0"/>
            </a:endParaRPr>
          </a:p>
          <a:p>
            <a:pPr marL="742950" indent="-742950">
              <a:buFont typeface="+mj-lt"/>
              <a:buAutoNum type="arabicPeriod"/>
            </a:pPr>
            <a:r>
              <a:rPr lang="en-GB" sz="3600" dirty="0">
                <a:ea typeface="Baskerville" charset="0"/>
                <a:cs typeface="Baskerville" charset="0"/>
              </a:rPr>
              <a:t>Year of the Lord’s </a:t>
            </a:r>
            <a:r>
              <a:rPr lang="en-GB" sz="3600" dirty="0" smtClean="0">
                <a:ea typeface="Baskerville" charset="0"/>
                <a:cs typeface="Baskerville" charset="0"/>
              </a:rPr>
              <a:t>favour</a:t>
            </a:r>
            <a:endParaRPr lang="en-GB" sz="3600" dirty="0">
              <a:ea typeface="Baskerville" charset="0"/>
              <a:cs typeface="Baskerville" charset="0"/>
            </a:endParaRPr>
          </a:p>
          <a:p>
            <a:pPr marL="742950" indent="-742950">
              <a:buFont typeface="+mj-lt"/>
              <a:buAutoNum type="arabicPeriod"/>
            </a:pPr>
            <a:r>
              <a:rPr lang="en-GB" sz="3600" dirty="0">
                <a:ea typeface="Baskerville" charset="0"/>
                <a:cs typeface="Baskerville" charset="0"/>
              </a:rPr>
              <a:t>Day of </a:t>
            </a:r>
            <a:r>
              <a:rPr lang="en-GB" sz="3600" dirty="0" smtClean="0">
                <a:ea typeface="Baskerville" charset="0"/>
                <a:cs typeface="Baskerville" charset="0"/>
              </a:rPr>
              <a:t>Vengeance</a:t>
            </a:r>
            <a:endParaRPr lang="en-GB" sz="3600" dirty="0">
              <a:ea typeface="Baskerville" charset="0"/>
              <a:cs typeface="Baskerville" charset="0"/>
            </a:endParaRPr>
          </a:p>
          <a:p>
            <a:pPr marL="742950" indent="-742950">
              <a:buFont typeface="+mj-lt"/>
              <a:buAutoNum type="arabicPeriod"/>
            </a:pPr>
            <a:r>
              <a:rPr lang="en-GB" sz="3600" dirty="0">
                <a:ea typeface="Baskerville" charset="0"/>
                <a:cs typeface="Baskerville" charset="0"/>
              </a:rPr>
              <a:t>Day of </a:t>
            </a:r>
            <a:r>
              <a:rPr lang="en-GB" sz="3600" dirty="0" smtClean="0">
                <a:ea typeface="Baskerville" charset="0"/>
                <a:cs typeface="Baskerville" charset="0"/>
              </a:rPr>
              <a:t>comfort</a:t>
            </a:r>
            <a:endParaRPr lang="en-GB" sz="3600" dirty="0">
              <a:ea typeface="Baskerville" charset="0"/>
              <a:cs typeface="Baskerville" charset="0"/>
            </a:endParaRPr>
          </a:p>
        </p:txBody>
      </p:sp>
    </p:spTree>
    <p:extLst>
      <p:ext uri="{BB962C8B-B14F-4D97-AF65-F5344CB8AC3E}">
        <p14:creationId xmlns:p14="http://schemas.microsoft.com/office/powerpoint/2010/main" val="5303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charset="0"/>
                <a:ea typeface="Baskerville" charset="0"/>
                <a:cs typeface="Baskerville" charset="0"/>
              </a:rPr>
              <a:t>2. Glorified</a:t>
            </a:r>
            <a:endParaRPr lang="en-US" dirty="0"/>
          </a:p>
        </p:txBody>
      </p:sp>
      <p:sp>
        <p:nvSpPr>
          <p:cNvPr id="3" name="Content Placeholder 2"/>
          <p:cNvSpPr>
            <a:spLocks noGrp="1"/>
          </p:cNvSpPr>
          <p:nvPr>
            <p:ph idx="1"/>
          </p:nvPr>
        </p:nvSpPr>
        <p:spPr>
          <a:xfrm>
            <a:off x="374469" y="1384663"/>
            <a:ext cx="11547565" cy="4876800"/>
          </a:xfrm>
        </p:spPr>
        <p:txBody>
          <a:bodyPr>
            <a:noAutofit/>
          </a:bodyPr>
          <a:lstStyle/>
          <a:p>
            <a:pPr marL="0" indent="0">
              <a:buNone/>
            </a:pPr>
            <a:r>
              <a:rPr lang="en-GB" sz="3600" b="1" baseline="30000" dirty="0"/>
              <a:t>3 </a:t>
            </a:r>
            <a:r>
              <a:rPr lang="en-GB" sz="3600" dirty="0"/>
              <a:t>to grant to those who mourn in Zion—</a:t>
            </a:r>
            <a:br>
              <a:rPr lang="en-GB" sz="3600" dirty="0"/>
            </a:br>
            <a:r>
              <a:rPr lang="en-GB" sz="3600" dirty="0"/>
              <a:t>    to give them a beautiful headdress instead of ashes,</a:t>
            </a:r>
            <a:br>
              <a:rPr lang="en-GB" sz="3600" dirty="0"/>
            </a:br>
            <a:r>
              <a:rPr lang="en-GB" sz="3600" dirty="0"/>
              <a:t>the oil of gladness instead of mourning,</a:t>
            </a:r>
            <a:br>
              <a:rPr lang="en-GB" sz="3600" dirty="0"/>
            </a:br>
            <a:r>
              <a:rPr lang="en-GB" sz="3600" dirty="0"/>
              <a:t>    the garment of praise instead of a faint spirit</a:t>
            </a:r>
            <a:r>
              <a:rPr lang="en-GB" sz="3600" dirty="0" smtClean="0"/>
              <a:t>; </a:t>
            </a:r>
            <a:r>
              <a:rPr lang="en-GB" dirty="0"/>
              <a:t> </a:t>
            </a:r>
            <a:r>
              <a:rPr lang="mr-IN" dirty="0" smtClean="0"/>
              <a:t>…</a:t>
            </a:r>
            <a:endParaRPr lang="en-GB" sz="3600" dirty="0"/>
          </a:p>
          <a:p>
            <a:pPr marL="0" indent="0">
              <a:buNone/>
            </a:pPr>
            <a:endParaRPr lang="en-GB" sz="3600" b="1" baseline="30000" dirty="0" smtClean="0"/>
          </a:p>
          <a:p>
            <a:pPr marL="0" indent="0">
              <a:buNone/>
            </a:pPr>
            <a:r>
              <a:rPr lang="en-GB" sz="3600" b="1" baseline="30000" dirty="0" smtClean="0"/>
              <a:t>10</a:t>
            </a:r>
            <a:r>
              <a:rPr lang="en-GB" sz="3600" dirty="0" smtClean="0"/>
              <a:t> </a:t>
            </a:r>
            <a:r>
              <a:rPr lang="en-GB" sz="3600" dirty="0"/>
              <a:t>for he has clothed me with the garments of salvation;</a:t>
            </a:r>
            <a:br>
              <a:rPr lang="en-GB" sz="3600" dirty="0"/>
            </a:br>
            <a:r>
              <a:rPr lang="en-GB" sz="3600" dirty="0"/>
              <a:t>    he has covered me with the robe of righteousness,</a:t>
            </a:r>
            <a:br>
              <a:rPr lang="en-GB" sz="3600" dirty="0"/>
            </a:br>
            <a:r>
              <a:rPr lang="en-GB" sz="3600" dirty="0"/>
              <a:t>as a bridegroom decks himself like a priest with a beautiful headdress,</a:t>
            </a:r>
            <a:br>
              <a:rPr lang="en-GB" sz="3600" dirty="0"/>
            </a:br>
            <a:r>
              <a:rPr lang="en-GB" sz="3600" dirty="0"/>
              <a:t>    and as a bride adorns herself with her jewels.</a:t>
            </a:r>
            <a:br>
              <a:rPr lang="en-GB" sz="3600" dirty="0"/>
            </a:br>
            <a:endParaRPr lang="en-US" sz="3600" dirty="0"/>
          </a:p>
        </p:txBody>
      </p:sp>
    </p:spTree>
    <p:extLst>
      <p:ext uri="{BB962C8B-B14F-4D97-AF65-F5344CB8AC3E}">
        <p14:creationId xmlns:p14="http://schemas.microsoft.com/office/powerpoint/2010/main" val="2340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charset="0"/>
                <a:ea typeface="Baskerville" charset="0"/>
                <a:cs typeface="Baskerville" charset="0"/>
              </a:rPr>
              <a:t>2. </a:t>
            </a:r>
            <a:r>
              <a:rPr lang="en-US" dirty="0" smtClean="0">
                <a:latin typeface="Baskerville" charset="0"/>
                <a:ea typeface="Baskerville" charset="0"/>
                <a:cs typeface="Baskerville" charset="0"/>
              </a:rPr>
              <a:t>Glorified</a:t>
            </a:r>
            <a:endParaRPr lang="en-US" dirty="0"/>
          </a:p>
        </p:txBody>
      </p:sp>
      <p:sp>
        <p:nvSpPr>
          <p:cNvPr id="3" name="Content Placeholder 2"/>
          <p:cNvSpPr>
            <a:spLocks noGrp="1"/>
          </p:cNvSpPr>
          <p:nvPr>
            <p:ph idx="1"/>
          </p:nvPr>
        </p:nvSpPr>
        <p:spPr/>
        <p:txBody>
          <a:bodyPr>
            <a:normAutofit/>
          </a:bodyPr>
          <a:lstStyle/>
          <a:p>
            <a:endParaRPr lang="en-GB" sz="3600" dirty="0" smtClean="0"/>
          </a:p>
          <a:p>
            <a:r>
              <a:rPr lang="en-GB" sz="3600" dirty="0" smtClean="0"/>
              <a:t>The </a:t>
            </a:r>
            <a:r>
              <a:rPr lang="en-GB" sz="3600" dirty="0"/>
              <a:t>thief comes only to steal and kill and destroy. I came that they may have life and have it abundantly. – John 10:10</a:t>
            </a:r>
          </a:p>
        </p:txBody>
      </p:sp>
    </p:spTree>
    <p:extLst>
      <p:ext uri="{BB962C8B-B14F-4D97-AF65-F5344CB8AC3E}">
        <p14:creationId xmlns:p14="http://schemas.microsoft.com/office/powerpoint/2010/main" val="59460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026" y="62119"/>
            <a:ext cx="9061174" cy="6795881"/>
          </a:xfrm>
        </p:spPr>
      </p:pic>
    </p:spTree>
    <p:extLst>
      <p:ext uri="{BB962C8B-B14F-4D97-AF65-F5344CB8AC3E}">
        <p14:creationId xmlns:p14="http://schemas.microsoft.com/office/powerpoint/2010/main" val="159118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68409" cy="672630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30117" y="1069362"/>
            <a:ext cx="6116777" cy="4587582"/>
          </a:xfrm>
          <a:prstGeom prst="rect">
            <a:avLst/>
          </a:prstGeom>
        </p:spPr>
      </p:pic>
    </p:spTree>
    <p:extLst>
      <p:ext uri="{BB962C8B-B14F-4D97-AF65-F5344CB8AC3E}">
        <p14:creationId xmlns:p14="http://schemas.microsoft.com/office/powerpoint/2010/main" val="89655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charset="0"/>
                <a:ea typeface="Baskerville" charset="0"/>
                <a:cs typeface="Baskerville" charset="0"/>
              </a:rPr>
              <a:t>2. Glorified</a:t>
            </a:r>
            <a:endParaRPr lang="en-US" dirty="0"/>
          </a:p>
        </p:txBody>
      </p:sp>
      <p:sp>
        <p:nvSpPr>
          <p:cNvPr id="3" name="Content Placeholder 2"/>
          <p:cNvSpPr>
            <a:spLocks noGrp="1"/>
          </p:cNvSpPr>
          <p:nvPr>
            <p:ph idx="1"/>
          </p:nvPr>
        </p:nvSpPr>
        <p:spPr/>
        <p:txBody>
          <a:bodyPr>
            <a:normAutofit/>
          </a:bodyPr>
          <a:lstStyle/>
          <a:p>
            <a:r>
              <a:rPr lang="en-GB" sz="3600" b="1" baseline="30000" dirty="0"/>
              <a:t>9 </a:t>
            </a:r>
            <a:r>
              <a:rPr lang="en-GB" sz="3600" dirty="0"/>
              <a:t>Their offspring shall be known among the nations,</a:t>
            </a:r>
            <a:br>
              <a:rPr lang="en-GB" sz="3600" dirty="0"/>
            </a:br>
            <a:r>
              <a:rPr lang="en-GB" sz="3600" dirty="0"/>
              <a:t>    and their descendants in the midst of the peoples;</a:t>
            </a:r>
            <a:br>
              <a:rPr lang="en-GB" sz="3600" dirty="0"/>
            </a:br>
            <a:r>
              <a:rPr lang="en-GB" sz="3600" dirty="0"/>
              <a:t>all who see them shall acknowledge them,</a:t>
            </a:r>
            <a:br>
              <a:rPr lang="en-GB" sz="3600" dirty="0"/>
            </a:br>
            <a:r>
              <a:rPr lang="en-GB" sz="3600" dirty="0"/>
              <a:t>    that they are an offspring the Lord has blessed.</a:t>
            </a:r>
          </a:p>
        </p:txBody>
      </p:sp>
    </p:spTree>
    <p:extLst>
      <p:ext uri="{BB962C8B-B14F-4D97-AF65-F5344CB8AC3E}">
        <p14:creationId xmlns:p14="http://schemas.microsoft.com/office/powerpoint/2010/main" val="176212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charset="0"/>
                <a:ea typeface="Baskerville" charset="0"/>
                <a:cs typeface="Baskerville" charset="0"/>
              </a:rPr>
              <a:t>3. Commissioned</a:t>
            </a:r>
            <a:endParaRPr lang="en-US" dirty="0"/>
          </a:p>
        </p:txBody>
      </p:sp>
      <p:sp>
        <p:nvSpPr>
          <p:cNvPr id="3" name="Content Placeholder 2"/>
          <p:cNvSpPr>
            <a:spLocks noGrp="1"/>
          </p:cNvSpPr>
          <p:nvPr>
            <p:ph idx="1"/>
          </p:nvPr>
        </p:nvSpPr>
        <p:spPr>
          <a:xfrm>
            <a:off x="428896" y="1323702"/>
            <a:ext cx="11458304" cy="5050971"/>
          </a:xfrm>
        </p:spPr>
        <p:txBody>
          <a:bodyPr>
            <a:normAutofit/>
          </a:bodyPr>
          <a:lstStyle/>
          <a:p>
            <a:pPr marL="0" indent="0">
              <a:buNone/>
            </a:pPr>
            <a:r>
              <a:rPr lang="en-GB" sz="3400" b="1" baseline="30000" dirty="0" smtClean="0"/>
              <a:t>4</a:t>
            </a:r>
            <a:r>
              <a:rPr lang="en-GB" sz="3400" b="1" baseline="30000" dirty="0"/>
              <a:t> </a:t>
            </a:r>
            <a:r>
              <a:rPr lang="en-GB" sz="3400" dirty="0"/>
              <a:t>They shall build up the ancient ruins;</a:t>
            </a:r>
            <a:br>
              <a:rPr lang="en-GB" sz="3400" dirty="0"/>
            </a:br>
            <a:r>
              <a:rPr lang="en-GB" sz="3400" dirty="0"/>
              <a:t>    they shall raise up the former devastations;</a:t>
            </a:r>
            <a:br>
              <a:rPr lang="en-GB" sz="3400" dirty="0"/>
            </a:br>
            <a:r>
              <a:rPr lang="en-GB" sz="3400" dirty="0"/>
              <a:t>they shall repair the ruined cities,</a:t>
            </a:r>
            <a:br>
              <a:rPr lang="en-GB" sz="3400" dirty="0"/>
            </a:br>
            <a:r>
              <a:rPr lang="en-GB" sz="3400" dirty="0"/>
              <a:t>    the devastations of many generations</a:t>
            </a:r>
            <a:r>
              <a:rPr lang="en-GB" sz="3400" dirty="0" smtClean="0"/>
              <a:t>.</a:t>
            </a:r>
            <a:endParaRPr lang="en-GB" sz="3400" dirty="0"/>
          </a:p>
          <a:p>
            <a:pPr marL="0" indent="0">
              <a:buNone/>
            </a:pPr>
            <a:r>
              <a:rPr lang="en-GB" sz="3400" b="1" baseline="30000" dirty="0"/>
              <a:t>11 </a:t>
            </a:r>
            <a:r>
              <a:rPr lang="en-GB" sz="3400" dirty="0"/>
              <a:t>For as the earth brings forth its sprouts,</a:t>
            </a:r>
            <a:br>
              <a:rPr lang="en-GB" sz="3400" dirty="0"/>
            </a:br>
            <a:r>
              <a:rPr lang="en-GB" sz="3400" dirty="0"/>
              <a:t>    and as a garden causes what is sown in it to sprout up,</a:t>
            </a:r>
            <a:br>
              <a:rPr lang="en-GB" sz="3400" dirty="0"/>
            </a:br>
            <a:r>
              <a:rPr lang="en-GB" sz="3400" dirty="0"/>
              <a:t>so the Lord God will cause righteousness and praise</a:t>
            </a:r>
            <a:br>
              <a:rPr lang="en-GB" sz="3400" dirty="0"/>
            </a:br>
            <a:r>
              <a:rPr lang="en-GB" sz="3400" dirty="0"/>
              <a:t>    to sprout up before all the nations.</a:t>
            </a:r>
          </a:p>
        </p:txBody>
      </p:sp>
    </p:spTree>
    <p:extLst>
      <p:ext uri="{BB962C8B-B14F-4D97-AF65-F5344CB8AC3E}">
        <p14:creationId xmlns:p14="http://schemas.microsoft.com/office/powerpoint/2010/main" val="127167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11644</TotalTime>
  <Words>174</Words>
  <Application>Microsoft Office PowerPoint</Application>
  <PresentationFormat>Custom</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Advent 3  Come and Prepare your Bride   </vt:lpstr>
      <vt:lpstr>1.  Restored (v 1-2)</vt:lpstr>
      <vt:lpstr>7 Purpose Clauses</vt:lpstr>
      <vt:lpstr>2. Glorified</vt:lpstr>
      <vt:lpstr>2. Glorified</vt:lpstr>
      <vt:lpstr>PowerPoint Presentation</vt:lpstr>
      <vt:lpstr>PowerPoint Presentation</vt:lpstr>
      <vt:lpstr>2. Glorified</vt:lpstr>
      <vt:lpstr>3. Commissioned</vt:lpstr>
      <vt:lpstr>PowerPoint Presentation</vt:lpstr>
      <vt:lpstr>William James, American Philosopher</vt:lpstr>
      <vt:lpstr>Patience, hard thing by Gerard Manley Hopkins (1844–1889)</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1: Come and Reveal Justice, O Lord </dc:title>
  <dc:creator>Microsoft Office User</dc:creator>
  <cp:lastModifiedBy>Everyone use this</cp:lastModifiedBy>
  <cp:revision>32</cp:revision>
  <dcterms:created xsi:type="dcterms:W3CDTF">2017-12-02T04:41:19Z</dcterms:created>
  <dcterms:modified xsi:type="dcterms:W3CDTF">2017-12-16T10:21:12Z</dcterms:modified>
</cp:coreProperties>
</file>